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3"/>
  </p:notesMasterIdLst>
  <p:sldIdLst>
    <p:sldId id="256" r:id="rId2"/>
    <p:sldId id="265" r:id="rId3"/>
    <p:sldId id="266" r:id="rId4"/>
    <p:sldId id="267" r:id="rId5"/>
    <p:sldId id="301" r:id="rId6"/>
    <p:sldId id="302" r:id="rId7"/>
    <p:sldId id="257" r:id="rId8"/>
    <p:sldId id="275" r:id="rId9"/>
    <p:sldId id="258" r:id="rId10"/>
    <p:sldId id="259" r:id="rId11"/>
    <p:sldId id="260" r:id="rId12"/>
    <p:sldId id="264" r:id="rId13"/>
    <p:sldId id="268" r:id="rId14"/>
    <p:sldId id="261" r:id="rId15"/>
    <p:sldId id="262" r:id="rId16"/>
    <p:sldId id="263" r:id="rId17"/>
    <p:sldId id="276" r:id="rId18"/>
    <p:sldId id="341" r:id="rId19"/>
    <p:sldId id="269" r:id="rId20"/>
    <p:sldId id="270" r:id="rId21"/>
    <p:sldId id="271" r:id="rId22"/>
    <p:sldId id="272" r:id="rId23"/>
    <p:sldId id="277" r:id="rId24"/>
    <p:sldId id="298" r:id="rId25"/>
    <p:sldId id="299" r:id="rId26"/>
    <p:sldId id="300" r:id="rId27"/>
    <p:sldId id="278" r:id="rId28"/>
    <p:sldId id="297" r:id="rId29"/>
    <p:sldId id="273" r:id="rId30"/>
    <p:sldId id="366" r:id="rId31"/>
    <p:sldId id="279" r:id="rId32"/>
    <p:sldId id="280" r:id="rId33"/>
    <p:sldId id="296" r:id="rId34"/>
    <p:sldId id="340" r:id="rId35"/>
    <p:sldId id="282" r:id="rId36"/>
    <p:sldId id="281" r:id="rId37"/>
    <p:sldId id="284" r:id="rId38"/>
    <p:sldId id="283" r:id="rId39"/>
    <p:sldId id="286" r:id="rId40"/>
    <p:sldId id="349" r:id="rId41"/>
    <p:sldId id="285" r:id="rId42"/>
    <p:sldId id="287" r:id="rId43"/>
    <p:sldId id="288" r:id="rId44"/>
    <p:sldId id="289" r:id="rId45"/>
    <p:sldId id="290" r:id="rId46"/>
    <p:sldId id="291" r:id="rId47"/>
    <p:sldId id="292" r:id="rId48"/>
    <p:sldId id="294" r:id="rId49"/>
    <p:sldId id="295" r:id="rId50"/>
    <p:sldId id="303" r:id="rId51"/>
    <p:sldId id="304" r:id="rId52"/>
    <p:sldId id="305" r:id="rId53"/>
    <p:sldId id="306" r:id="rId54"/>
    <p:sldId id="307" r:id="rId55"/>
    <p:sldId id="330" r:id="rId56"/>
    <p:sldId id="309" r:id="rId57"/>
    <p:sldId id="310" r:id="rId58"/>
    <p:sldId id="331" r:id="rId59"/>
    <p:sldId id="332" r:id="rId60"/>
    <p:sldId id="333" r:id="rId61"/>
    <p:sldId id="334" r:id="rId62"/>
    <p:sldId id="311" r:id="rId63"/>
    <p:sldId id="335" r:id="rId64"/>
    <p:sldId id="336" r:id="rId65"/>
    <p:sldId id="337" r:id="rId66"/>
    <p:sldId id="338" r:id="rId67"/>
    <p:sldId id="339" r:id="rId68"/>
    <p:sldId id="312" r:id="rId69"/>
    <p:sldId id="346" r:id="rId70"/>
    <p:sldId id="347" r:id="rId71"/>
    <p:sldId id="348" r:id="rId72"/>
    <p:sldId id="320" r:id="rId73"/>
    <p:sldId id="350" r:id="rId74"/>
    <p:sldId id="325" r:id="rId75"/>
    <p:sldId id="326" r:id="rId76"/>
    <p:sldId id="327" r:id="rId77"/>
    <p:sldId id="328" r:id="rId78"/>
    <p:sldId id="329" r:id="rId79"/>
    <p:sldId id="342" r:id="rId80"/>
    <p:sldId id="343" r:id="rId81"/>
    <p:sldId id="344" r:id="rId82"/>
    <p:sldId id="345" r:id="rId83"/>
    <p:sldId id="318" r:id="rId84"/>
    <p:sldId id="319" r:id="rId85"/>
    <p:sldId id="322" r:id="rId86"/>
    <p:sldId id="323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51" r:id="rId98"/>
    <p:sldId id="352" r:id="rId99"/>
    <p:sldId id="368" r:id="rId100"/>
    <p:sldId id="367" r:id="rId101"/>
    <p:sldId id="370" r:id="rId102"/>
    <p:sldId id="369" r:id="rId103"/>
    <p:sldId id="371" r:id="rId104"/>
    <p:sldId id="324" r:id="rId105"/>
    <p:sldId id="353" r:id="rId106"/>
    <p:sldId id="376" r:id="rId107"/>
    <p:sldId id="373" r:id="rId108"/>
    <p:sldId id="374" r:id="rId109"/>
    <p:sldId id="375" r:id="rId110"/>
    <p:sldId id="365" r:id="rId111"/>
    <p:sldId id="354" r:id="rId1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5C7E-E3CA-4BE8-BEF4-94B50C2AE960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524DF-B2BB-4E78-90CD-4E9D52C9DA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3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524DF-B2BB-4E78-90CD-4E9D52C9DA7E}" type="slidenum">
              <a:rPr lang="tr-TR" smtClean="0"/>
              <a:t>86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712CC1-FAFA-49B5-87BA-B5E93374526E}" type="datetimeFigureOut">
              <a:rPr lang="tr-TR" smtClean="0"/>
              <a:t>26.10.2021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71A1B3-94F5-490D-8F22-70CB797184D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T.C.                                         </a:t>
            </a:r>
            <a:br>
              <a:rPr lang="tr-TR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NECMETTİN ERBAKAN ÜNİVERSİTESİ MERAM TIP FAKÜLTESİ HASTANESİ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54442" y="3861048"/>
            <a:ext cx="5114778" cy="1224136"/>
          </a:xfrm>
        </p:spPr>
        <p:txBody>
          <a:bodyPr/>
          <a:lstStyle/>
          <a:p>
            <a:pPr algn="ctr"/>
            <a:r>
              <a:rPr lang="tr-TR" dirty="0" smtClean="0"/>
              <a:t>KALİTE YÖNETİM BİRİMİ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18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KİMLİK TANIMLAMASI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Hastalar için </a:t>
            </a: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“Hasta Kimlik </a:t>
            </a:r>
            <a:r>
              <a:rPr lang="tr-TR" alt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Tanımlayıcı Bilekliği”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 yapıştırılmak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üzere, üzerinde hastanın kimlik bilgilerinin bulunduğu (</a:t>
            </a:r>
            <a:r>
              <a:rPr lang="tr-TR" altLang="tr-TR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adı-soyadı, T.C. numarası, protokol numarası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barkod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hasta kabul personeli tarafından, yeterli sayıda çıkarılarak hasta dosyasına konur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Hastaların servise kabulünde, hastanın kimlik bilgileri hasta/yakınına sorularak, barkoddan kontrol edilerek doğrulanır.</a:t>
            </a: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Char char="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Hastanın verdiği bilgilerle, dosya ve barkoddaki bilgiler arasında farklılık yoksa, hemşire hastaya uygun renkte olan 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bilekliği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seçerek üzerine barkodu yapıştırır ve hastanın koluna takar.</a:t>
            </a:r>
          </a:p>
          <a:p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15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KİŞİSEL KORUYUCU EKİPMAN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/>
              <a:t>Bölüm bazında kullanılacak kişisel koruyucu ekipmanlar </a:t>
            </a:r>
            <a:r>
              <a:rPr lang="tr-TR" b="1" dirty="0"/>
              <a:t>Kişisel Koruyucu Ekipman Listesinde</a:t>
            </a:r>
            <a:r>
              <a:rPr lang="tr-TR" dirty="0"/>
              <a:t> belirtildiği gibi kullanılır.</a:t>
            </a:r>
          </a:p>
          <a:p>
            <a:pPr lvl="0"/>
            <a:r>
              <a:rPr lang="tr-TR" dirty="0"/>
              <a:t>Bölüm bazında belirlenen kişisel koruyucu ekipmanların kontrolü klinik sorumlu hemşiresi tarafından takip edilir.</a:t>
            </a:r>
          </a:p>
          <a:p>
            <a:pPr lvl="0"/>
            <a:r>
              <a:rPr lang="tr-TR" dirty="0"/>
              <a:t>Kişisel koruyucu ekipmanlar çalışma alanlarında ulaşılabilir alanlarda bulundurulmalı ve her personel yerini bilmelidir.</a:t>
            </a:r>
          </a:p>
          <a:p>
            <a:pPr lvl="0"/>
            <a:r>
              <a:rPr lang="tr-TR" dirty="0"/>
              <a:t>Kişisel koruyucu ekipmanların kullanımı konusunda klinik sorumlu hemşiresi bölümde çalışanlara eğitim vermelidir.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0852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NÜTRİSYON DESTEK İHTİYACININ BELİRLENMESİ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NÜTRİSYON DESTEK İHTİYACININ BELİRLENMESİ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80975" algn="l"/>
                <a:tab pos="717550" algn="l"/>
              </a:tabLst>
            </a:pPr>
            <a:r>
              <a:rPr lang="en-US" sz="16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NÜTRİSYONEL DESTEK İHTİYACININ BELİRLENMESİ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717550" algn="l"/>
              </a:tabLst>
            </a:pPr>
            <a:r>
              <a:rPr lang="en-US" sz="1600" dirty="0" err="1" smtClean="0">
                <a:latin typeface="Calibri" pitchFamily="34" charset="0"/>
                <a:cs typeface="Times New Roman" pitchFamily="18" charset="0"/>
              </a:rPr>
              <a:t>Hastaneye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çeşitli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patolojileri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nedeniyle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yatmış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olan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hastalarda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malnütrisyon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ya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da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malnütrisyon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riskini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tespit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etmek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tespit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edildikten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sonra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bu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hastalara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nutrisyon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planı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oluşturmak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uygulamak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takibini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yapmak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nutrisyon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desteğinin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sonuçlarını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incelemek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etkinliğini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devam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ettirmektir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717550" algn="l"/>
              </a:tabLst>
            </a:pPr>
            <a:r>
              <a:rPr lang="en-US" sz="1600" dirty="0" err="1" smtClean="0">
                <a:latin typeface="Calibri" pitchFamily="34" charset="0"/>
                <a:cs typeface="Times New Roman" pitchFamily="18" charset="0"/>
              </a:rPr>
              <a:t>Hastanede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yatan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tüm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hastalar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ayaktan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hastalardan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doktorun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belirleyeceği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hasta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gruplarını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cs typeface="Times New Roman" pitchFamily="18" charset="0"/>
              </a:rPr>
              <a:t>kapsar</a:t>
            </a:r>
            <a:r>
              <a:rPr lang="en-US" sz="1600" dirty="0">
                <a:latin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717550" algn="l"/>
              </a:tabLst>
            </a:pPr>
            <a:r>
              <a:rPr lang="en-US" sz="1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Yatan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her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hastaya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NRS-2002 </a:t>
            </a:r>
            <a:r>
              <a:rPr lang="en-US" sz="16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değerlendirme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formu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hemşireler tarafından doldurulur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Ön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değerlendirme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sonucu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‘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Hayır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’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ise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hastaya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her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hafta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yeniden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ön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değerlendirme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yapılır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Ön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değerlendirme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sonucu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‘Evet’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ise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esas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değerlendirmeye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devam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edilir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  <a:tab pos="717550" algn="l"/>
              </a:tabLst>
            </a:pPr>
            <a:r>
              <a:rPr lang="tr-TR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Malnutrisyon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ise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destek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planı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yapılır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  <a:tab pos="717550" algn="l"/>
              </a:tabLst>
            </a:pPr>
            <a:r>
              <a:rPr lang="tr-TR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Kontrol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nutrisyondan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sorumlu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diyetisyen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tarafından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yapılır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  <a:tab pos="717550" algn="l"/>
              </a:tabLst>
            </a:pPr>
            <a:r>
              <a:rPr lang="tr-TR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“Enteral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“total parenteral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öncesi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doktor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direktifleri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alınır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  <a:tab pos="717550" algn="l"/>
              </a:tabLst>
            </a:pPr>
            <a:r>
              <a:rPr lang="tr-TR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Enteral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total parenteral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ihtiyacı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servise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yatan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hastanın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malnutrisyon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80975" algn="l"/>
                <a:tab pos="717550" algn="l"/>
              </a:tabLst>
            </a:pP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değerlendirilmesinden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sonra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n-US" sz="16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nutrisyon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destek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ekibi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tarafından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belirlenir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tr-TR" sz="1600" dirty="0"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  <a:tab pos="717550" algn="l"/>
              </a:tabLst>
            </a:pP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Nütrisyon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türü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uygulama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yolu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ile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ilgili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hasta/hasta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yakınlarına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diyetisyen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doktor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tarafından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ayrıntılı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bilgi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verilir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olası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komplikasyonlar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hakkında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aydınlatılır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340922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MAHREMİYETİ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1" y="327839"/>
            <a:ext cx="824440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2800" b="1" dirty="0" smtClean="0">
                <a:solidFill>
                  <a:srgbClr val="C00000"/>
                </a:solidFill>
                <a:latin typeface="Calibri" pitchFamily="34" charset="0"/>
              </a:rPr>
              <a:t>HASTA </a:t>
            </a:r>
            <a:r>
              <a:rPr lang="tr-TR" altLang="tr-TR" sz="2800" b="1" dirty="0">
                <a:solidFill>
                  <a:srgbClr val="C00000"/>
                </a:solidFill>
                <a:latin typeface="Calibri" pitchFamily="34" charset="0"/>
              </a:rPr>
              <a:t>MAHREMİYETİ</a:t>
            </a:r>
          </a:p>
          <a:p>
            <a:pPr algn="just">
              <a:buFont typeface="Wingdings" pitchFamily="2" charset="2"/>
              <a:buChar char="ü"/>
            </a:pPr>
            <a:r>
              <a:rPr lang="tr-TR" altLang="tr-TR" sz="2000" b="1" dirty="0">
                <a:latin typeface="Calibri" pitchFamily="34" charset="0"/>
              </a:rPr>
              <a:t>  Mahremiyet hakkı bireyin bedenini ve kendisiyle ilgili bilgilerini-tıbbi kayıtlarını istediği ve izin verdiği kadarıyla paylaşmaktır.</a:t>
            </a:r>
          </a:p>
          <a:p>
            <a:pPr algn="just"/>
            <a:r>
              <a:rPr lang="tr-TR" altLang="tr-TR" sz="2000" dirty="0">
                <a:latin typeface="Calibri" pitchFamily="34" charset="0"/>
              </a:rPr>
              <a:t>Mahremiyete saygı gösterilmesi ve bunu istemek hakkı</a:t>
            </a:r>
            <a:r>
              <a:rPr lang="tr-TR" altLang="tr-TR" sz="2000" u="sng" dirty="0">
                <a:latin typeface="Calibri" pitchFamily="34" charset="0"/>
              </a:rPr>
              <a:t>;</a:t>
            </a:r>
            <a:endParaRPr lang="tr-TR" altLang="tr-TR" sz="20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altLang="tr-TR" sz="2000" dirty="0">
                <a:latin typeface="Calibri" pitchFamily="34" charset="0"/>
              </a:rPr>
              <a:t> Hastanın, sağlık durumu ile ilgili tıbbi değerlendirmelerin gizlilik içerisinde yürütülmesini,</a:t>
            </a:r>
          </a:p>
          <a:p>
            <a:pPr algn="just">
              <a:buFont typeface="Wingdings" pitchFamily="2" charset="2"/>
              <a:buChar char="Ø"/>
            </a:pPr>
            <a:r>
              <a:rPr lang="tr-TR" altLang="tr-TR" sz="2000" dirty="0">
                <a:latin typeface="Calibri" pitchFamily="34" charset="0"/>
              </a:rPr>
              <a:t> Muayenenin, teşhisin, tedavinin ve hasta ile doğrudan teması gerektiren diğer işlemlerin makul bir gizlilik ortamında gerçekleştirilmesini,</a:t>
            </a:r>
          </a:p>
          <a:p>
            <a:pPr algn="just">
              <a:buFont typeface="Wingdings" pitchFamily="2" charset="2"/>
              <a:buChar char="Ø"/>
            </a:pPr>
            <a:r>
              <a:rPr lang="tr-TR" altLang="tr-TR" sz="2000" dirty="0">
                <a:latin typeface="Calibri" pitchFamily="34" charset="0"/>
              </a:rPr>
              <a:t> Tıbben sakınca olmayan hallerde yanında bir yakınının bulunmasına izin verilmesini,</a:t>
            </a:r>
          </a:p>
          <a:p>
            <a:pPr algn="just">
              <a:buFont typeface="Wingdings" pitchFamily="2" charset="2"/>
              <a:buChar char="Ø"/>
            </a:pPr>
            <a:r>
              <a:rPr lang="tr-TR" altLang="tr-TR" sz="2000" dirty="0">
                <a:latin typeface="Calibri" pitchFamily="34" charset="0"/>
              </a:rPr>
              <a:t> Tedavisi ile doğrudan ilgili olmayan kimselerin, tıbbi müdahale sırasında bulunmamasını,</a:t>
            </a:r>
          </a:p>
          <a:p>
            <a:pPr algn="just">
              <a:buFont typeface="Wingdings" pitchFamily="2" charset="2"/>
              <a:buChar char="Ø"/>
            </a:pPr>
            <a:r>
              <a:rPr lang="tr-TR" altLang="tr-TR" sz="2000" dirty="0">
                <a:latin typeface="Calibri" pitchFamily="34" charset="0"/>
              </a:rPr>
              <a:t> Hastalığın mahiyeti gerektirmedikçe hastanın şahsi ve ailevi hayatına </a:t>
            </a:r>
            <a:r>
              <a:rPr lang="tr-TR" altLang="tr-TR" sz="2000" dirty="0" smtClean="0">
                <a:latin typeface="Calibri" pitchFamily="34" charset="0"/>
              </a:rPr>
              <a:t>müdahale </a:t>
            </a:r>
            <a:r>
              <a:rPr lang="tr-TR" altLang="tr-TR" sz="2000" dirty="0">
                <a:latin typeface="Calibri" pitchFamily="34" charset="0"/>
              </a:rPr>
              <a:t>edilmemesini,</a:t>
            </a:r>
          </a:p>
          <a:p>
            <a:pPr algn="just">
              <a:buFont typeface="Wingdings" pitchFamily="2" charset="2"/>
              <a:buChar char="Ø"/>
            </a:pPr>
            <a:r>
              <a:rPr lang="tr-TR" altLang="tr-TR" sz="2000" dirty="0">
                <a:latin typeface="Calibri" pitchFamily="34" charset="0"/>
              </a:rPr>
              <a:t> Sağlık harcamalarının kaynağının gizli tutulmasını, kapsar.</a:t>
            </a:r>
          </a:p>
          <a:p>
            <a:pPr algn="just"/>
            <a:endParaRPr lang="tr-TR" altLang="tr-TR" sz="2000" dirty="0">
              <a:latin typeface="Calibri" pitchFamily="34" charset="0"/>
            </a:endParaRPr>
          </a:p>
          <a:p>
            <a:pPr algn="just"/>
            <a:r>
              <a:rPr lang="tr-TR" altLang="tr-TR" sz="2000" dirty="0">
                <a:latin typeface="Calibri" pitchFamily="34" charset="0"/>
              </a:rPr>
              <a:t>     </a:t>
            </a:r>
            <a:r>
              <a:rPr lang="tr-TR" altLang="tr-TR" sz="2200" b="1" dirty="0">
                <a:latin typeface="Calibri" pitchFamily="34" charset="0"/>
              </a:rPr>
              <a:t>Ölüm olayı, mahremiyetin </a:t>
            </a:r>
            <a:r>
              <a:rPr lang="tr-TR" altLang="tr-TR" sz="2200" b="1" dirty="0">
                <a:solidFill>
                  <a:srgbClr val="000000"/>
                </a:solidFill>
                <a:latin typeface="Calibri" pitchFamily="34" charset="0"/>
              </a:rPr>
              <a:t>bozulması hakkını vermez.</a:t>
            </a:r>
            <a:endParaRPr lang="tr-TR" altLang="tr-TR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7643192" cy="570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Bilgileri Ve Kayıtlarının Sağlık Çalışanları Arasında Güvenli Bir Şekilde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Devredilmesi</a:t>
            </a:r>
          </a:p>
          <a:p>
            <a:pPr marL="0" indent="0" algn="ctr">
              <a:buNone/>
            </a:pPr>
            <a:endParaRPr lang="tr-T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 bilgileri ve kayıt devirleri sağlık çalışanları arasında, bilgi güvenliği ve hasta mahremiyetine uyularak yapılmalıdır. </a:t>
            </a:r>
          </a:p>
          <a:p>
            <a:pPr marL="0" indent="0">
              <a:buNone/>
            </a:pP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896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HBTC BAKIM KALİBRASYONU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40000" lnSpcReduction="20000"/>
          </a:bodyPr>
          <a:lstStyle/>
          <a:p>
            <a:r>
              <a:rPr lang="tr-TR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. PREANALİTİK EVRE:</a:t>
            </a:r>
            <a:endParaRPr lang="tr-T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3.1.1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Stribi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cihaza düz yönü kendinize gelecek şekilde yerleştirin, cihaz otomatik olarak açılır.  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3.1.2. 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5-10 sn. sonra ekranda kod numarası (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) görülür, kod numarası kutu üzerinde yazan kod ile aynı olmalıdır.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3.2. 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ANALİTİK DÖNEM:</a:t>
            </a:r>
            <a:endParaRPr lang="tr-T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3.2.1. 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Hastanın kimliği doğrulanır.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3.2.2. 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Hastanın parmak ucu alkollü pamuk ile silinir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lanset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batırılır ve ilk kan silinir arkasında gelen damlayı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sitribin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emmesi sağlanır.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3.2.3.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Cihaz otomatik olarak geri saymaya başlar, sürenin sonunda ekranda mg/dl cinsinden değer görünür. 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3.3. POSTANALİTİK DÖNEM:</a:t>
            </a:r>
            <a:endParaRPr lang="tr-T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3.3.1.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Strip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cihazdan çıkarılarak tıbbi atık kutusuna atılır.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3.3.2. 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Sonuç şeker izlem formuna kaydedilir.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 3.4.CİHAZI KULLANIRKEN DİKKAT EDİLMESİ GEREKENLER:</a:t>
            </a:r>
            <a:endParaRPr lang="tr-T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3.4.1.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Stribin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kutusu açılınca üzerine tarih yazınız,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stripler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90 günde tüketilmelidir.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3.4.2.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orijinal kutusunda muhafaza edilir.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3.4.3.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Stribe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ıslak elle dokunmayınız.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3.4.4.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Strip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kutularının kapağı sıkıca kapalı olmalıdır.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3.4.5.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Her yeni kutu açıldığında içindeki kalibrasyon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stribi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ile muhafaza edilmelidir.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3.4.6.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Arıza durumunda arıza bildirim formu doldurularak sorunun çözümlenmesi için ilgili firmayla iletişime geçilir.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3.4.7.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Cihazı kir, kan bulaşmasını önleyiniz, bulaşması durumunda nemli sabunlu bezle silinir.</a:t>
            </a:r>
          </a:p>
          <a:p>
            <a:r>
              <a:rPr lang="tr-TR" sz="2900" b="1" dirty="0">
                <a:latin typeface="Calibri" panose="020F0502020204030204" pitchFamily="34" charset="0"/>
                <a:cs typeface="Calibri" panose="020F0502020204030204" pitchFamily="34" charset="0"/>
              </a:rPr>
              <a:t>3.4.8.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Kalibrasyon için; kalibrasyon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stribi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cihaza yerleştirilir. Ekranda görülen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numarası ile kutudaki numara ile karşılaştırılır numara aynı ise </a:t>
            </a:r>
            <a:r>
              <a:rPr lang="tr-TR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strib</a:t>
            </a:r>
            <a:r>
              <a:rPr lang="tr-TR" sz="2900" dirty="0">
                <a:latin typeface="Calibri" panose="020F0502020204030204" pitchFamily="34" charset="0"/>
                <a:cs typeface="Calibri" panose="020F0502020204030204" pitchFamily="34" charset="0"/>
              </a:rPr>
              <a:t> çıkarılır, aynı değilse tekrar deneyiniz. Yine aynı değilse sorumluya haber verilir.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08672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7D8FB-EF8B-4D26-8D6F-7CC1D7ACBFFE}" type="slidenum">
              <a:rPr lang="tr-TR" smtClean="0"/>
              <a:pPr>
                <a:defRPr/>
              </a:pPr>
              <a:t>107</a:t>
            </a:fld>
            <a:endParaRPr lang="tr-TR"/>
          </a:p>
        </p:txBody>
      </p:sp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900113" y="115888"/>
            <a:ext cx="615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rgbClr val="000000"/>
                </a:solidFill>
                <a:latin typeface="Calibri" pitchFamily="34" charset="0"/>
              </a:rPr>
              <a:t>Kullanıcı Yetkilendirme Formu</a:t>
            </a:r>
            <a:endParaRPr lang="tr-TR" altLang="tr-TR"/>
          </a:p>
        </p:txBody>
      </p:sp>
      <p:pic>
        <p:nvPicPr>
          <p:cNvPr id="56324" name="3 Resim" descr="C:\Users\alialan\Desktop\ky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/>
          <a:stretch>
            <a:fillRect/>
          </a:stretch>
        </p:blipFill>
        <p:spPr bwMode="auto">
          <a:xfrm>
            <a:off x="827088" y="333375"/>
            <a:ext cx="68405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KOMİTELER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Hasta güvenliği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Çalışan güvenliği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Tesis güvenliği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Eğitim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Temizlik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Radyasyon güvenliği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Anket değerlendirme komitesi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Klinik iyileştirme komitesi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06152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EKİPLER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İlaç yönetim ekibi</a:t>
            </a:r>
          </a:p>
          <a:p>
            <a:r>
              <a:rPr lang="tr-TR" dirty="0" smtClean="0"/>
              <a:t>Bina turu ekibi</a:t>
            </a:r>
          </a:p>
          <a:p>
            <a:r>
              <a:rPr lang="tr-TR" dirty="0" smtClean="0"/>
              <a:t>Beyaz kod ekibi</a:t>
            </a:r>
          </a:p>
          <a:p>
            <a:r>
              <a:rPr lang="tr-TR" dirty="0" smtClean="0"/>
              <a:t>Mavi kod ekibi</a:t>
            </a:r>
          </a:p>
          <a:p>
            <a:r>
              <a:rPr lang="tr-TR" dirty="0" smtClean="0"/>
              <a:t>Beyaz kod ekibi</a:t>
            </a:r>
          </a:p>
          <a:p>
            <a:r>
              <a:rPr lang="tr-TR" dirty="0" smtClean="0"/>
              <a:t>Pembe kod ekibi</a:t>
            </a:r>
          </a:p>
          <a:p>
            <a:r>
              <a:rPr lang="tr-TR" dirty="0" smtClean="0"/>
              <a:t>Kırmızı kod ekibi</a:t>
            </a:r>
          </a:p>
          <a:p>
            <a:r>
              <a:rPr lang="tr-TR" dirty="0" smtClean="0"/>
              <a:t>Risk yönetim kurulu ekibi</a:t>
            </a:r>
          </a:p>
          <a:p>
            <a:r>
              <a:rPr lang="tr-TR" dirty="0" err="1" smtClean="0"/>
              <a:t>Nütrisyon</a:t>
            </a:r>
            <a:r>
              <a:rPr lang="tr-TR" dirty="0" smtClean="0"/>
              <a:t> destek ekibi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635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KİMLİK TANIMLAMASI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Yenidoğan</a:t>
            </a:r>
            <a:r>
              <a:rPr lang="tr-TR" altLang="tr-TR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 bebekler için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“Hasta Kimlik 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tanımlayıcı bileklik”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doğumhanede ebe/hemşireler tarafından hazırlanır ve takılır.</a:t>
            </a:r>
          </a:p>
          <a:p>
            <a:pPr>
              <a:lnSpc>
                <a:spcPct val="80000"/>
              </a:lnSpc>
            </a:pPr>
            <a:r>
              <a:rPr lang="tr-TR" altLang="tr-TR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Bebek bileklikleri üzerinde</a:t>
            </a:r>
            <a:r>
              <a:rPr lang="tr-TR" alt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Annenin;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Adı-soyadı,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Protokol numarası,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T.C. numarası ve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Bebeğin doğum tarihi yer alır.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Erkek bebekler için </a:t>
            </a:r>
            <a:r>
              <a:rPr lang="tr-TR" altLang="tr-TR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mavi</a:t>
            </a:r>
            <a:r>
              <a:rPr lang="tr-TR" altLang="tr-T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kız bebekler için </a:t>
            </a:r>
            <a:r>
              <a:rPr lang="tr-TR" altLang="tr-TR" sz="24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“Hasta Kimlik 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Tanımlayıcı”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kullanılır.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642910" y="1600090"/>
            <a:ext cx="6786610" cy="5078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Hepimiz hata yapacağız.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Kişilere değil, sisteme odaklanmalıyız.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Zarar sistemdeki hataların sonucunda ortaya çıkmaktadır.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Herkes kalite ve hasta güvenliğini iyileştirme konularında sorumluluk almalı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Kişiler arası iletişime odaklanılmalıdır.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Diğerlerinin sözlerini dinleyelim, duymak yetmez!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İçinde çalıştığımız sistemde sorumluluklarımızı yerine getirelim.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4488" algn="l"/>
              </a:tabLst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Kültürün değişmesi yavaştır. 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539552" y="571479"/>
            <a:ext cx="6500858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chemeClr val="tx1"/>
                </a:solidFill>
              </a:rPr>
              <a:t>ÖZETLE……</a:t>
            </a:r>
            <a:endParaRPr lang="tr-TR" sz="6000" dirty="0">
              <a:solidFill>
                <a:schemeClr val="tx1"/>
              </a:solidFill>
            </a:endParaRPr>
          </a:p>
        </p:txBody>
      </p:sp>
      <p:pic>
        <p:nvPicPr>
          <p:cNvPr id="5" name="Picture 1" descr="sad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143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4896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hutterstock_83983993-698x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5721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1428038" y="357188"/>
            <a:ext cx="6143625" cy="1262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>
                <a:solidFill>
                  <a:schemeClr val="bg1"/>
                </a:solidFill>
              </a:rPr>
              <a:t>KALİTELİ GÜNLER DİLEĞİYLE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071813" y="4652963"/>
            <a:ext cx="5626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altLang="tr-TR" sz="4400" b="1" dirty="0">
                <a:solidFill>
                  <a:srgbClr val="7030A0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385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KİMLİK TANIMLAMASI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"/>
              <a:defRPr/>
            </a:pPr>
            <a:r>
              <a:rPr lang="tr-TR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Alerjisi olduğu tanımlanan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hastalara, beyaz kimlik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bilekliği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yanında </a:t>
            </a:r>
            <a:r>
              <a:rPr lang="tr-TR" sz="36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kırmızı bilezik</a:t>
            </a:r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takılır. 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Kırmızı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bileklik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üzerine hastanın alerjisi olduğu madde/ilaç yazılır.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18" charset="2"/>
              <a:buChar char=""/>
              <a:defRPr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Psikiyatri hastalarında ise </a:t>
            </a:r>
            <a:r>
              <a:rPr lang="tr-TR" sz="40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yeşil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renkli kimlik tanımlayıcı kullanılır.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b="1" dirty="0">
              <a:solidFill>
                <a:srgbClr val="800000"/>
              </a:solidFill>
              <a:latin typeface="Tekton Pro Cond" pitchFamily="34" charset="-94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0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76672"/>
            <a:ext cx="7560840" cy="5835675"/>
          </a:xfrm>
        </p:spPr>
      </p:pic>
    </p:spTree>
    <p:extLst>
      <p:ext uri="{BB962C8B-B14F-4D97-AF65-F5344CB8AC3E}">
        <p14:creationId xmlns:p14="http://schemas.microsoft.com/office/powerpoint/2010/main" val="41151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KİMLİK TANIMLAMASI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Hastalara;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vermeden,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ve kan ürünleri transfüzyonundan,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ve diğer klinik test örnekleri almadan,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Laboratuvar </a:t>
            </a: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radyoloji tetkiklerinden,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Ameliyattan,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transferinden,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Herhangi bir girişim uygulamadan, her türlü tedavi protokolünü uygulamadan </a:t>
            </a:r>
          </a:p>
          <a:p>
            <a:pPr algn="ctr">
              <a:lnSpc>
                <a:spcPct val="80000"/>
              </a:lnSpc>
              <a:buNone/>
            </a:pPr>
            <a:r>
              <a:rPr lang="tr-TR" altLang="tr-T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Hastanın adı-soyadı, protokol numarası ve doğum tarihi “Hasta Kimlik </a:t>
            </a:r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Tanımlayıcı Bilekliğinden veya dosyasından hasta/yakınına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sorularak </a:t>
            </a:r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doğrulanır.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KİMLİK TANIMLAMASI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Hastanın </a:t>
            </a:r>
            <a:r>
              <a:rPr lang="tr-TR" sz="2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oda numarası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kimlik doğrulamada kesinlikle kullanılmaz.</a:t>
            </a:r>
          </a:p>
          <a:p>
            <a:pPr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Hastaya uygulanacak her işlemden önce </a:t>
            </a:r>
            <a:r>
              <a:rPr lang="tr-TR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“Hasta Kimlik </a:t>
            </a:r>
            <a:r>
              <a:rPr lang="tr-T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Bilekliği”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takılı olmasına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dikkat edilir.</a:t>
            </a:r>
          </a:p>
          <a:p>
            <a:pPr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Hastanın bileziği yoksa kesinlikle hiçbir tıbbi müdahalede bulunulmaz.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Hasta taburcu olurken;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Bakımından </a:t>
            </a:r>
            <a:r>
              <a:rPr lang="tr-TR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sorumlu hemşire tarafından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hastanın </a:t>
            </a:r>
            <a:r>
              <a:rPr lang="tr-T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bilekliği çıkarılır.</a:t>
            </a:r>
            <a:endParaRPr lang="tr-T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Kesilerek </a:t>
            </a:r>
            <a:r>
              <a:rPr lang="tr-TR" sz="32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tıbbi atık kutusuna</a:t>
            </a:r>
            <a:r>
              <a:rPr lang="tr-T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atılır.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tr-TR" b="1" dirty="0">
              <a:solidFill>
                <a:srgbClr val="800000"/>
              </a:solidFill>
              <a:latin typeface="Tekton Pro Cond" pitchFamily="34" charset="-94"/>
            </a:endParaRP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tr-TR" dirty="0"/>
              <a:t>HASTA KİMLİK TANIMLAMASI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Bilinci yerinde olmayan, </a:t>
            </a:r>
          </a:p>
          <a:p>
            <a:pPr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İsmi saptanamamış hastalarda (acil durumlarda, vb.) hastanın kimlik doğrulaması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İki personel tarafından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yapılır. </a:t>
            </a:r>
          </a:p>
          <a:p>
            <a:pPr algn="ctr">
              <a:lnSpc>
                <a:spcPct val="90000"/>
              </a:lnSpc>
              <a:buSzPct val="115000"/>
              <a:buNone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   Bu durumdaki hastaların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bilekliğine </a:t>
            </a:r>
            <a:r>
              <a:rPr lang="tr-TR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“tanımlanamamış hasta, cinsiyeti, protokol numarası”</a:t>
            </a:r>
          </a:p>
          <a:p>
            <a:pPr algn="ctr">
              <a:lnSpc>
                <a:spcPct val="90000"/>
              </a:lnSpc>
              <a:buSzPct val="115000"/>
              <a:buNone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yazılır.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“Hasta Kimlik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Bilekliği”ni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takmayı kabul etmeyen hasta/yakınlarına,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Kimliğin takılma nedeni, yararları hakkında bilgi verilir</a:t>
            </a:r>
            <a:r>
              <a:rPr 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İlgili doküman: </a:t>
            </a:r>
            <a:r>
              <a:rPr lang="tr-TR" sz="4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kimliğinin doğrulanması prosedürü</a:t>
            </a:r>
          </a:p>
          <a:p>
            <a:pPr lvl="1">
              <a:buFont typeface="Wingdings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tr-T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10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TRANSFERİ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4000" b="1" dirty="0" smtClean="0">
                <a:solidFill>
                  <a:srgbClr val="FF0000"/>
                </a:solidFill>
                <a:cs typeface="Arial" pitchFamily="34" charset="0"/>
              </a:rPr>
              <a:t>HASTA TRANSFERİ</a:t>
            </a:r>
            <a:endParaRPr lang="tr-TR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285720" y="1231900"/>
            <a:ext cx="7814672" cy="49831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tetkik ve tedavi nedeni ile bulunduğu servis dışına çıkacak ise sağlık çalışanı eşliğinde götürülür.</a:t>
            </a:r>
          </a:p>
          <a:p>
            <a:pPr>
              <a:buFont typeface="Wingdings" pitchFamily="2" charset="2"/>
              <a:buChar char="Ø"/>
            </a:pPr>
            <a:endParaRPr lang="tr-TR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Doğru hastanın transferinin sağlanmasında Hasta kimlik Tanımlanması’na dikkat edilir.</a:t>
            </a:r>
          </a:p>
          <a:p>
            <a:pPr marL="0" indent="0">
              <a:buNone/>
            </a:pPr>
            <a:endParaRPr 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Taşıma sırasında hasta sürekli gözlenir.</a:t>
            </a:r>
          </a:p>
          <a:p>
            <a:pPr>
              <a:buFont typeface="Wingdings" pitchFamily="2" charset="2"/>
              <a:buChar char="Ø"/>
            </a:pPr>
            <a:endParaRPr 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Transferden önce bakımın devamını sağlayacak cihaz ve aletlerin kullanılabilirliği kontrol edilir.</a:t>
            </a:r>
          </a:p>
          <a:p>
            <a:pPr marL="0" indent="0">
              <a:buNone/>
            </a:pPr>
            <a:endParaRPr 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sırasında tanımlayıcı figür hasta yatağına asılmalıdır.</a:t>
            </a:r>
          </a:p>
          <a:p>
            <a:pPr marL="0" indent="0">
              <a:buNone/>
            </a:pPr>
            <a:endParaRPr lang="tr-TR" sz="8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8000" dirty="0">
                <a:latin typeface="Calibri" panose="020F0502020204030204" pitchFamily="34" charset="0"/>
                <a:cs typeface="Calibri" panose="020F0502020204030204" pitchFamily="34" charset="0"/>
              </a:rPr>
              <a:t>Transfer sırasında hasta mahremiyetine dikkat edilmelidir.</a:t>
            </a:r>
          </a:p>
          <a:p>
            <a:endParaRPr lang="tr-TR" sz="11200" dirty="0" smtClean="0">
              <a:latin typeface="Comic Sans MS" pitchFamily="66" charset="0"/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914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4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transferİ</a:t>
            </a:r>
            <a:endParaRPr lang="tr-T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Hasta yatakta çevrilecekse;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 yolu,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entübasyon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tüpü,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trakeostomi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kanülü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arter-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kateterleri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drenleri, alçı, vb.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eksternal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fiksatörleri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korunarak,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baş ve omurga güvenliği sağlanarak,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kişi baş-boyun stabilizasyonu, diğeri omuz-gövde stabilizasyonu, diğer kişi ise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pelvis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-alt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ekstremite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stabilizasyonu sağlayacak şekilde,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Yatak tekerlekleri </a:t>
            </a:r>
            <a:r>
              <a:rPr lang="tr-TR" alt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kilitlendikten 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sonra,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anda 1-2-3 komutuyla yan </a:t>
            </a:r>
            <a:r>
              <a:rPr lang="tr-TR" altLang="tr-T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çevirilir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Bakım kısa süre içerisinde tamamlanmalıdır.</a:t>
            </a:r>
          </a:p>
          <a:p>
            <a:pPr lvl="1">
              <a:lnSpc>
                <a:spcPct val="8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hareket karşı taraf içinde tekrarlanır.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63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08720"/>
            <a:ext cx="7239000" cy="4846320"/>
          </a:xfrm>
        </p:spPr>
        <p:txBody>
          <a:bodyPr/>
          <a:lstStyle/>
          <a:p>
            <a:r>
              <a:rPr lang="tr-TR" dirty="0">
                <a:latin typeface="Calibri" pitchFamily="34" charset="0"/>
                <a:cs typeface="Courier New" pitchFamily="49" charset="0"/>
              </a:rPr>
              <a:t>Sağlık Bakanlığı, </a:t>
            </a:r>
            <a:r>
              <a:rPr lang="tr-TR" dirty="0">
                <a:latin typeface="Calibri" pitchFamily="34" charset="0"/>
              </a:rPr>
              <a:t>27 Haziran 2015 </a:t>
            </a:r>
            <a:r>
              <a:rPr lang="tr-TR" dirty="0">
                <a:latin typeface="Calibri" pitchFamily="34" charset="0"/>
                <a:cs typeface="Courier New" pitchFamily="49" charset="0"/>
              </a:rPr>
              <a:t>tarihli Resmi </a:t>
            </a:r>
            <a:r>
              <a:rPr lang="tr-TR" dirty="0" err="1">
                <a:latin typeface="Calibri" pitchFamily="34" charset="0"/>
                <a:cs typeface="Courier New" pitchFamily="49" charset="0"/>
              </a:rPr>
              <a:t>Gazete’de</a:t>
            </a:r>
            <a:r>
              <a:rPr lang="tr-TR" dirty="0">
                <a:latin typeface="Calibri" pitchFamily="34" charset="0"/>
                <a:cs typeface="Courier New" pitchFamily="49" charset="0"/>
              </a:rPr>
              <a:t> Sağlıkta Kalitenin Geliştirilmesi Ve Değerlendirilmesine Dair Yönetmelik yayımlandı. Bu yönetmelikle; </a:t>
            </a:r>
            <a:r>
              <a:rPr lang="tr-TR" dirty="0">
                <a:latin typeface="Calibri" pitchFamily="34" charset="0"/>
              </a:rPr>
              <a:t>Sağlıkta Kalite Ve Akreditasyon Daire Başkanlığı Tarafından </a:t>
            </a:r>
            <a:r>
              <a:rPr lang="tr-TR" dirty="0">
                <a:latin typeface="Calibri" pitchFamily="34" charset="0"/>
                <a:cs typeface="Courier New" pitchFamily="49" charset="0"/>
              </a:rPr>
              <a:t>hazırlanan “Sağlıkta Kalite  Standartları Hastane” kitabındaki ölçütleri tüm sağlık kurumları uygulamakla yükümlendirilmiştir. </a:t>
            </a:r>
            <a:r>
              <a:rPr lang="tr-TR" b="1" dirty="0">
                <a:latin typeface="Calibri" pitchFamily="34" charset="0"/>
              </a:rPr>
              <a:t>Ülkemizde sağlık hizmeti sunan tüm kamu, üniversite ve özel hastanelerde 14.03.2020 </a:t>
            </a:r>
            <a:r>
              <a:rPr lang="tr-TR" b="1" dirty="0" err="1">
                <a:latin typeface="Calibri" pitchFamily="34" charset="0"/>
              </a:rPr>
              <a:t>tarihde</a:t>
            </a:r>
            <a:r>
              <a:rPr lang="tr-TR" b="1" dirty="0">
                <a:latin typeface="Calibri" pitchFamily="34" charset="0"/>
              </a:rPr>
              <a:t> yayınlanan SKS Hastane (Sürüm 6) seti kapsamında uygulama yapılmaktadır</a:t>
            </a:r>
            <a:r>
              <a:rPr lang="tr-TR" b="1" dirty="0"/>
              <a:t>.</a:t>
            </a:r>
            <a:endParaRPr lang="tr-TR" b="1" dirty="0">
              <a:latin typeface="Calibri" pitchFamily="34" charset="0"/>
              <a:cs typeface="Courier New" pitchFamily="49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transferİ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Hastanın sedyeyle taşınması gerekiyorsa;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3 kişiyle yapılır.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taşınmasında önce mutlaka hastanın hastalığı hakkında bilgi edinilir.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Riskli vakalar (ortopedik, </a:t>
            </a:r>
            <a:r>
              <a:rPr lang="tr-TR" altLang="tr-TR" sz="1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nöroşirurjik</a:t>
            </a: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vakalar, trafik kazaları; vb.) uygun taşıma teknikleri kullanılır ve gerektiğinde hekim desteği alınır.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taşımada yardımcı olacak personele haber verilir.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Sedyeni üzerine temiz örtü yerleştirilerek gerekli hazırlığı sağlanır.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üstü örtülerek mahremiyetine özen gösterilir.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ve yakınları işlem konusunda bilgilendirilir.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Sedye hasta yatağını yanına getirilir, tekerlekleri kilitlenir.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Yatak ve sedyenin baş kısmı aynı tarafta, yüksekliğinin aynı hizada olması sağlanır.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Sedyenin kenarlıkları yükseltilir ve emniyet kemerleri takılır.</a:t>
            </a:r>
          </a:p>
          <a:p>
            <a:pPr lvl="1">
              <a:lnSpc>
                <a:spcPct val="80000"/>
              </a:lnSpc>
            </a:pPr>
            <a:r>
              <a:rPr lang="tr-TR" altLang="tr-TR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Sedyenin ön ve arkasına geçilerek yönü belirlendikten sonra ilgili bölüme, ilgili evraklarla teslim edilir.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6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transferİ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Hasta tekerlekli sandalye ile taşınacaksa;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Tekerlekli sandalye hasta </a:t>
            </a:r>
            <a:r>
              <a:rPr lang="tr-TR" altLang="tr-T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yatağının </a:t>
            </a: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yanına getirilir, frenleri kilitlenir.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yatağında oturtulur, karşıya bakması sağlanır.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ayakları yataktan sarkıtılır ve bir süre beklenir.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Tekerlekli sandalyenin ayaklıkları dış yanlara açılır.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ayağa kaldırılır, kendi ekseni etrafında döndürülerek arkasını sandalyeye gelmesi sağlanır ve sandalyeye oturtulur.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üzeri örtülür ve mahremiyetine özen gösterilir.</a:t>
            </a:r>
          </a:p>
          <a:p>
            <a:pPr lvl="1">
              <a:lnSpc>
                <a:spcPct val="90000"/>
              </a:lnSpc>
            </a:pPr>
            <a:r>
              <a:rPr lang="tr-TR" altLang="tr-T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ilgili birime, ilgili evraklarla teslim edilir.</a:t>
            </a:r>
          </a:p>
          <a:p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6" descr="http://d33d8mgunhcj87.cloudfront.net/prodimg/216744/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230425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transferİ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28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kendi yatağıyla taşınacaksa;</a:t>
            </a:r>
          </a:p>
          <a:p>
            <a:pPr lvl="1">
              <a:lnSpc>
                <a:spcPct val="90000"/>
              </a:lnSpc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yatak takımları değiştirilir, hasta bakımı yapılır.</a:t>
            </a:r>
          </a:p>
          <a:p>
            <a:pPr lvl="1">
              <a:lnSpc>
                <a:spcPct val="90000"/>
              </a:lnSpc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İdrar torbası, varsa dreni (seviyesi kaydedildikten sonra)boşaltılır.</a:t>
            </a:r>
          </a:p>
          <a:p>
            <a:pPr lvl="1">
              <a:lnSpc>
                <a:spcPct val="90000"/>
              </a:lnSpc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Yatak kenarlıkları yükseltilir.</a:t>
            </a:r>
          </a:p>
          <a:p>
            <a:pPr lvl="1">
              <a:lnSpc>
                <a:spcPct val="90000"/>
              </a:lnSpc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üzeri örtülerek mahremiyetine özen gösterilir.</a:t>
            </a:r>
          </a:p>
          <a:p>
            <a:pPr lvl="1">
              <a:lnSpc>
                <a:spcPct val="90000"/>
              </a:lnSpc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ilgili birime, ilgili evraklarla teslim edilir.</a:t>
            </a:r>
          </a:p>
          <a:p>
            <a:r>
              <a:rPr lang="tr-T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İlgili Doküman; </a:t>
            </a:r>
            <a:r>
              <a:rPr lang="tr-TR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Hastaların güvenli transferi prosedürü</a:t>
            </a:r>
            <a:endParaRPr lang="tr-TR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DÜŞMELERİNİN ÖNLENMESİ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2" descr="http://t3.gstatic.com/images?q=tbn:ANd9GcTqrY3e61FJwFT-ISQcVOESYVGN6qBDo6MJt9Y4lQ1GqVUpEKF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286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http://d33d8mgunhcj87.cloudfront.net/prodimg/216744/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" y="3623502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www.mddus.com/media/412934/istock_000011852476xsmall-elderlyfall_242x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24971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8 Resim" descr="Adsı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769" y="400511"/>
            <a:ext cx="2168401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9416"/>
            <a:ext cx="7992888" cy="484632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Düşme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; şiddetli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vurma ya da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maksatlı hareketlerin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dışında, ani, kontrol edilemeyen, istemsiz bir şekilde vücudun bir yerden başka bir yere ya da nesnelere doğru hareket etmesi olarak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tanımlanabilir.</a:t>
            </a:r>
            <a:endParaRPr lang="tr-TR" dirty="0" smtClean="0"/>
          </a:p>
          <a:p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Hastanelerde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düşme olayına neden olan faktörler aşağıdaki gibi 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sıralanabilir;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değerlendirme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eksikliği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İletişim yetersizliği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Çevre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güvenliğinin yetersizliği</a:t>
            </a:r>
          </a:p>
        </p:txBody>
      </p:sp>
    </p:spTree>
    <p:extLst>
      <p:ext uri="{BB962C8B-B14F-4D97-AF65-F5344CB8AC3E}">
        <p14:creationId xmlns:p14="http://schemas.microsoft.com/office/powerpoint/2010/main" val="3169621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Düşmeler özellikle sonuçları ve maliyeti açısından önemlidir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Düşmelerin;</a:t>
            </a:r>
          </a:p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femur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ve kalça kırıkları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düşme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korkusu ve bağımsız hareket edebilme yeteneğinin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azalması </a:t>
            </a:r>
          </a:p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mortalite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gibi ağır ve önemli sonuçları olabilmektedir.</a:t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7784" y="4293096"/>
            <a:ext cx="2927340" cy="237636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950655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8075240" cy="4846320"/>
          </a:xfrm>
        </p:spPr>
        <p:txBody>
          <a:bodyPr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Düşmelerin önlenmesinden kim(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) sorumludur?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Hastane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Yönetimi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Kalite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Yönetim Birimi/Hasta Güvenliği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Komitesi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Sağlık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Çalışanları (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Hemşire,doktor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ebe, hekim, fizyoterapist, eczacı vb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Düşmelerin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önlenmesinde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sorumlu,bölümde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hastaya 24 saat bakım veren h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emşiredir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436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Düşmeleri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önlemeye yönelik yaklaşımda ilk yapılması gereken </a:t>
            </a: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hastanın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düşme problemine yönelik </a:t>
            </a: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olası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risk faktörünün </a:t>
            </a: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belirlenmesidir.</a:t>
            </a:r>
          </a:p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İtaki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II düşme riski ölçeğine göre hasta değerlendirilir.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Çocuk hastalar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Harizmi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II düşme riski ölçeğine göre değerlendirilir.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İlgili Doküman: </a:t>
            </a:r>
            <a:r>
              <a:rPr lang="tr-TR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düşmelerinin önlenmesine yönelik prosedür</a:t>
            </a:r>
            <a:endParaRPr lang="tr-TR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Düşme riski ne zaman değerlendirilmelidir?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Yatan hastaların bölüme ilk kabulünde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Post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operatif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dönemde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Bölüm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değişikliğinde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düşmesi durumunda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faktörleri kapsamındaki durum değişikliğinde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sırasında değerlendirilmelidir.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79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5165" t="18388" b="7881"/>
          <a:stretch/>
        </p:blipFill>
        <p:spPr bwMode="auto">
          <a:xfrm>
            <a:off x="0" y="0"/>
            <a:ext cx="803872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Grp="1"/>
          </p:cNvSpPr>
          <p:nvPr>
            <p:ph idx="1"/>
          </p:nvPr>
        </p:nvSpPr>
        <p:spPr>
          <a:xfrm>
            <a:off x="179513" y="692697"/>
            <a:ext cx="1368152" cy="49905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endParaRPr lang="tr-T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4 Yuvarlatılmış Dikdörtgen"/>
          <p:cNvSpPr/>
          <p:nvPr/>
        </p:nvSpPr>
        <p:spPr>
          <a:xfrm>
            <a:off x="1835696" y="716609"/>
            <a:ext cx="1429084" cy="4915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5 Yuvarlatılmış Dikdörtgen"/>
          <p:cNvSpPr/>
          <p:nvPr/>
        </p:nvSpPr>
        <p:spPr>
          <a:xfrm>
            <a:off x="3411883" y="692697"/>
            <a:ext cx="1296144" cy="4915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6 Yuvarlatılmış Dikdörtgen"/>
          <p:cNvSpPr/>
          <p:nvPr/>
        </p:nvSpPr>
        <p:spPr>
          <a:xfrm>
            <a:off x="4932040" y="692697"/>
            <a:ext cx="1228696" cy="49393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14 Yuvarlatılmış Dikdörtgen"/>
          <p:cNvSpPr/>
          <p:nvPr/>
        </p:nvSpPr>
        <p:spPr>
          <a:xfrm>
            <a:off x="6516216" y="692697"/>
            <a:ext cx="1368152" cy="493938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10 Metin kutusu"/>
          <p:cNvSpPr txBox="1">
            <a:spLocks noChangeArrowheads="1"/>
          </p:cNvSpPr>
          <p:nvPr/>
        </p:nvSpPr>
        <p:spPr bwMode="auto">
          <a:xfrm>
            <a:off x="1928794" y="857232"/>
            <a:ext cx="1500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VE ÇALIŞAN</a:t>
            </a:r>
          </a:p>
          <a:p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ODAKLI HİZMETLER</a:t>
            </a:r>
            <a:endParaRPr lang="tr-T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0 Metin kutusu"/>
          <p:cNvSpPr txBox="1">
            <a:spLocks noChangeArrowheads="1"/>
          </p:cNvSpPr>
          <p:nvPr/>
        </p:nvSpPr>
        <p:spPr bwMode="auto">
          <a:xfrm flipH="1">
            <a:off x="251520" y="1103453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KURUMSAL HİZMETLER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1 Metin kutusu"/>
          <p:cNvSpPr txBox="1">
            <a:spLocks noChangeArrowheads="1"/>
          </p:cNvSpPr>
          <p:nvPr/>
        </p:nvSpPr>
        <p:spPr bwMode="auto">
          <a:xfrm>
            <a:off x="3428982" y="836712"/>
            <a:ext cx="1215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SAĞLIK HİZMETLERİ</a:t>
            </a:r>
            <a:endParaRPr lang="tr-T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Metin kutusu"/>
          <p:cNvSpPr txBox="1">
            <a:spLocks noChangeArrowheads="1"/>
          </p:cNvSpPr>
          <p:nvPr/>
        </p:nvSpPr>
        <p:spPr bwMode="auto">
          <a:xfrm>
            <a:off x="4932040" y="836713"/>
            <a:ext cx="1711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DESTEK HİZMETLER</a:t>
            </a:r>
            <a:endParaRPr lang="tr-T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7 Metin kutusu"/>
          <p:cNvSpPr txBox="1"/>
          <p:nvPr/>
        </p:nvSpPr>
        <p:spPr>
          <a:xfrm>
            <a:off x="6516216" y="90872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GÖSTERGE YÖNETİMİ</a:t>
            </a:r>
            <a:endParaRPr lang="tr-T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5 Yuvarlatılmış Dikdörtgen"/>
          <p:cNvSpPr/>
          <p:nvPr/>
        </p:nvSpPr>
        <p:spPr>
          <a:xfrm>
            <a:off x="500034" y="3214686"/>
            <a:ext cx="7384334" cy="1571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4 Metin kutusu"/>
          <p:cNvSpPr txBox="1">
            <a:spLocks noChangeArrowheads="1"/>
          </p:cNvSpPr>
          <p:nvPr/>
        </p:nvSpPr>
        <p:spPr bwMode="auto">
          <a:xfrm>
            <a:off x="1285852" y="3643314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HASTA VE ÇALIŞAN GÜVENLİĞİ</a:t>
            </a:r>
          </a:p>
        </p:txBody>
      </p:sp>
    </p:spTree>
    <p:extLst>
      <p:ext uri="{BB962C8B-B14F-4D97-AF65-F5344CB8AC3E}">
        <p14:creationId xmlns:p14="http://schemas.microsoft.com/office/powerpoint/2010/main" val="37389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5806" t="20734" r="7702" b="16916"/>
          <a:stretch/>
        </p:blipFill>
        <p:spPr bwMode="auto">
          <a:xfrm>
            <a:off x="-252536" y="0"/>
            <a:ext cx="9289032" cy="695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486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Yatak kenarlarının sürekli olarak kapalı tutulur.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Hastanın düşme riski varsa, yakınlarına alınacak önlemler hakkında bilgi verilir.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 yakınları ile işbirliği sağlanır.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Hastanın bireysel ihtiyaçlarına dayanan uygun aydınlatma sağlanır.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Düşme riski olan hastanın yatağı en alt seviyeye indirilir.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Çağırma zili kullanımı hakkında hasta/yakını bilgilendirilir.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Düşme riski olan hasta olduğunu belirten materyal tek kişilik odalarda kapı girişine, iki/daha fazla kişilik odalarda hasta yatak başına asılır.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Islak zemin hemen kurulanır.</a:t>
            </a:r>
          </a:p>
          <a:p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Hareketli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olan yatak ve sandalyeler kullanılmadığı zaman kilitlenir.</a:t>
            </a:r>
          </a:p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 tekerlekli sandalye kullanıyorsa, sandalyede bel güvenlik kemeri bulunmalıdır.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4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düşmelerİnİn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önlenmesİ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9416"/>
            <a:ext cx="7920880" cy="4846320"/>
          </a:xfrm>
        </p:spPr>
        <p:txBody>
          <a:bodyPr>
            <a:norm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Tesis kaynaklı düşme olaylarını engellemek için;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•Merdivenlerde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korkuluk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bulunmalı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•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Alçak tavan uyarıları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bulunmalı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•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Islak zemin uyarı levhaları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kullanılmalı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•Zemindeki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engellere karşı önlemler alınmalıdır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35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İçerik Yer Tutucusu 2"/>
          <p:cNvSpPr>
            <a:spLocks noGrp="1"/>
          </p:cNvSpPr>
          <p:nvPr>
            <p:ph idx="1"/>
          </p:nvPr>
        </p:nvSpPr>
        <p:spPr>
          <a:xfrm>
            <a:off x="285720" y="357166"/>
            <a:ext cx="7670656" cy="57689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	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Düşen hasta olduğunda </a:t>
            </a:r>
            <a:r>
              <a:rPr lang="tr-T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Düşme bildirim formu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doldurulur. Kalite yönetim birimine veya istenmeyen olay bildirim sistemine bildirim yapılır.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Kalite Yönetim Birimi gereken değerlendirmeyi yaparak gerekirse 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DÖF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başlatır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 Hasta Güvenliği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Komitesinde gündeme alınır. 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Hasta düşmeleri gösterge ile  de takip edilir ve gerekli iyileştirmeler yapılır.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352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HAREKET KISITLAMASI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Meram\Desktop\agitatedpat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112568" cy="30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1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HAREKET KISITLAMASI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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Kendisine ve çevresine zarar verme eğilimi olan, 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Ajite, 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Bilinci kapalı, 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Disoryante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düşme ve </a:t>
            </a:r>
          </a:p>
          <a:p>
            <a:pPr>
              <a:buFont typeface="Symbol" pitchFamily="18" charset="2"/>
              <a:buChar char="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Kaçma riski olan hastalarda, kısıtlama yapılmasına ve kısıtlama türüne </a:t>
            </a:r>
            <a:r>
              <a:rPr lang="tr-TR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doktor tarafından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karar verilir.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63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HAREKET KISITLAMASI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altLang="tr-TR" sz="3600" b="1" dirty="0">
                <a:latin typeface="Calibri" panose="020F0502020204030204" pitchFamily="34" charset="0"/>
                <a:cs typeface="Calibri" panose="020F0502020204030204" pitchFamily="34" charset="0"/>
              </a:rPr>
              <a:t>Yatarak hizmet alan, kendine ve başkalarına zarar </a:t>
            </a:r>
            <a:r>
              <a:rPr lang="tr-TR" altLang="tr-T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verme riski </a:t>
            </a:r>
            <a:r>
              <a:rPr lang="tr-TR" altLang="tr-TR" sz="3600" b="1" dirty="0">
                <a:latin typeface="Calibri" panose="020F0502020204030204" pitchFamily="34" charset="0"/>
                <a:cs typeface="Calibri" panose="020F0502020204030204" pitchFamily="34" charset="0"/>
              </a:rPr>
              <a:t>olan hastalara yönelik düzenleme bulunmalıdır.</a:t>
            </a:r>
          </a:p>
          <a:p>
            <a:endParaRPr lang="tr-TR" alt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Gerektiğinde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, fiziksel hareket kısıtlaması uygulaması aşağıdaki</a:t>
            </a:r>
          </a:p>
          <a:p>
            <a:pPr marL="0" indent="0">
              <a:buNone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kurallar çerçevesinde gerçekleştirilmelidir.</a:t>
            </a:r>
          </a:p>
          <a:p>
            <a:pPr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altLang="tr-TR" dirty="0">
                <a:latin typeface="Calibri" panose="020F0502020204030204" pitchFamily="34" charset="0"/>
                <a:cs typeface="Calibri" panose="020F0502020204030204" pitchFamily="34" charset="0"/>
              </a:rPr>
              <a:t>Hareket kısıtlama kararı </a:t>
            </a:r>
            <a:r>
              <a:rPr lang="nn-NO" altLang="tr-TR" b="1" u="sng" dirty="0">
                <a:latin typeface="Calibri" panose="020F0502020204030204" pitchFamily="34" charset="0"/>
                <a:cs typeface="Calibri" panose="020F0502020204030204" pitchFamily="34" charset="0"/>
              </a:rPr>
              <a:t>hekim</a:t>
            </a:r>
            <a:r>
              <a:rPr lang="nn-NO" altLang="tr-TR" dirty="0">
                <a:latin typeface="Calibri" panose="020F0502020204030204" pitchFamily="34" charset="0"/>
                <a:cs typeface="Calibri" panose="020F0502020204030204" pitchFamily="34" charset="0"/>
              </a:rPr>
              <a:t> tarafından verilmelidir.</a:t>
            </a:r>
            <a:endParaRPr lang="tr-TR" alt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Hareket kısıtlama kararı tedavi planında yer almalıdır.</a:t>
            </a:r>
          </a:p>
          <a:p>
            <a:pPr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 Tedavi planında;</a:t>
            </a:r>
          </a:p>
          <a:p>
            <a:pPr>
              <a:buFont typeface="Wingdings" pitchFamily="2" charset="2"/>
              <a:buChar char="Ø"/>
            </a:pPr>
            <a:r>
              <a:rPr lang="tr-TR" altLang="tr-TR" b="1" u="sng" dirty="0">
                <a:latin typeface="Calibri" panose="020F0502020204030204" pitchFamily="34" charset="0"/>
                <a:cs typeface="Calibri" panose="020F0502020204030204" pitchFamily="34" charset="0"/>
              </a:rPr>
              <a:t>Uygulamanın başladığı tarih ve saat,</a:t>
            </a:r>
          </a:p>
          <a:p>
            <a:pPr>
              <a:buFont typeface="Wingdings" pitchFamily="2" charset="2"/>
              <a:buChar char="Ø"/>
            </a:pPr>
            <a:r>
              <a:rPr lang="tr-TR" altLang="tr-TR" b="1" u="sng" dirty="0">
                <a:latin typeface="Calibri" panose="020F0502020204030204" pitchFamily="34" charset="0"/>
                <a:cs typeface="Calibri" panose="020F0502020204030204" pitchFamily="34" charset="0"/>
              </a:rPr>
              <a:t>Uygulamanın hangi aralıklarla kontrol edileceği,</a:t>
            </a:r>
          </a:p>
          <a:p>
            <a:pPr>
              <a:buFont typeface="Wingdings" pitchFamily="2" charset="2"/>
              <a:buChar char="Ø"/>
            </a:pPr>
            <a:r>
              <a:rPr lang="tr-TR" altLang="tr-TR" b="1" u="sng" dirty="0">
                <a:latin typeface="Calibri" panose="020F0502020204030204" pitchFamily="34" charset="0"/>
                <a:cs typeface="Calibri" panose="020F0502020204030204" pitchFamily="34" charset="0"/>
              </a:rPr>
              <a:t>Uygulamanın sonlandırıldığı tarih ve saat belirtilmelidir.</a:t>
            </a:r>
          </a:p>
          <a:p>
            <a:pPr>
              <a:buFont typeface="Wingdings" pitchFamily="2" charset="2"/>
              <a:buChar char="ü"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Kısıtlılığın devamı ile ilgili karar en geç 24 saatte bir gözden</a:t>
            </a:r>
          </a:p>
          <a:p>
            <a:pPr marL="0" indent="0">
              <a:buNone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geçirilmelidir.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67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HAREKET KISITLAMASI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Symbol" pitchFamily="18" charset="2"/>
              <a:buChar char="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Doktor istemi yok fakat hemşire hastaya kısıtlama yapılması gerektiğini düşünüyorsa, önce doktoru ile görüşür, doktordan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ordera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yazılı olarak belirtmesini ister, daha sonra uygular.</a:t>
            </a:r>
          </a:p>
          <a:p>
            <a:pPr algn="just">
              <a:buFont typeface="Symbol" pitchFamily="18" charset="2"/>
              <a:buChar char="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Kısıtlamanın doktor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orderında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kaşe ve imzalı belirtilmiş olması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4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GÜVENLİĞİ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279pill_man_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39058"/>
            <a:ext cx="3815953" cy="21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-2016732" y="3215160"/>
            <a:ext cx="6696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6600CC"/>
                </a:solidFill>
                <a:latin typeface="Calibri" pitchFamily="34" charset="0"/>
              </a:rPr>
              <a:t>   </a:t>
            </a:r>
            <a:r>
              <a:rPr lang="tr-TR" altLang="tr-TR" sz="2800" b="1" dirty="0">
                <a:latin typeface="Calibri" pitchFamily="34" charset="0"/>
              </a:rPr>
              <a:t>UYGULAMADAN ÖNCE BİR DAHA DÜŞÜN !</a:t>
            </a:r>
          </a:p>
        </p:txBody>
      </p:sp>
    </p:spTree>
    <p:extLst>
      <p:ext uri="{BB962C8B-B14F-4D97-AF65-F5344CB8AC3E}">
        <p14:creationId xmlns:p14="http://schemas.microsoft.com/office/powerpoint/2010/main" val="38077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tr-TR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PROSEDÜR: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- kapsam ve uygulamalardan oluşan bir kliniğin ya da idari birimlerin işleyişine ait yazılı dokümanlardır. ör: genel cerrahi işleyiş prosedürü gibi.</a:t>
            </a:r>
          </a:p>
          <a:p>
            <a:pPr>
              <a:buFont typeface="Wingdings 2" pitchFamily="18" charset="2"/>
              <a:buNone/>
              <a:defRPr/>
            </a:pPr>
            <a:endParaRPr lang="tr-TR" sz="2800" b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r-TR" sz="32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PROSES</a:t>
            </a:r>
            <a:r>
              <a:rPr lang="tr-TR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birimin işleyişinin başlangıçtan bitişe kadar olan sürecin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şemalandırılmış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halidir. Ör: Hastanın polikliniğe gelmesi muayene olduktan sonra çıkış işlemine kadar olan süreç.</a:t>
            </a:r>
          </a:p>
          <a:p>
            <a:pPr>
              <a:buFont typeface="Wingdings 2" pitchFamily="18" charset="2"/>
              <a:buNone/>
              <a:defRPr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r-TR" sz="32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TALİMATLAR</a:t>
            </a:r>
            <a:r>
              <a:rPr lang="tr-TR" sz="28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Kapsam ve Uygulamalardan oluşan bir kliniğin ya da birimin  yapılan işlemler esnasında dikkat etmesi ve uyması gereken kuralların anlatıldığı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dokümanlardır.Ör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el yıkama talimatı, dezenfektan kullanım talimatı gibi.</a:t>
            </a:r>
          </a:p>
          <a:p>
            <a:pPr>
              <a:buFont typeface="Wingdings 2" pitchFamily="18" charset="2"/>
              <a:buNone/>
              <a:defRPr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r-TR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GÖREV</a:t>
            </a:r>
            <a:r>
              <a:rPr lang="tr-TR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TANIMLARI:</a:t>
            </a:r>
            <a:r>
              <a:rPr lang="tr-T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Çalışmakta olan bütün hizmet gruplarının hak ve sorumluluklarının anlatıldığı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dokümanlardır.Ör:temizlikçi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görev tanımı, hemşire görev tanımı.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54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  <a:cs typeface="Arial" pitchFamily="34" charset="0"/>
              </a:rPr>
              <a:t>İLAÇ GÜVENLİĞİ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7499176" cy="542928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tr-TR" sz="5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	</a:t>
            </a:r>
            <a:r>
              <a:rPr lang="tr-TR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İlaç güvenliğini sağlamak amacıyla  </a:t>
            </a:r>
            <a:r>
              <a:rPr lang="tr-TR" sz="70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Eczane İşleyiş ve İlaç Yönetimi Prosedürü </a:t>
            </a:r>
            <a:r>
              <a:rPr lang="tr-TR" sz="7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oluşturulmuş, uygulamalar bu doğrultuda yapılmaktadır.</a:t>
            </a:r>
          </a:p>
          <a:p>
            <a:pPr algn="just">
              <a:buNone/>
            </a:pPr>
            <a:endParaRPr lang="tr-TR" sz="7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7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Aşağıdaki listelerin hazırlanması ve kullanım alanlarında bulundurulması şarttır;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Işıktan Korunması Gereken İlaçlar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Yüksek Riskli İlaçlar,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İlaç uygulamasında kullanılmaması gereken kısaltmalar,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7000" dirty="0" smtClean="0">
                <a:latin typeface="Calibri" panose="020F0502020204030204" pitchFamily="34" charset="0"/>
                <a:cs typeface="Calibri" panose="020F0502020204030204" pitchFamily="34" charset="0"/>
              </a:rPr>
              <a:t>Yazılışı ve Okunuşu Benzer İlaçlar,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İlaç Besin Etkileşimi,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İlaç-İlaç Çift Etkileşim Listesi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7200" dirty="0">
                <a:latin typeface="Calibri" panose="020F0502020204030204" pitchFamily="34" charset="0"/>
                <a:cs typeface="Calibri" panose="020F0502020204030204" pitchFamily="34" charset="0"/>
              </a:rPr>
              <a:t>İlaçların Pediatrik Dozları,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7200" dirty="0">
                <a:latin typeface="Calibri" panose="020F0502020204030204" pitchFamily="34" charset="0"/>
                <a:cs typeface="Calibri" panose="020F0502020204030204" pitchFamily="34" charset="0"/>
              </a:rPr>
              <a:t>Acil Pediatrik İlaçlar,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Ambalajı </a:t>
            </a:r>
            <a:r>
              <a:rPr lang="tr-TR" sz="7200" dirty="0">
                <a:latin typeface="Calibri" panose="020F0502020204030204" pitchFamily="34" charset="0"/>
                <a:cs typeface="Calibri" panose="020F0502020204030204" pitchFamily="34" charset="0"/>
              </a:rPr>
              <a:t>Benzer İlaç </a:t>
            </a:r>
            <a:r>
              <a:rPr lang="tr-T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Listesi</a:t>
            </a:r>
            <a:endParaRPr lang="tr-TR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Buzdolabında </a:t>
            </a:r>
            <a:r>
              <a:rPr lang="tr-TR" sz="7200" dirty="0">
                <a:latin typeface="Calibri" panose="020F0502020204030204" pitchFamily="34" charset="0"/>
                <a:cs typeface="Calibri" panose="020F0502020204030204" pitchFamily="34" charset="0"/>
              </a:rPr>
              <a:t>saklanması gereken ilaçlar listesi,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7200" dirty="0" err="1">
                <a:latin typeface="Calibri" panose="020F0502020204030204" pitchFamily="34" charset="0"/>
                <a:cs typeface="Calibri" panose="020F0502020204030204" pitchFamily="34" charset="0"/>
              </a:rPr>
              <a:t>Sitotoksik</a:t>
            </a:r>
            <a:r>
              <a:rPr lang="tr-TR" sz="7200" dirty="0">
                <a:latin typeface="Calibri" panose="020F0502020204030204" pitchFamily="34" charset="0"/>
                <a:cs typeface="Calibri" panose="020F0502020204030204" pitchFamily="34" charset="0"/>
              </a:rPr>
              <a:t> ilaçlar listesi vb.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tr-TR" sz="7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tr-TR" sz="7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buNone/>
            </a:pPr>
            <a:endParaRPr lang="tr-TR" sz="7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50215"/>
            <a:ext cx="2234528" cy="2106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384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Doktor istemi olmadan hiçbir hastaya ilaç uygulanmaz.</a:t>
            </a:r>
          </a:p>
          <a:p>
            <a:pPr marL="609600" indent="-609600"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Doktor tedavi planını hemşireye yazarak iletir (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609600" indent="-609600"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Acil durumlarda </a:t>
            </a:r>
            <a:r>
              <a:rPr lang="tr-TR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“Sözel </a:t>
            </a:r>
            <a:r>
              <a:rPr lang="tr-TR" sz="28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sz="28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Talimatı”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uyarak sözel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alınabilir. </a:t>
            </a:r>
            <a:endParaRPr lang="tr-T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>
              <a:defRPr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C:\Users\43306618494\Desktop\e51ed80430d94b7ed74f3e0e08b12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9276" r="23018" b="12041"/>
          <a:stretch/>
        </p:blipFill>
        <p:spPr bwMode="auto">
          <a:xfrm>
            <a:off x="5220072" y="4077072"/>
            <a:ext cx="2587352" cy="23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Hastaneye yattıktan sonra evde uygulanan tedaviye devam edilmeyeceği konusunda hastaya bilgi verilir. </a:t>
            </a:r>
          </a:p>
          <a:p>
            <a:pPr marL="609600" indent="-609600" algn="just"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Hastanın bu tedavisine ait ilaçları servise kabulünde;</a:t>
            </a:r>
          </a:p>
          <a:p>
            <a:pPr marL="990600" lvl="1" indent="-533400" algn="just"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“İlaç </a:t>
            </a:r>
            <a:r>
              <a:rPr lang="tr-TR" sz="2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beraberinde getirdiği ilaç teslim formu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ile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hastadan teslim alınır, </a:t>
            </a:r>
          </a:p>
          <a:p>
            <a:pPr marL="990600" lvl="1" indent="-533400" algn="just">
              <a:defRPr/>
            </a:pPr>
            <a:r>
              <a:rPr lang="tr-TR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başında bırakılmaz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990600" lvl="1" indent="-533400" algn="just">
              <a:defRPr/>
            </a:pPr>
            <a:r>
              <a:rPr lang="tr-TR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Hemşire tarafından uygulanır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/>
          <a:lstStyle/>
          <a:p>
            <a:pPr marL="609600" indent="-609600">
              <a:defRPr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 sabah yada istem</a:t>
            </a:r>
            <a:r>
              <a:rPr lang="tr-TR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değiştiğinde</a:t>
            </a:r>
            <a:r>
              <a:rPr lang="tr-T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doktor tarafından yenilenir.</a:t>
            </a:r>
          </a:p>
          <a:p>
            <a:pPr marL="609600" indent="-609600">
              <a:defRPr/>
            </a:pPr>
            <a:r>
              <a:rPr lang="tr-TR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 değişimde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hemşire yeni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orderı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hemşire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gözlem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formuna kaydeder.</a:t>
            </a:r>
          </a:p>
          <a:p>
            <a:endParaRPr lang="tr-TR" dirty="0"/>
          </a:p>
        </p:txBody>
      </p:sp>
      <p:pic>
        <p:nvPicPr>
          <p:cNvPr id="2050" name="Picture 2" descr="C:\Users\43306618494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1683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İlaç uygulamalarında 8 doğru 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ilaç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doz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hasta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zaman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yol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ilaç şekli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kayıt</a:t>
            </a:r>
          </a:p>
          <a:p>
            <a:pPr marL="990600" lvl="1" indent="-533400">
              <a:defRPr/>
            </a:pPr>
            <a:r>
              <a:rPr lang="tr-TR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yan (taraf)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defRPr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İlacın </a:t>
            </a:r>
            <a:r>
              <a:rPr lang="tr-TR" sz="3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adı, dozu, miadı</a:t>
            </a: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 açısından;</a:t>
            </a:r>
          </a:p>
          <a:p>
            <a:pPr marL="990600" lvl="1" indent="-533400">
              <a:defRPr/>
            </a:pPr>
            <a:r>
              <a:rPr lang="tr-T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İlacı kadehe koyarken </a:t>
            </a:r>
          </a:p>
          <a:p>
            <a:pPr marL="990600" lvl="1" indent="-533400">
              <a:defRPr/>
            </a:pPr>
            <a:r>
              <a:rPr lang="tr-T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Şişeyi raftan alırken</a:t>
            </a:r>
          </a:p>
          <a:p>
            <a:pPr marL="990600" lvl="1" indent="-533400">
              <a:defRPr/>
            </a:pPr>
            <a:r>
              <a:rPr lang="tr-T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İlaç şişesini rafa koyarken üç defa kontrol edilir.</a:t>
            </a:r>
          </a:p>
          <a:p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GÜVENLİĞİ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9416"/>
            <a:ext cx="7776864" cy="4846320"/>
          </a:xfrm>
        </p:spPr>
        <p:txBody>
          <a:bodyPr/>
          <a:lstStyle/>
          <a:p>
            <a:pPr marL="609600" indent="-609600"/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İlacı hazırlayan hemşire uygulamayı kendisi yapar, </a:t>
            </a:r>
          </a:p>
          <a:p>
            <a:pPr marL="609600" indent="-609600"/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İşlemi hemşire gözlem formuna kaydeder ve uygulamadan sonra </a:t>
            </a:r>
            <a:r>
              <a:rPr lang="tr-TR" alt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parafını atar</a:t>
            </a:r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9600" indent="-609600"/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Hastaya uygulanacak her ilaç hasta adına ayrılmış ilaç kadehleri kullanılarak hasta başına götürülür.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4725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Benzer görünümlü İlaçlar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35524" r="18697" b="5626"/>
          <a:stretch>
            <a:fillRect/>
          </a:stretch>
        </p:blipFill>
        <p:spPr>
          <a:xfrm>
            <a:off x="540892" y="1875211"/>
            <a:ext cx="3095004" cy="4315666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28986" r="19501" b="7204"/>
          <a:stretch>
            <a:fillRect/>
          </a:stretch>
        </p:blipFill>
        <p:spPr bwMode="auto">
          <a:xfrm>
            <a:off x="4355976" y="1844824"/>
            <a:ext cx="33123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30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Sözel </a:t>
            </a:r>
            <a:r>
              <a:rPr lang="tr-TR" sz="4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SÖZEL ORDER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SÖZEL ORDER UYGULAMASI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Sözel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Ne Zaman Verilir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Steril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girişimler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sırasında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Hekimin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hastanede yada serviste olmadığı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durumlar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Acil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olarak ilaç verilmesi gerekli olan durumlar</a:t>
            </a:r>
          </a:p>
        </p:txBody>
      </p:sp>
      <p:pic>
        <p:nvPicPr>
          <p:cNvPr id="4" name="Picture 4" descr="yazi_yazan_zayifliyor_h369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4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</a:t>
            </a:r>
            <a:r>
              <a:rPr lang="tr-TR" dirty="0" err="1" smtClean="0"/>
              <a:t>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484632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Sağlık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Hizmet sunumunda bir marka olan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SKS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 ve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çalışan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güvenliği açısından büyük öneme sahiptir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2400" b="1" dirty="0"/>
              <a:t>Hasta Güvenliğinin Sağlanması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Hastaların zarar görmemesidir. Bu nedenle önlemler alınmalı, girişimlerde bulunulmalı, hedefler konulmalıdır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Güvenlik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kavramı hem hasta hem çalışan açısından birçok hedefi içinde barındırmaktadır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Hataların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hastaya ulaşmadan, yakalanmasını ve düzeltilmesini sağlayacak gerçekçi önlemler alınmalıdır.</a:t>
            </a: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C:\Users\Erolmez\Desktop\Kitap_Kalp_Gorsel_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02" y="11673"/>
            <a:ext cx="18722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tr-TR" dirty="0" smtClean="0"/>
              <a:t>SÖZEL ORDER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7643192" cy="5040560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80975" algn="l"/>
              </a:tabLst>
            </a:pPr>
            <a:r>
              <a:rPr lang="tr-TR" sz="2400" b="1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Hekim talimatı mesai saatinde ve mesai sonrası telefonla verecek ise;</a:t>
            </a:r>
            <a:endParaRPr lang="tr-TR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Arayan kişi kendini tanıtır (Adını ve soyadını ,servisini </a:t>
            </a:r>
            <a:r>
              <a:rPr lang="tr-TR" sz="2400" dirty="0" err="1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v.b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.)</a:t>
            </a:r>
            <a:endParaRPr lang="tr-TR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Hastanın kim olduğunu tanımlar (Adını ve soyadını ,yattığı odayı, </a:t>
            </a:r>
            <a:r>
              <a:rPr lang="tr-TR" sz="2400" dirty="0" err="1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teşhisini,yaşını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 </a:t>
            </a:r>
            <a:r>
              <a:rPr lang="tr-TR" sz="2400" dirty="0" err="1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v.b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.)</a:t>
            </a:r>
            <a:endParaRPr lang="tr-TR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Sorunu veya iletişimin nedenini açıklar.</a:t>
            </a:r>
            <a:endParaRPr lang="tr-TR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Verilen direktifi önce yazar, sonra geri okur ve talimatı veren kişiye onaylatır, lüzumu halinde verilen ilaç adının kodlama yöntemi ile tekrar edilmesi istenir.</a:t>
            </a:r>
            <a:endParaRPr lang="tr-TR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Telefon direktifi mutlaka kayıt altına alınmalıdır.                                                       </a:t>
            </a:r>
            <a:endParaRPr lang="tr-TR" sz="2400" dirty="0">
              <a:latin typeface="Calibri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Hemşire, hekim talimatını  </a:t>
            </a:r>
            <a:r>
              <a:rPr lang="tr-TR" sz="2800" b="1" u="sng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sözel istem formuna 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kaydeder ve </a:t>
            </a:r>
            <a:r>
              <a:rPr lang="nl-NL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en geç 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12</a:t>
            </a:r>
            <a:r>
              <a:rPr lang="nl-NL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saat içinde 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hekime imzalatır. Hekimin hastanede görevde olmadığı (yıllık izin, rapor, geçici görev </a:t>
            </a:r>
            <a:r>
              <a:rPr lang="tr-TR" sz="2400" dirty="0" err="1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v.b</a:t>
            </a:r>
            <a:r>
              <a:rPr lang="tr-TR" sz="24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.) zamanlarda yerine görevlendirilen hekim tarafından kaydedilir. </a:t>
            </a:r>
          </a:p>
        </p:txBody>
      </p:sp>
      <p:pic>
        <p:nvPicPr>
          <p:cNvPr id="4" name="Picture 6" descr="evtelefo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64" y="0"/>
            <a:ext cx="2047875" cy="10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73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SÖZEL ORDER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tr-TR" sz="4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ÖNEMLİ!!!!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Yüksek hata potansiyeli nedeniyle kemoterapi ilaçları ve </a:t>
            </a:r>
            <a:r>
              <a:rPr lang="tr-TR" b="1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yüksek riskli ilaçlar listesinde* </a:t>
            </a:r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yer alan ilaçlar için (RESÜSİTASYON durumu hariç) sözel telefon talimatı kabul edilemez. Böyle durum ile karşılaşıldığında talimatı alan birinci kişi nöbetçi uzman hekim olup kendisi hastanın dosyasına tedavi istemini yazacaktır.</a:t>
            </a:r>
          </a:p>
          <a:p>
            <a:pPr lvl="0">
              <a:buClrTx/>
              <a:buNone/>
            </a:pPr>
            <a:endParaRPr lang="tr-T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ClrTx/>
              <a:buFont typeface="Wingdings" pitchFamily="2" charset="2"/>
              <a:buChar char="ü"/>
            </a:pPr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GN.FR.1165 Yüksek riskli ilaçlar listemizi kontrol ederek talimat verilebilir.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9884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İSTENMEYEN OLAY BİLDİRİM SİSTEMİ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347864" y="3244334"/>
            <a:ext cx="52565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Kendinizi Nerede Güvende 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Hissedersiniz?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07406"/>
            <a:ext cx="2500312" cy="25003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2" descr="http://www.necipfazildh.saglik.gov.tr/kalite/images/stories/duyuru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5164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5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İSTENMEYEN OLAY BİLDİRİMİ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Hastanelerde meydana gelen olaylardan ders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çıkartmak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Benzer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olayların bir daha yaşanmasını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engellemek</a:t>
            </a:r>
          </a:p>
          <a:p>
            <a:pPr marL="176213" indent="-176213" algn="just">
              <a:buFont typeface="Arial" pitchFamily="34" charset="0"/>
              <a:buChar char="•"/>
            </a:pP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Çalışan güvenliğini ve Hasta güvenliğini tehdit eden her türlü olayları kapsamaktadır. (ramak kala ya da gerçekleşen istenmeyen olaylar)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sistem hastaya ve çalışana zarar veren ve/veya zarar oluşmadan önce fark edilen olayların benzerlerinin oluşmasını engellemeyi ve bildirim yapılan olaylardan bir eğitim materyali oluşturulmasını öngörmektedir.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802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İSTENMEYEN OLAY BİLDİRİMİ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Güvenli Hastane</a:t>
            </a:r>
          </a:p>
          <a:p>
            <a:pPr marL="0" indent="0">
              <a:buNone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Çalışanlar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takdir edilmeli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İyi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iletişim ağı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kurulmalı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Bilgilendirmeler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net olarak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yapılmalı</a:t>
            </a:r>
          </a:p>
          <a:p>
            <a:pPr marL="0" indent="0">
              <a:buNone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Kurumsal bir öğrenme süreci oluşturulmalı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Görüş ve önerilere değer verilmeli</a:t>
            </a:r>
          </a:p>
          <a:p>
            <a:pPr marL="0" indent="0">
              <a:buNone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İstenmeyen Olay Bildirim Sisteminin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işlerliği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sağlanmalı</a:t>
            </a:r>
          </a:p>
          <a:p>
            <a:pPr marL="0" indent="0">
              <a:buNone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Güvenli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Hastane 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Hastaları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için güvenli hizmet 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sunan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Çalışanları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için güvenli çalışma ortamı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sağlamak için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03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3714744" y="714356"/>
            <a:ext cx="157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     </a:t>
            </a:r>
          </a:p>
          <a:p>
            <a:endParaRPr lang="tr-TR" dirty="0" smtClean="0"/>
          </a:p>
        </p:txBody>
      </p:sp>
      <p:sp>
        <p:nvSpPr>
          <p:cNvPr id="13" name="12 Dikdörtgen"/>
          <p:cNvSpPr/>
          <p:nvPr/>
        </p:nvSpPr>
        <p:spPr>
          <a:xfrm>
            <a:off x="7286644" y="500063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                                 </a:t>
            </a:r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2286000" y="2071678"/>
            <a:ext cx="4357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             </a:t>
            </a:r>
          </a:p>
          <a:p>
            <a:r>
              <a:rPr lang="tr-TR" b="1" dirty="0" smtClean="0"/>
              <a:t>                   </a:t>
            </a:r>
            <a:endParaRPr lang="tr-TR" dirty="0" smtClean="0"/>
          </a:p>
        </p:txBody>
      </p:sp>
      <p:sp>
        <p:nvSpPr>
          <p:cNvPr id="22" name="21 Oval"/>
          <p:cNvSpPr/>
          <p:nvPr/>
        </p:nvSpPr>
        <p:spPr>
          <a:xfrm>
            <a:off x="3071802" y="2428868"/>
            <a:ext cx="3143272" cy="3000396"/>
          </a:xfrm>
          <a:prstGeom prst="ellipse">
            <a:avLst/>
          </a:prstGeom>
          <a:solidFill>
            <a:srgbClr val="B88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İSTENMEYEN OLAY BİLDİRİM SİSTEMİ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4" name="23 Oval"/>
          <p:cNvSpPr/>
          <p:nvPr/>
        </p:nvSpPr>
        <p:spPr>
          <a:xfrm>
            <a:off x="1071538" y="4786322"/>
            <a:ext cx="2071702" cy="1928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GİZLİLİK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Oval"/>
          <p:cNvSpPr/>
          <p:nvPr/>
        </p:nvSpPr>
        <p:spPr>
          <a:xfrm>
            <a:off x="3428992" y="0"/>
            <a:ext cx="2071702" cy="1928826"/>
          </a:xfrm>
          <a:prstGeom prst="ellipse">
            <a:avLst/>
          </a:prstGeom>
          <a:solidFill>
            <a:srgbClr val="9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ANONİM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Oval"/>
          <p:cNvSpPr/>
          <p:nvPr/>
        </p:nvSpPr>
        <p:spPr>
          <a:xfrm>
            <a:off x="214282" y="1428736"/>
            <a:ext cx="2071702" cy="1928826"/>
          </a:xfrm>
          <a:prstGeom prst="ellipse">
            <a:avLst/>
          </a:prstGeom>
          <a:solidFill>
            <a:srgbClr val="D8B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CEZASI YOK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Oval"/>
          <p:cNvSpPr/>
          <p:nvPr/>
        </p:nvSpPr>
        <p:spPr>
          <a:xfrm>
            <a:off x="6320885" y="1357298"/>
            <a:ext cx="2071702" cy="1928826"/>
          </a:xfrm>
          <a:prstGeom prst="ellipse">
            <a:avLst/>
          </a:prstGeom>
          <a:solidFill>
            <a:srgbClr val="E39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GÖNÜLLÜ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Oval"/>
          <p:cNvSpPr/>
          <p:nvPr/>
        </p:nvSpPr>
        <p:spPr>
          <a:xfrm>
            <a:off x="5868144" y="4822041"/>
            <a:ext cx="2071702" cy="1928826"/>
          </a:xfrm>
          <a:prstGeom prst="ellipse">
            <a:avLst/>
          </a:prstGeom>
          <a:solidFill>
            <a:srgbClr val="B9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SİSTEM BAZLI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Çentikli Sağ Ok"/>
          <p:cNvSpPr/>
          <p:nvPr/>
        </p:nvSpPr>
        <p:spPr>
          <a:xfrm rot="1840592">
            <a:off x="5606939" y="776776"/>
            <a:ext cx="1347527" cy="556070"/>
          </a:xfrm>
          <a:prstGeom prst="notch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Çentikli Sağ Ok"/>
          <p:cNvSpPr/>
          <p:nvPr/>
        </p:nvSpPr>
        <p:spPr>
          <a:xfrm rot="20387929">
            <a:off x="1983359" y="1072790"/>
            <a:ext cx="1347527" cy="556070"/>
          </a:xfrm>
          <a:prstGeom prst="notchedRightArrow">
            <a:avLst/>
          </a:prstGeom>
          <a:solidFill>
            <a:srgbClr val="D8BFEB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Çentikli Sağ Ok"/>
          <p:cNvSpPr/>
          <p:nvPr/>
        </p:nvSpPr>
        <p:spPr>
          <a:xfrm rot="15267255">
            <a:off x="489023" y="3946034"/>
            <a:ext cx="1347527" cy="556070"/>
          </a:xfrm>
          <a:prstGeom prst="notchedRightArrow">
            <a:avLst/>
          </a:prstGeom>
          <a:solidFill>
            <a:srgbClr val="9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Çentikli Sağ Ok"/>
          <p:cNvSpPr/>
          <p:nvPr/>
        </p:nvSpPr>
        <p:spPr>
          <a:xfrm rot="10800000">
            <a:off x="4000496" y="5786454"/>
            <a:ext cx="1347527" cy="556070"/>
          </a:xfrm>
          <a:prstGeom prst="notchedRightArrow">
            <a:avLst/>
          </a:prstGeom>
          <a:solidFill>
            <a:srgbClr val="B9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Çentikli Sağ Ok"/>
          <p:cNvSpPr/>
          <p:nvPr/>
        </p:nvSpPr>
        <p:spPr>
          <a:xfrm rot="5683444">
            <a:off x="6719701" y="3840904"/>
            <a:ext cx="1338630" cy="556070"/>
          </a:xfrm>
          <a:prstGeom prst="notchedRightArrow">
            <a:avLst/>
          </a:prstGeom>
          <a:solidFill>
            <a:srgbClr val="E391E3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630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980728"/>
            <a:ext cx="2160240" cy="864096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dirty="0"/>
              <a:t>Hasta</a:t>
            </a:r>
          </a:p>
          <a:p>
            <a:pPr algn="ctr"/>
            <a:r>
              <a:rPr lang="tr-TR" sz="3200" dirty="0"/>
              <a:t>Güvenliği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76056" y="1052736"/>
            <a:ext cx="2448272" cy="792088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dirty="0"/>
              <a:t>Çalışan</a:t>
            </a:r>
          </a:p>
          <a:p>
            <a:pPr algn="ctr"/>
            <a:r>
              <a:rPr lang="tr-TR" sz="3200" dirty="0"/>
              <a:t>Güvenliği</a:t>
            </a:r>
          </a:p>
        </p:txBody>
      </p:sp>
      <p:sp>
        <p:nvSpPr>
          <p:cNvPr id="6" name="5 Oval"/>
          <p:cNvSpPr>
            <a:spLocks noChangeArrowheads="1"/>
          </p:cNvSpPr>
          <p:nvPr/>
        </p:nvSpPr>
        <p:spPr bwMode="auto">
          <a:xfrm>
            <a:off x="179512" y="2060848"/>
            <a:ext cx="273685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/>
              <a:t>İlaç Güvenliği</a:t>
            </a:r>
          </a:p>
        </p:txBody>
      </p:sp>
      <p:sp>
        <p:nvSpPr>
          <p:cNvPr id="7" name="6 Oval"/>
          <p:cNvSpPr>
            <a:spLocks noChangeArrowheads="1"/>
          </p:cNvSpPr>
          <p:nvPr/>
        </p:nvSpPr>
        <p:spPr bwMode="auto">
          <a:xfrm>
            <a:off x="251520" y="3140968"/>
            <a:ext cx="2663825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/>
              <a:t>Transfüzyon </a:t>
            </a:r>
          </a:p>
          <a:p>
            <a:pPr algn="ctr"/>
            <a:r>
              <a:rPr lang="tr-TR" sz="2400" dirty="0"/>
              <a:t>Güvenliği</a:t>
            </a:r>
          </a:p>
        </p:txBody>
      </p:sp>
      <p:sp>
        <p:nvSpPr>
          <p:cNvPr id="8" name="7 Oval"/>
          <p:cNvSpPr>
            <a:spLocks noChangeArrowheads="1"/>
          </p:cNvSpPr>
          <p:nvPr/>
        </p:nvSpPr>
        <p:spPr bwMode="auto">
          <a:xfrm>
            <a:off x="322958" y="4148857"/>
            <a:ext cx="2592387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/>
              <a:t>Cerrahi Güvenlik</a:t>
            </a:r>
          </a:p>
        </p:txBody>
      </p:sp>
      <p:sp>
        <p:nvSpPr>
          <p:cNvPr id="9" name="8 Oval"/>
          <p:cNvSpPr>
            <a:spLocks noChangeArrowheads="1"/>
          </p:cNvSpPr>
          <p:nvPr/>
        </p:nvSpPr>
        <p:spPr bwMode="auto">
          <a:xfrm>
            <a:off x="322958" y="5295032"/>
            <a:ext cx="2592387" cy="914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/>
              <a:t>Hasta Düşmeleri</a:t>
            </a:r>
          </a:p>
        </p:txBody>
      </p:sp>
      <p:sp>
        <p:nvSpPr>
          <p:cNvPr id="10" name="9 Oval"/>
          <p:cNvSpPr>
            <a:spLocks noChangeArrowheads="1"/>
          </p:cNvSpPr>
          <p:nvPr/>
        </p:nvSpPr>
        <p:spPr bwMode="auto">
          <a:xfrm>
            <a:off x="4860032" y="2060848"/>
            <a:ext cx="2736279" cy="108012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/>
              <a:t>Kesici Delici Alet</a:t>
            </a:r>
          </a:p>
          <a:p>
            <a:pPr algn="ctr"/>
            <a:r>
              <a:rPr lang="tr-TR" sz="2400" dirty="0"/>
              <a:t>Yaralanmaları</a:t>
            </a:r>
          </a:p>
        </p:txBody>
      </p:sp>
      <p:sp>
        <p:nvSpPr>
          <p:cNvPr id="11" name="10 Oval"/>
          <p:cNvSpPr>
            <a:spLocks noChangeArrowheads="1"/>
          </p:cNvSpPr>
          <p:nvPr/>
        </p:nvSpPr>
        <p:spPr bwMode="auto">
          <a:xfrm>
            <a:off x="5004048" y="3501008"/>
            <a:ext cx="2736850" cy="108012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/>
              <a:t>Kan ve Vücut</a:t>
            </a:r>
          </a:p>
          <a:p>
            <a:pPr algn="ctr"/>
            <a:r>
              <a:rPr lang="tr-TR" sz="2400" dirty="0"/>
              <a:t>Sıvıları ile Temas</a:t>
            </a:r>
          </a:p>
        </p:txBody>
      </p:sp>
      <p:sp>
        <p:nvSpPr>
          <p:cNvPr id="12" name="3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363244" cy="792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>
                <a:solidFill>
                  <a:srgbClr val="00B0F0"/>
                </a:solidFill>
              </a:rPr>
              <a:t> İSTENMEYEN OLAY BİLDİRİM SİSTEMİ</a:t>
            </a:r>
            <a:endParaRPr lang="tr-T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660688"/>
          </a:xfrm>
        </p:spPr>
        <p:txBody>
          <a:bodyPr>
            <a:normAutofit fontScale="90000"/>
          </a:bodyPr>
          <a:lstStyle/>
          <a:p>
            <a:r>
              <a:rPr lang="tr-TR" dirty="0"/>
              <a:t>İSTENMEYEN OLAY BİLDİRİM SİSTEMİ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3528" y="112474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İLAÇ GÜVENLİĞİ BİLDİRİM YAPILABİLECEK ÖRNEK OLAYLAR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Yanlış ilaç istenmesi 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İlacın yanlış yolla uygulanması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İlacın yanlış zamanda uygulanması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Eczaneden yanlış ilaç gelmesi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Eczaneden ilaçların uygun şartlarda gelmemesi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Kayıtların yanlış olması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CERRAHİ GÜVENLİK BİLDİRİM YAPILABİLECEK ÖRNEK OLAYLAR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Hasta kimlik doğrulamasının yapılmaması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Ameliyat taraf işaretleme yapılmaması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Yanlış taraf/organ cerrahisi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Güvenli Cerrahi Kontrol Listesi'nin yanlış doldurulması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Cerrahi işlem sırasında oluşan istenmeyen olayların gerçekleşmesi (Yanık gelişmesi gibi) </a:t>
            </a:r>
            <a:endParaRPr lang="tr-TR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42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785794"/>
            <a:ext cx="781410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</a:t>
            </a:r>
            <a:r>
              <a:rPr lang="tr-TR" sz="5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Örnek;</a:t>
            </a:r>
          </a:p>
          <a:p>
            <a:pPr>
              <a:buNone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Selda hanım KBB uzmanıdır. Xx/xx/xx tarihinde hasta tedavi planını yazarken ilaç adını kısaltma kullanarak yazdı.</a:t>
            </a:r>
          </a:p>
          <a:p>
            <a:pPr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Durum: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Siz sorumlu hemşire olarak bu olayı bildiriniz.</a:t>
            </a:r>
          </a:p>
          <a:p>
            <a:pPr>
              <a:buNone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2. Durum: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Siz servis hemşiresi olarak bu olayı bildiriniz.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51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563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780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</a:t>
            </a:r>
            <a:r>
              <a:rPr lang="tr-TR" dirty="0" err="1" smtClean="0"/>
              <a:t>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SKS DE HASTA GÜVENLİĞİNİN HEDEFLERİ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 cerrahiyi sağlamak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İlaç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 sağlamak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Cihaz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 sağlamak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Radyasyon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 sağlamak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Enfeksiyonların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kontrolü ve önlenmesini sağlamak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İstenmeyen Olay Bildirim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isteminin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işletilmesini sağlamak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Düşmelerini önlenmek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Hastaların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Kimlik Doğrulamasını sağlanmak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Transfüzyon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 sağlanmak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Laboratuvar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 /Test Güvenliğini sağlamak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Tesis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güvenliğini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sağlamak,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Hastaların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bilgilendirmesi ve rızasının alınmasını sağlamaktır.</a:t>
            </a:r>
          </a:p>
        </p:txBody>
      </p:sp>
    </p:spTree>
    <p:extLst>
      <p:ext uri="{BB962C8B-B14F-4D97-AF65-F5344CB8AC3E}">
        <p14:creationId xmlns:p14="http://schemas.microsoft.com/office/powerpoint/2010/main" val="304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668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5127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İSTENMEYEN OLAY BİLDİRİM SİSTEMİ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23528" y="185934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TRANSFÜZYON GÜVENLİĞİ BİLDİRİM YAPILABİLECEK ÖRNEK OLAYLAR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Hasta kimlik doğrulamasının yapılmaması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Yanlış kan ve/veya kan ürünü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Kan ve/veya kan ürününün yanlış etiketlenmesi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Kan ve/veya kan ürününün uygun olmayan depolanması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Transfüzyon sırasında uygun takip yapılmaması </a:t>
            </a:r>
            <a:endParaRPr lang="tr-TR" dirty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Uygulama sonrası reaksiyon gelişmesi </a:t>
            </a:r>
          </a:p>
        </p:txBody>
      </p:sp>
    </p:spTree>
    <p:extLst>
      <p:ext uri="{BB962C8B-B14F-4D97-AF65-F5344CB8AC3E}">
        <p14:creationId xmlns:p14="http://schemas.microsoft.com/office/powerpoint/2010/main" val="2977654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Bildirimlerin </a:t>
            </a:r>
            <a:r>
              <a:rPr lang="tr-T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yapIlacağI</a:t>
            </a: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formlarda asgari 3 bölüm </a:t>
            </a:r>
            <a:r>
              <a:rPr lang="tr-T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bulunmalIdIr</a:t>
            </a: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tr-T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857364"/>
            <a:ext cx="7671226" cy="5000636"/>
          </a:xfrm>
        </p:spPr>
        <p:txBody>
          <a:bodyPr>
            <a:normAutofit/>
          </a:bodyPr>
          <a:lstStyle/>
          <a:p>
            <a:pPr marL="273050" indent="-7938">
              <a:buNone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İstenmeyen olay bildirim Sisteminin kilit noktalarından biri bildirimlerin yapılacağı formlardır. Formlar, basit, anlaşılır ve doldurması kolay olmalıdır. </a:t>
            </a:r>
          </a:p>
          <a:p>
            <a:pPr marL="273050" indent="-7938">
              <a:buNone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Olayın konusu </a:t>
            </a:r>
            <a:b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 Olayın anlatılması </a:t>
            </a:r>
            <a:b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 Olaya ilişkin varsa görüş ve öneriler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78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7528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Formlar </a:t>
            </a:r>
            <a:r>
              <a:rPr lang="tr-T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</a:t>
            </a: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tr-TR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</a:t>
            </a:r>
            <a:r>
              <a:rPr lang="tr-TR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lgİli</a:t>
            </a:r>
            <a:r>
              <a:rPr lang="tr-T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kurallar;</a:t>
            </a:r>
            <a:endParaRPr lang="tr-T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785926"/>
            <a:ext cx="7742664" cy="4714908"/>
          </a:xfrm>
        </p:spPr>
        <p:txBody>
          <a:bodyPr>
            <a:normAutofit/>
          </a:bodyPr>
          <a:lstStyle/>
          <a:p>
            <a:pPr algn="just">
              <a:buClrTx/>
              <a:buFontTx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Formlara, tüm kurum çalışanları, kurumun tüm bölümlerinden kolaylıkla ulaşabilmektedir.</a:t>
            </a:r>
          </a:p>
          <a:p>
            <a:pPr algn="just">
              <a:buClrTx/>
              <a:buFontTx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Hastanemiz Web sayfasından ve HBYS üzerinden istenmeyen olay bildirim formuna ulaşılmaktadır.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2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00034" y="2214554"/>
            <a:ext cx="78581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96838" algn="just">
              <a:buSzPct val="108000"/>
            </a:pPr>
            <a:endParaRPr lang="tr-TR" dirty="0" smtClean="0"/>
          </a:p>
          <a:p>
            <a:pPr marL="179388" indent="-96838" algn="just">
              <a:buSzPct val="108000"/>
              <a:buFont typeface="Arial" pitchFamily="34" charset="0"/>
              <a:buChar char="•"/>
            </a:pP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388" indent="-96838" algn="just">
              <a:buSzPct val="108000"/>
              <a:buFont typeface="Arial" pitchFamily="34" charset="0"/>
              <a:buChar char="•"/>
            </a:pP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388" indent="-96838" algn="just">
              <a:buSzPct val="108000"/>
            </a:pP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2428868"/>
            <a:ext cx="78488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Olay ile ilgisi olan çalışanlar ve hasta isimleri için  herhangi  bir   tanımlayıcı kullanılmamalıdır.</a:t>
            </a:r>
          </a:p>
          <a:p>
            <a:pPr marL="179388" indent="-179388" algn="just"/>
            <a:endParaRPr lang="tr-TR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388" indent="-179388" algn="just"/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388" indent="-179388"/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388" indent="-179388"/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9512" y="533068"/>
            <a:ext cx="7314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Bildirim formunda yer alan olayı anlatınız bölümünün doldurulması zorunlu olup diğer iki bölümün doldurulması ise ihtiyaridir.</a:t>
            </a:r>
          </a:p>
          <a:p>
            <a:pPr algn="just">
              <a:buClrTx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ClrTx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51520" y="4221088"/>
            <a:ext cx="77254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96838">
              <a:buSzPct val="108000"/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Çalışanlar, personel ve hasta isminden bağımsız olarak sadece olayın konusu ve olaya ilişkin bilgilere yer vermelidir.</a:t>
            </a:r>
            <a:r>
              <a:rPr lang="tr-T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1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51520" y="2928934"/>
            <a:ext cx="7992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Bildirim formları, kurallara uygunluk açısından Kalite Yönetim Birimi tarafından değerlendirilmelidir.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23528" y="642917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buFont typeface="Arial" pitchFamily="34" charset="0"/>
              <a:buChar char="•"/>
            </a:pPr>
            <a:r>
              <a:rPr lang="tr-TR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Forma, olayın gerçekleştiği bölüm veya birim ismi ile olayın olduğu tarih ve saat bilgileri yazılmamalıdır.</a:t>
            </a:r>
          </a:p>
          <a:p>
            <a:pPr marL="179388" lvl="1" indent="-179388" algn="just">
              <a:buFont typeface="Arial" pitchFamily="34" charset="0"/>
              <a:buChar char="•"/>
            </a:pPr>
            <a:endParaRPr lang="tr-TR" sz="3200" u="sng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Bildirim formları Kalite Yönetim Biriminin sorumluluğunda olup doldurulan formlar bu birimde toplanır.</a:t>
            </a:r>
          </a:p>
        </p:txBody>
      </p:sp>
    </p:spTree>
    <p:extLst>
      <p:ext uri="{BB962C8B-B14F-4D97-AF65-F5344CB8AC3E}">
        <p14:creationId xmlns:p14="http://schemas.microsoft.com/office/powerpoint/2010/main" val="7538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282" y="714356"/>
            <a:ext cx="78861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İlgili komite ve/veya sorumlular olay hakkında kök/neden analizi yapar ve düzeltici önleyici faaliyetler gerçekleştirir.</a:t>
            </a:r>
          </a:p>
          <a:p>
            <a:pPr algn="just"/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Komite olayları ve olayların sebeplerini inceler, 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olayların kim tarafından gerçekleştirildiği ve zarar görenlerin kimler olduğunu araştırmazlar.</a:t>
            </a:r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14282" y="1000108"/>
            <a:ext cx="7886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Kalite Yönetim Birimince kurallara uygun gönderilen bildirimler Hasta Güvenliği ve Çalışan Güvenliği Komitesinde görüşülür.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İSTENMEYEN OLAY BİLDİRİM SİSTEMİ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23528" y="170080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Olay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Olay Bildirim Formunun Doldurulması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Olay Bildirim Formunun Kalite Birimine Gönderilmesi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Bildirimlerin İlgili Komitelere Yönlendirilmesi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Kök Neden Analizlerinin Yapılması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</a:t>
            </a:r>
          </a:p>
        </p:txBody>
      </p:sp>
      <p:sp>
        <p:nvSpPr>
          <p:cNvPr id="4" name="Dikdörtgen 3"/>
          <p:cNvSpPr/>
          <p:nvPr/>
        </p:nvSpPr>
        <p:spPr>
          <a:xfrm rot="10800000" flipV="1">
            <a:off x="179512" y="3659834"/>
            <a:ext cx="6678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Kim/kimler </a:t>
            </a:r>
            <a:r>
              <a:rPr 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ÖNEMLİ </a:t>
            </a:r>
            <a:r>
              <a:rPr lang="tr-T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DEĞİL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 ÖNEMLİ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Sistemin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aksayan yönleri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ÖNEMLİ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Sistemi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düzeltmeye yönelik önlemler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ÖNEMLİ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ve Çalışan Güvenliği ÖNEMLİ</a:t>
            </a:r>
          </a:p>
        </p:txBody>
      </p:sp>
    </p:spTree>
    <p:extLst>
      <p:ext uri="{BB962C8B-B14F-4D97-AF65-F5344CB8AC3E}">
        <p14:creationId xmlns:p14="http://schemas.microsoft.com/office/powerpoint/2010/main" val="1228791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3306618494\Downloads\WhatsApp Image 2021-09-24 at 14.54.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10750" r="10790" b="32643"/>
          <a:stretch/>
        </p:blipFill>
        <p:spPr bwMode="auto">
          <a:xfrm>
            <a:off x="-23587" y="44624"/>
            <a:ext cx="576064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HASTA GÜVENLİĞİNDE ANA BAŞLIKLAR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KİMLİK TANIMLAMASI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TRANSFERİ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İLAÇ GÜVENLİĞİ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GÜVENLİ CERRAHİ UYGULAMALARI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TRANSFÜZYON GÜVENLİĞİ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RADYASYON GÜVENLİĞİ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TIBBİ CİHAZ GÜVENLİĞİ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DÜŞMELERİNİN ÖNLENMESİ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HAREKET KISITLAMASI</a:t>
            </a:r>
          </a:p>
          <a:p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KİŞİSEL KORUYUCU EKİPMANLAR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 descr="C:\Users\43306618494\Downloads\WhatsApp Image 2021-09-24 at 14.54.36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32954" r="2527" b="31167"/>
          <a:stretch/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087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43306618494\Downloads\WhatsApp Image 2021-09-24 at 14.54.36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7" r="-588" b="27500"/>
          <a:stretch/>
        </p:blipFill>
        <p:spPr bwMode="auto">
          <a:xfrm>
            <a:off x="0" y="0"/>
            <a:ext cx="81724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33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TRANSFÜZYON GÜVENLİĞİ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1520" y="1772816"/>
            <a:ext cx="77768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400" b="1" dirty="0">
                <a:latin typeface="Calibri" pitchFamily="34" charset="0"/>
              </a:rPr>
              <a:t>Transfüzyon uygulaması sırasında hasta güvenliği sağlanmalıdır.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1400" dirty="0">
                <a:latin typeface="Calibri" pitchFamily="34" charset="0"/>
              </a:rPr>
              <a:t> Kan ve kan ürünleri istemi hekim tarafından tedavi planına yazılmalıdır.</a:t>
            </a:r>
          </a:p>
          <a:p>
            <a:pPr>
              <a:buFont typeface="Wingdings" pitchFamily="2" charset="2"/>
              <a:buChar char="ü"/>
            </a:pPr>
            <a:r>
              <a:rPr lang="tr-TR" altLang="tr-TR" sz="1400" dirty="0">
                <a:latin typeface="Calibri" pitchFamily="34" charset="0"/>
              </a:rPr>
              <a:t>Hekim kan ve kan ürünlerinin veriliş süresini tedavi planında belirtmelidir.</a:t>
            </a:r>
          </a:p>
          <a:p>
            <a:endParaRPr lang="tr-TR" altLang="tr-TR" sz="1400" dirty="0">
              <a:latin typeface="Calibri" pitchFamily="34" charset="0"/>
            </a:endParaRPr>
          </a:p>
          <a:p>
            <a:r>
              <a:rPr lang="tr-TR" altLang="tr-TR" sz="1400" b="1" i="1" dirty="0">
                <a:latin typeface="Calibri" pitchFamily="34" charset="0"/>
              </a:rPr>
              <a:t>Transfüzyon öncesi kontrol süreci, aşağıdaki bilgilerin gözden geçirilmesini içermektedir:</a:t>
            </a:r>
          </a:p>
          <a:p>
            <a:endParaRPr lang="tr-TR" altLang="tr-TR" sz="1400" b="1" i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 Hastanın kan grubu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Bölüme gelen kanın kan grubu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Mikrobiyoloji testlerinin çalışılmış ve sonuçlarının negatif olduğunu</a:t>
            </a:r>
          </a:p>
          <a:p>
            <a:r>
              <a:rPr lang="tr-TR" altLang="tr-TR" sz="1400" i="1" dirty="0">
                <a:latin typeface="Calibri" pitchFamily="34" charset="0"/>
              </a:rPr>
              <a:t>gösterir etiketin varlığı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Alınma ve son kullanma tarihleri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Tedavi planına yazılan ürün ile servise gelen ürünün aynı olup</a:t>
            </a:r>
          </a:p>
          <a:p>
            <a:r>
              <a:rPr lang="tr-TR" altLang="tr-TR" sz="1400" i="1" dirty="0">
                <a:latin typeface="Calibri" pitchFamily="34" charset="0"/>
              </a:rPr>
              <a:t>Olmadığı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Torbadan sızma olup olmadığı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Ürün renginde değişiklik, içerisinde pıhtı/partikül varlığı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Çapraz karşılaştırma testinin yapılıp yapılmadığı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Ürünün ISBT numarası</a:t>
            </a:r>
          </a:p>
          <a:p>
            <a:pPr>
              <a:buFont typeface="Wingdings" pitchFamily="2" charset="2"/>
              <a:buChar char="Ø"/>
            </a:pPr>
            <a:r>
              <a:rPr lang="tr-TR" altLang="tr-TR" sz="1400" i="1" dirty="0">
                <a:latin typeface="Calibri" pitchFamily="34" charset="0"/>
              </a:rPr>
              <a:t>Depolama </a:t>
            </a:r>
            <a:r>
              <a:rPr lang="tr-TR" altLang="tr-TR" sz="1400" i="1" dirty="0" smtClean="0">
                <a:latin typeface="Calibri" pitchFamily="34" charset="0"/>
              </a:rPr>
              <a:t>sıcaklığı</a:t>
            </a:r>
            <a:endParaRPr lang="tr-TR" altLang="tr-TR" sz="1400" i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altLang="tr-TR" sz="14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altLang="tr-TR" sz="1400" b="1" i="1" dirty="0">
                <a:solidFill>
                  <a:srgbClr val="C00000"/>
                </a:solidFill>
                <a:latin typeface="Calibri" pitchFamily="34" charset="0"/>
              </a:rPr>
              <a:t>GN.FR.918 KAN </a:t>
            </a:r>
            <a:r>
              <a:rPr lang="tr-TR" altLang="tr-TR" sz="1400" b="1" i="1" dirty="0" err="1" smtClean="0">
                <a:solidFill>
                  <a:srgbClr val="C00000"/>
                </a:solidFill>
                <a:latin typeface="Calibri" pitchFamily="34" charset="0"/>
              </a:rPr>
              <a:t>BiLESENi</a:t>
            </a:r>
            <a:r>
              <a:rPr lang="tr-TR" altLang="tr-TR" sz="14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altLang="tr-TR" sz="1400" b="1" i="1" dirty="0">
                <a:solidFill>
                  <a:srgbClr val="C00000"/>
                </a:solidFill>
                <a:latin typeface="Calibri" pitchFamily="34" charset="0"/>
              </a:rPr>
              <a:t>TRANSFER VE TRANSFUZYON </a:t>
            </a:r>
            <a:r>
              <a:rPr lang="tr-TR" altLang="tr-TR" sz="1400" b="1" i="1" dirty="0" err="1" smtClean="0">
                <a:solidFill>
                  <a:srgbClr val="C00000"/>
                </a:solidFill>
                <a:latin typeface="Calibri" pitchFamily="34" charset="0"/>
              </a:rPr>
              <a:t>iZLEM</a:t>
            </a:r>
            <a:r>
              <a:rPr lang="tr-TR" altLang="tr-TR" sz="14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tr-TR" altLang="tr-TR" sz="1400" b="1" i="1" dirty="0">
                <a:solidFill>
                  <a:srgbClr val="C00000"/>
                </a:solidFill>
                <a:latin typeface="Calibri" pitchFamily="34" charset="0"/>
              </a:rPr>
              <a:t>FORMU</a:t>
            </a:r>
          </a:p>
          <a:p>
            <a:pPr>
              <a:buFont typeface="Wingdings" pitchFamily="2" charset="2"/>
              <a:buChar char="Ø"/>
            </a:pPr>
            <a:endParaRPr lang="tr-TR" altLang="tr-TR" sz="1400" dirty="0">
              <a:latin typeface="Calibri" pitchFamily="34" charset="0"/>
            </a:endParaRPr>
          </a:p>
        </p:txBody>
      </p:sp>
      <p:pic>
        <p:nvPicPr>
          <p:cNvPr id="4" name="Picture 4" descr="http://hastaneeski.akdeniz.edu.tr/_dinamik/14/2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57788"/>
            <a:ext cx="15843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9912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64360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tr-TR" sz="43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TRANSFÜZYON GÜVENLİĞİ</a:t>
            </a:r>
            <a:endParaRPr lang="tr-TR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596" y="1214422"/>
            <a:ext cx="7455772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Tedavi sırasında kan transfüzyonu gerekli olan hastanın uzman doktoru kan istem formu düzenler.</a:t>
            </a:r>
          </a:p>
          <a:p>
            <a:pPr marL="457200" indent="-457200" algn="just">
              <a:lnSpc>
                <a:spcPct val="13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İlgili birim hemşiresi hastadan cross match için kan örneği alır, kan istem formu ile birlikte kan istemini yapar.</a:t>
            </a:r>
          </a:p>
          <a:p>
            <a:pPr marL="457200" indent="-457200" algn="just">
              <a:lnSpc>
                <a:spcPct val="13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Transfüzyon öncesi, çapraz karşılaştırma test sonucu ile hasta bilgileri iki sağlık çalışanı tarafından doğrulanır.</a:t>
            </a:r>
          </a:p>
        </p:txBody>
      </p:sp>
    </p:spTree>
    <p:extLst>
      <p:ext uri="{BB962C8B-B14F-4D97-AF65-F5344CB8AC3E}">
        <p14:creationId xmlns:p14="http://schemas.microsoft.com/office/powerpoint/2010/main" val="15652681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936625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latin typeface="Tekton Pro Cond" pitchFamily="34" charset="-94"/>
              </a:rPr>
              <a:t>Transfüzyon </a:t>
            </a:r>
            <a:r>
              <a:rPr lang="tr-TR" altLang="tr-TR" dirty="0" err="1" smtClean="0">
                <a:latin typeface="Tekton Pro Cond" pitchFamily="34" charset="-94"/>
              </a:rPr>
              <a:t>Güvenlİğİ</a:t>
            </a:r>
            <a:endParaRPr lang="tr-TR" altLang="tr-TR" dirty="0" smtClean="0">
              <a:latin typeface="Tekton Pro Cond" pitchFamily="34" charset="-94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675"/>
            <a:ext cx="7633469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Kan transfüzyonu öncesinde; </a:t>
            </a:r>
            <a:r>
              <a:rPr lang="tr-TR" sz="20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doğru hastaya doğru kan verilmesine yönelik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kontroller yapılır,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adı-soyadı (sözel kimlik doğrulaması yapılır ”Hasta kimliğinin Doğrulanması Prosedürüne göre)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Hastanın protokol/dosya numarası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Kanın son kullanma tarihi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grubu ve </a:t>
            </a:r>
            <a:r>
              <a:rPr lang="tr-TR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</a:t>
            </a: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uygunluğu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lang="tr-TR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</a:t>
            </a: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uygunluğu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Enfeksiyon testleri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Hekim istemi</a:t>
            </a:r>
          </a:p>
        </p:txBody>
      </p:sp>
    </p:spTree>
    <p:extLst>
      <p:ext uri="{BB962C8B-B14F-4D97-AF65-F5344CB8AC3E}">
        <p14:creationId xmlns:p14="http://schemas.microsoft.com/office/powerpoint/2010/main" val="40511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936625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latin typeface="Tekton Pro Cond" pitchFamily="34" charset="-94"/>
              </a:rPr>
              <a:t>Transfüzyon </a:t>
            </a:r>
            <a:r>
              <a:rPr lang="tr-TR" altLang="tr-TR" dirty="0" err="1" smtClean="0">
                <a:latin typeface="Tekton Pro Cond" pitchFamily="34" charset="-94"/>
              </a:rPr>
              <a:t>Güvenlİğİ</a:t>
            </a:r>
            <a:endParaRPr lang="tr-TR" altLang="tr-TR" dirty="0" smtClean="0">
              <a:latin typeface="Tekton Pro Cond" pitchFamily="34" charset="-94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129463" cy="424815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Hastaya; </a:t>
            </a:r>
          </a:p>
          <a:p>
            <a:pPr lvl="1" eaLnBrk="1" hangingPunct="1">
              <a:defRPr/>
            </a:pP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transfüzyonunun amacı ve yararları,</a:t>
            </a:r>
          </a:p>
          <a:p>
            <a:pPr lvl="1" eaLnBrk="1" hangingPunct="1">
              <a:defRPr/>
            </a:pP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transfüzyonunun </a:t>
            </a:r>
            <a:r>
              <a:rPr lang="tr-TR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komplikasyonları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bu komplikasyonlara karşı </a:t>
            </a:r>
            <a:r>
              <a:rPr lang="tr-TR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alınabilicek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önlemler,</a:t>
            </a:r>
          </a:p>
          <a:p>
            <a:pPr lvl="1" eaLnBrk="1" hangingPunct="1">
              <a:defRPr/>
            </a:pPr>
            <a:r>
              <a:rPr lang="tr-TR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Oluşabilecek reaksiyon belirtileri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bu belirtiler geliştiğinde hemşireye haber vermesi,</a:t>
            </a:r>
          </a:p>
          <a:p>
            <a:pPr lvl="1" eaLnBrk="1" hangingPunct="1">
              <a:defRPr/>
            </a:pPr>
            <a:r>
              <a:rPr lang="tr-TR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Hemşire çağırma zilini</a:t>
            </a:r>
            <a:r>
              <a:rPr lang="tr-T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kullanımı konularında anlaşılır bir dille bilgi verilir.</a:t>
            </a:r>
          </a:p>
        </p:txBody>
      </p:sp>
    </p:spTree>
    <p:extLst>
      <p:ext uri="{BB962C8B-B14F-4D97-AF65-F5344CB8AC3E}">
        <p14:creationId xmlns:p14="http://schemas.microsoft.com/office/powerpoint/2010/main" val="37984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936625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latin typeface="Tekton Pro Cond" pitchFamily="34" charset="-94"/>
              </a:rPr>
              <a:t>Transfüzyon </a:t>
            </a:r>
            <a:r>
              <a:rPr lang="tr-TR" altLang="tr-TR" dirty="0" err="1" smtClean="0">
                <a:latin typeface="Tekton Pro Cond" pitchFamily="34" charset="-94"/>
              </a:rPr>
              <a:t>Güvenlİğİ</a:t>
            </a:r>
            <a:endParaRPr lang="tr-TR" altLang="tr-TR" dirty="0" smtClean="0">
              <a:latin typeface="Tekton Pro Cond" pitchFamily="34" charset="-9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129463" cy="3959225"/>
          </a:xfrm>
        </p:spPr>
        <p:txBody>
          <a:bodyPr/>
          <a:lstStyle/>
          <a:p>
            <a:pPr eaLnBrk="1" hangingPunct="1"/>
            <a:r>
              <a:rPr lang="tr-TR" alt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Transfüzyona, kan dolaptan çıktıktan sonra 30 dakika içinde başlanılmadıysa, kan bankasına geri gönderilir. </a:t>
            </a:r>
          </a:p>
          <a:p>
            <a:pPr eaLnBrk="1" hangingPunct="1"/>
            <a:r>
              <a:rPr lang="tr-TR" alt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Kesinlikle klinikte dışarıda veya herhangi bir </a:t>
            </a:r>
            <a:r>
              <a:rPr lang="tr-TR" altLang="tr-T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buzdolabında bekletilmez</a:t>
            </a:r>
            <a:r>
              <a:rPr lang="tr-TR" alt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936625"/>
          </a:xfrm>
        </p:spPr>
        <p:txBody>
          <a:bodyPr/>
          <a:lstStyle/>
          <a:p>
            <a:pPr eaLnBrk="1" hangingPunct="1"/>
            <a:r>
              <a:rPr lang="tr-TR" altLang="tr-TR" dirty="0" smtClean="0">
                <a:latin typeface="Tekton Pro Cond" pitchFamily="34" charset="-94"/>
              </a:rPr>
              <a:t>Transfüzyon </a:t>
            </a:r>
            <a:r>
              <a:rPr lang="tr-TR" altLang="tr-TR" dirty="0" err="1" smtClean="0">
                <a:latin typeface="Tekton Pro Cond" pitchFamily="34" charset="-94"/>
              </a:rPr>
              <a:t>Güvenlİğİ</a:t>
            </a:r>
            <a:endParaRPr lang="tr-TR" altLang="tr-TR" dirty="0" smtClean="0">
              <a:latin typeface="Tekton Pro Cond" pitchFamily="34" charset="-94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129463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0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Kanın veriliş süresi ve hızı</a:t>
            </a:r>
            <a:r>
              <a:rPr lang="tr-T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 15 dakika kan yavaş verilir (yaklaşık dakikada 20 damla).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 15 dakika ANT tekrar alınır ve kaydedilir.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İlk 15 dakikada reaksiyon gelişmezse kanın akış hızı arttırılır (yetişkin hastalarda 80-100 damla).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Kanın veriliş hızının hastanı durumuna göre değişiklik gösterebileceği unutulmamalıdır. Örneğin; şoktaki bir hastaya hızlı verilmesi gerekirken, kardiyak sorunlu, ağır anemili, çok yaşlı yada çok genç hastalara yavaş verilmesi gerekir.</a:t>
            </a:r>
          </a:p>
        </p:txBody>
      </p:sp>
    </p:spTree>
    <p:extLst>
      <p:ext uri="{BB962C8B-B14F-4D97-AF65-F5344CB8AC3E}">
        <p14:creationId xmlns:p14="http://schemas.microsoft.com/office/powerpoint/2010/main" val="7242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936625"/>
          </a:xfrm>
        </p:spPr>
        <p:txBody>
          <a:bodyPr/>
          <a:lstStyle/>
          <a:p>
            <a:pPr eaLnBrk="1" hangingPunct="1"/>
            <a:r>
              <a:rPr lang="tr-TR" altLang="tr-TR" smtClean="0">
                <a:latin typeface="Tekton Pro Cond" pitchFamily="34" charset="-94"/>
              </a:rPr>
              <a:t>Transfüzyon Güvenliği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49500"/>
            <a:ext cx="7129463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Transfüzyonun ilk 15 dakikası sağlık çalışanı tarafından gözlemlenir.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Transfüzyon boyunca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her 30 dakikada bir hastanın </a:t>
            </a:r>
            <a:r>
              <a:rPr lang="tr-T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vital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bulguları izlenir.</a:t>
            </a:r>
            <a:endParaRPr lang="tr-TR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Güvenlİ</a:t>
            </a:r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CERRAHİ UYGULAMALARI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KİMLİK TANIMLAMASI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296"/>
          <p:cNvSpPr/>
          <p:nvPr/>
        </p:nvSpPr>
        <p:spPr>
          <a:xfrm>
            <a:off x="3419872" y="3445303"/>
            <a:ext cx="4968552" cy="2952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1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3" y="404664"/>
            <a:ext cx="8030095" cy="5024600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          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GÜVENLİ CERRAHİ UYGULAMALARI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Cerrahi işlemlerde hasta güvenliğini sağlamak için 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Ameliyathane süreç ve süreçlerinin işleyişine yönelik  prosedür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güvenli cerrahi kontrol </a:t>
            </a:r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listesi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oluşturulmuştur. 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Tüm cerrahi işlemlerde,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klinikte doğru bölge ve taraf işaretleme süreci hekim 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arafından gerçekleştirilir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tr-TR" sz="112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75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7283152" cy="539593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Güvenli 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Cerrahi Kontrol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formu; “Klinikten Ayrılmadan Önce “anestezi verilmeden önce, ameliyat kesisinden önce ve hasta ameliyathaneden çıkmadan önce bölümleri gerekli kontroller yapılarak doldurulacaktır.</a:t>
            </a:r>
          </a:p>
          <a:p>
            <a:pPr>
              <a:lnSpc>
                <a:spcPct val="120000"/>
              </a:lnSpc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Güvenli Cerrahi ile ilgili oluşan olumsuzluklar İstenmeyen Olay Bildirim Sistemine bildirilmelidir.</a:t>
            </a:r>
          </a:p>
          <a:p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128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14375"/>
            <a:ext cx="8856538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2 Dikdörtgen"/>
          <p:cNvSpPr>
            <a:spLocks noChangeArrowheads="1"/>
          </p:cNvSpPr>
          <p:nvPr/>
        </p:nvSpPr>
        <p:spPr bwMode="auto">
          <a:xfrm rot="10800000" flipV="1">
            <a:off x="642938" y="142875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GÜVENLİ </a:t>
            </a:r>
            <a:r>
              <a:rPr lang="tr-TR" sz="2800" b="1">
                <a:solidFill>
                  <a:srgbClr val="FF0000"/>
                </a:solidFill>
                <a:latin typeface="+mj-lt"/>
                <a:cs typeface="Arial" pitchFamily="34" charset="0"/>
              </a:rPr>
              <a:t>CERRAHİ </a:t>
            </a:r>
            <a:r>
              <a:rPr lang="tr-TR" sz="2800" b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KONTROL FORMU</a:t>
            </a:r>
            <a:endParaRPr lang="tr-TR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TANIMLAYICI FİGÜRLER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229600" cy="928694"/>
          </a:xfrm>
        </p:spPr>
        <p:txBody>
          <a:bodyPr lIns="45720" tIns="0" rIns="4572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TanImlayIcI</a:t>
            </a:r>
            <a:r>
              <a:rPr lang="tr-T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tr-TR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Fİgürler</a:t>
            </a:r>
            <a:r>
              <a:rPr lang="tr-TR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Tablosu</a:t>
            </a:r>
          </a:p>
        </p:txBody>
      </p:sp>
      <p:pic>
        <p:nvPicPr>
          <p:cNvPr id="5837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62" y="1340768"/>
            <a:ext cx="1785938" cy="1733550"/>
          </a:xfrm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99" y="1267519"/>
            <a:ext cx="15716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16430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7 Metin kutusu"/>
          <p:cNvSpPr txBox="1">
            <a:spLocks noChangeArrowheads="1"/>
          </p:cNvSpPr>
          <p:nvPr/>
        </p:nvSpPr>
        <p:spPr bwMode="auto">
          <a:xfrm>
            <a:off x="2000250" y="2060575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Constantia" pitchFamily="18" charset="0"/>
              </a:rPr>
              <a:t>Solunum</a:t>
            </a:r>
          </a:p>
          <a:p>
            <a:r>
              <a:rPr lang="tr-TR" dirty="0">
                <a:latin typeface="Constantia" pitchFamily="18" charset="0"/>
              </a:rPr>
              <a:t> izolasyonu</a:t>
            </a:r>
          </a:p>
        </p:txBody>
      </p:sp>
      <p:sp>
        <p:nvSpPr>
          <p:cNvPr id="58376" name="8 Metin kutusu"/>
          <p:cNvSpPr txBox="1">
            <a:spLocks noChangeArrowheads="1"/>
          </p:cNvSpPr>
          <p:nvPr/>
        </p:nvSpPr>
        <p:spPr bwMode="auto">
          <a:xfrm>
            <a:off x="6794558" y="1412776"/>
            <a:ext cx="181060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>
                <a:latin typeface="Constantia" pitchFamily="18" charset="0"/>
              </a:rPr>
              <a:t>Damlacık </a:t>
            </a:r>
          </a:p>
          <a:p>
            <a:r>
              <a:rPr lang="tr-TR" dirty="0">
                <a:latin typeface="Constantia" pitchFamily="18" charset="0"/>
              </a:rPr>
              <a:t>izolasyonu</a:t>
            </a:r>
          </a:p>
        </p:txBody>
      </p:sp>
      <p:sp>
        <p:nvSpPr>
          <p:cNvPr id="58377" name="9 Metin kutusu"/>
          <p:cNvSpPr txBox="1">
            <a:spLocks noChangeArrowheads="1"/>
          </p:cNvSpPr>
          <p:nvPr/>
        </p:nvSpPr>
        <p:spPr bwMode="auto">
          <a:xfrm>
            <a:off x="1928794" y="3643314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Constantia" pitchFamily="18" charset="0"/>
              </a:rPr>
              <a:t>Temas izolasyonu</a:t>
            </a:r>
          </a:p>
        </p:txBody>
      </p:sp>
      <p:pic>
        <p:nvPicPr>
          <p:cNvPr id="10" name="Picture 4" descr="http://tf2.tomsk.ru/forum/uploads/153_bleed_dr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14950"/>
            <a:ext cx="13636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785918" y="557214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dirty="0" smtClean="0">
                <a:solidFill>
                  <a:prstClr val="black"/>
                </a:solidFill>
                <a:latin typeface="Constantia" pitchFamily="18" charset="0"/>
              </a:rPr>
              <a:t>Kan yolu ile bulaşan hastalık</a:t>
            </a:r>
            <a:endParaRPr lang="tr-TR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6948264" y="3573016"/>
            <a:ext cx="1571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latin typeface="Constantia" pitchFamily="18" charset="0"/>
              </a:rPr>
              <a:t>Nötropeni</a:t>
            </a:r>
            <a:endParaRPr lang="tr-TR" dirty="0" smtClean="0">
              <a:latin typeface="Constantia" pitchFamily="18" charset="0"/>
            </a:endParaRPr>
          </a:p>
        </p:txBody>
      </p:sp>
      <p:sp>
        <p:nvSpPr>
          <p:cNvPr id="15" name="14 Aşağı Ok"/>
          <p:cNvSpPr/>
          <p:nvPr/>
        </p:nvSpPr>
        <p:spPr>
          <a:xfrm>
            <a:off x="5580112" y="2852936"/>
            <a:ext cx="1214446" cy="17145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1506" name="AutoShape 2" descr="Hasta Tanımlayıcı Figürler - Standart Fiyatı - Taksit Seçenekl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" name="16 Resim" descr="C:\Users\Meram\Desktop\indir.jpg"/>
          <p:cNvPicPr/>
          <p:nvPr/>
        </p:nvPicPr>
        <p:blipFill>
          <a:blip r:embed="rId6" cstate="print"/>
          <a:srcRect t="4732" r="75156" b="67662"/>
          <a:stretch>
            <a:fillRect/>
          </a:stretch>
        </p:blipFill>
        <p:spPr bwMode="auto">
          <a:xfrm>
            <a:off x="4716016" y="4854075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Dikdörtgen"/>
          <p:cNvSpPr/>
          <p:nvPr/>
        </p:nvSpPr>
        <p:spPr>
          <a:xfrm>
            <a:off x="6660232" y="5214950"/>
            <a:ext cx="1792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onstantia" pitchFamily="18" charset="0"/>
              </a:rPr>
              <a:t>Düşme riski </a:t>
            </a:r>
          </a:p>
          <a:p>
            <a:r>
              <a:rPr lang="tr-TR" dirty="0" smtClean="0">
                <a:latin typeface="Constantia" pitchFamily="18" charset="0"/>
              </a:rPr>
              <a:t>Yüksek hasta</a:t>
            </a:r>
          </a:p>
        </p:txBody>
      </p:sp>
    </p:spTree>
    <p:extLst>
      <p:ext uri="{BB962C8B-B14F-4D97-AF65-F5344CB8AC3E}">
        <p14:creationId xmlns:p14="http://schemas.microsoft.com/office/powerpoint/2010/main" val="21473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Dikdörtgen"/>
          <p:cNvSpPr>
            <a:spLocks noChangeArrowheads="1"/>
          </p:cNvSpPr>
          <p:nvPr/>
        </p:nvSpPr>
        <p:spPr bwMode="auto">
          <a:xfrm>
            <a:off x="179388" y="549275"/>
            <a:ext cx="86407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2400" b="1">
                <a:latin typeface="Calibri" pitchFamily="34" charset="0"/>
              </a:rPr>
              <a:t>Advers Etki Bildirimi (Farmakovijilans) ile ilgili düzenleme yapılmalıdır.</a:t>
            </a:r>
          </a:p>
          <a:p>
            <a:pPr eaLnBrk="1" hangingPunct="1"/>
            <a:endParaRPr lang="tr-TR" altLang="tr-TR" sz="2400" b="1">
              <a:latin typeface="Calibri" pitchFamily="34" charset="0"/>
            </a:endParaRPr>
          </a:p>
          <a:p>
            <a:pPr eaLnBrk="1" hangingPunct="1"/>
            <a:endParaRPr lang="tr-TR" altLang="tr-TR" sz="2400">
              <a:latin typeface="Calibri" pitchFamily="34" charset="0"/>
            </a:endParaRPr>
          </a:p>
        </p:txBody>
      </p:sp>
      <p:sp>
        <p:nvSpPr>
          <p:cNvPr id="48131" name="2 Dikdörtgen"/>
          <p:cNvSpPr>
            <a:spLocks noChangeArrowheads="1"/>
          </p:cNvSpPr>
          <p:nvPr/>
        </p:nvSpPr>
        <p:spPr bwMode="auto">
          <a:xfrm>
            <a:off x="250825" y="1341438"/>
            <a:ext cx="7993583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000" b="1" dirty="0">
              <a:latin typeface="Calibri" pitchFamily="34" charset="0"/>
            </a:endParaRPr>
          </a:p>
          <a:p>
            <a:pPr eaLnBrk="1" hangingPunct="1"/>
            <a:endParaRPr lang="tr-TR" altLang="tr-TR" sz="2400" b="1" dirty="0">
              <a:latin typeface="Calibri" pitchFamily="34" charset="0"/>
            </a:endParaRPr>
          </a:p>
          <a:p>
            <a:pPr eaLnBrk="1" hangingPunct="1"/>
            <a:r>
              <a:rPr lang="tr-TR" altLang="tr-TR" sz="2400" b="1" dirty="0" err="1">
                <a:latin typeface="Calibri" pitchFamily="34" charset="0"/>
              </a:rPr>
              <a:t>Advers</a:t>
            </a:r>
            <a:r>
              <a:rPr lang="tr-TR" altLang="tr-TR" sz="2400" b="1" dirty="0">
                <a:latin typeface="Calibri" pitchFamily="34" charset="0"/>
              </a:rPr>
              <a:t> Etki: </a:t>
            </a:r>
            <a:r>
              <a:rPr lang="tr-TR" altLang="tr-TR" sz="2400" dirty="0">
                <a:latin typeface="Calibri" pitchFamily="34" charset="0"/>
              </a:rPr>
              <a:t>Bir beşeri tıbbi ürünün; teşhis, tedavi ya da </a:t>
            </a:r>
            <a:r>
              <a:rPr lang="tr-TR" altLang="tr-TR" sz="2400" dirty="0" err="1">
                <a:latin typeface="Calibri" pitchFamily="34" charset="0"/>
              </a:rPr>
              <a:t>profilaksi</a:t>
            </a:r>
            <a:r>
              <a:rPr lang="tr-TR" altLang="tr-TR" sz="2400" dirty="0">
                <a:latin typeface="Calibri" pitchFamily="34" charset="0"/>
              </a:rPr>
              <a:t> amacıyla kabul edilen dozlarda kullanımı sırasında ya da sonrasında ortaya çıkan zararlı ve amaçlanmamış bir etkidir.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dirty="0">
                <a:latin typeface="Calibri" pitchFamily="34" charset="0"/>
              </a:rPr>
              <a:t> Ciddi ve beklenmeyen </a:t>
            </a:r>
            <a:r>
              <a:rPr lang="tr-TR" altLang="tr-TR" sz="2400" dirty="0" err="1">
                <a:latin typeface="Calibri" pitchFamily="34" charset="0"/>
              </a:rPr>
              <a:t>advers</a:t>
            </a:r>
            <a:r>
              <a:rPr lang="tr-TR" altLang="tr-TR" sz="2400" dirty="0">
                <a:latin typeface="Calibri" pitchFamily="34" charset="0"/>
              </a:rPr>
              <a:t> etkiler(ilaçla ilgili beklenmeyen reaksiyon) , </a:t>
            </a:r>
            <a:r>
              <a:rPr lang="tr-TR" altLang="tr-TR" sz="2400" dirty="0" err="1">
                <a:latin typeface="Calibri" pitchFamily="34" charset="0"/>
              </a:rPr>
              <a:t>advers</a:t>
            </a:r>
            <a:r>
              <a:rPr lang="tr-TR" altLang="tr-TR" sz="2400" dirty="0">
                <a:latin typeface="Calibri" pitchFamily="34" charset="0"/>
              </a:rPr>
              <a:t> etki bildirim formuna kaydedilerek hastanemiz Farmakoloji Anabilim Dalı </a:t>
            </a:r>
            <a:r>
              <a:rPr lang="tr-TR" altLang="tr-TR" sz="2400" dirty="0" err="1">
                <a:latin typeface="Calibri" pitchFamily="34" charset="0"/>
              </a:rPr>
              <a:t>Öğrt.Üyesi</a:t>
            </a:r>
            <a:r>
              <a:rPr lang="tr-TR" altLang="tr-TR" sz="2400" dirty="0">
                <a:latin typeface="Calibri" pitchFamily="34" charset="0"/>
              </a:rPr>
              <a:t> olan </a:t>
            </a:r>
            <a:r>
              <a:rPr lang="tr-TR" altLang="tr-TR" sz="2400" dirty="0" err="1">
                <a:latin typeface="Calibri" pitchFamily="34" charset="0"/>
              </a:rPr>
              <a:t>farmakovijilans</a:t>
            </a:r>
            <a:r>
              <a:rPr lang="tr-TR" altLang="tr-TR" sz="2400" dirty="0">
                <a:latin typeface="Calibri" pitchFamily="34" charset="0"/>
              </a:rPr>
              <a:t>  sorumlusuna (Eczacı Merve GÜLTEKİN) bildirilmelidir.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altLang="tr-TR" sz="2400" dirty="0">
                <a:solidFill>
                  <a:srgbClr val="C00000"/>
                </a:solidFill>
                <a:latin typeface="Calibri" pitchFamily="34" charset="0"/>
              </a:rPr>
              <a:t> Alerji gelişen hastadan beyaz </a:t>
            </a:r>
            <a:r>
              <a:rPr lang="tr-TR" altLang="tr-TR" sz="2400" dirty="0" smtClean="0">
                <a:solidFill>
                  <a:srgbClr val="C00000"/>
                </a:solidFill>
                <a:latin typeface="Calibri" pitchFamily="34" charset="0"/>
              </a:rPr>
              <a:t>renkli kimlik </a:t>
            </a:r>
            <a:r>
              <a:rPr lang="tr-TR" altLang="tr-TR" sz="2400" dirty="0">
                <a:solidFill>
                  <a:srgbClr val="C00000"/>
                </a:solidFill>
                <a:latin typeface="Calibri" pitchFamily="34" charset="0"/>
              </a:rPr>
              <a:t>tanımlayıcı çıkarılıp kırmızı renkli takılır.</a:t>
            </a:r>
          </a:p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11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95C14-E794-4F48-BCDC-ED997EB5BD31}" type="slidenum">
              <a:rPr lang="tr-TR" smtClean="0"/>
              <a:pPr>
                <a:defRPr/>
              </a:pPr>
              <a:t>86</a:t>
            </a:fld>
            <a:endParaRPr lang="tr-TR"/>
          </a:p>
        </p:txBody>
      </p:sp>
      <p:pic>
        <p:nvPicPr>
          <p:cNvPr id="49157" name="Picture 4" descr="Ad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1" t="16846" r="28516" b="6982"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3200"/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043608" y="2133600"/>
            <a:ext cx="5615955" cy="1584325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MAVİ KOD</a:t>
            </a:r>
            <a:endParaRPr lang="tr-TR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833238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928802"/>
            <a:ext cx="68888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 smtClean="0">
                <a:latin typeface="Calibri" pitchFamily="34" charset="0"/>
              </a:rPr>
              <a:t>HASTA, HASTA YAKININA (HASTANE ÇALIŞANINA) EN KISA SÜREDE ACİL TEDAVİ SUNMAKTIR</a:t>
            </a:r>
            <a:endParaRPr lang="tr-TR" sz="4400" b="1" dirty="0">
              <a:latin typeface="Calibri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115616" y="605363"/>
            <a:ext cx="626469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rgbClr val="7030A0"/>
                </a:solidFill>
              </a:rPr>
              <a:t>      AMAÇ</a:t>
            </a:r>
            <a:endParaRPr lang="tr-TR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437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536" y="428604"/>
            <a:ext cx="6984776" cy="5755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6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ACİL TEDAVİ</a:t>
            </a:r>
            <a:endParaRPr lang="tr-TR" sz="6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SOLUNUMSAL VEYA KARDİYAK ARREST DURUMUNDA, ELDEKİ ÇOK KISITLI ZAMANDA HASTAYA EN HIZLI VE VERİMLİ RESÜSİTASYONU SAĞLAMAYI AMAÇLAR.</a:t>
            </a:r>
          </a:p>
        </p:txBody>
      </p:sp>
    </p:spTree>
    <p:extLst>
      <p:ext uri="{BB962C8B-B14F-4D97-AF65-F5344CB8AC3E}">
        <p14:creationId xmlns:p14="http://schemas.microsoft.com/office/powerpoint/2010/main" val="209777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KİMLİK TANIMLAMASI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pPr algn="just">
              <a:buFont typeface="Symbol" pitchFamily="18" charset="2"/>
              <a:buChar char="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 kabulü yapılan her hastanın </a:t>
            </a:r>
            <a:r>
              <a:rPr lang="tr-TR" altLang="tr-TR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T.C. kimlik numarası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ile sisteme kaydı yapılır.</a:t>
            </a:r>
          </a:p>
          <a:p>
            <a:pPr algn="just">
              <a:buFont typeface="Symbol" pitchFamily="18" charset="2"/>
              <a:buChar char=""/>
            </a:pPr>
            <a:endParaRPr lang="tr-TR" alt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Symbol" pitchFamily="18" charset="2"/>
              <a:buChar char=""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Tüm yatan hasta servisleri, doğumhane, bebek odası, ameliyathaneler ve acil serviste hastalara </a:t>
            </a:r>
            <a:r>
              <a:rPr lang="tr-TR" altLang="tr-T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“Hasta Kimlik </a:t>
            </a:r>
            <a:r>
              <a:rPr lang="tr-TR" altLang="tr-T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Tanımlayıcı Bileklik”</a:t>
            </a:r>
            <a:r>
              <a:rPr lang="tr-TR" alt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takılır.</a:t>
            </a:r>
          </a:p>
          <a:p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Hasta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kimlik tanımlama ve doğrulama işleminde hasta kol bandı kullanılır, oda ve yatak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numarası kullanılmaz. Yatışı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yapılan her hastada </a:t>
            </a:r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beyaz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renkli kimlik tanımlayıcı kullanılmalıdır. 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000100" y="1142984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Mavi kod olayının nerede olacağı belli değildir, kurum içerisinde herhangi bir noktada </a:t>
            </a:r>
            <a:r>
              <a:rPr lang="tr-TR" sz="4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arrest</a:t>
            </a:r>
            <a:r>
              <a:rPr lang="tr-T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olabilir.</a:t>
            </a:r>
            <a:endParaRPr lang="tr-T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544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928670"/>
            <a:ext cx="7929618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MAVİ KOD UYARISI VERİLİNCE</a:t>
            </a:r>
            <a:endParaRPr lang="tr-TR" sz="4000" b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71472" y="1928802"/>
            <a:ext cx="74295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doktor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Bir sağlık çalışanı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Ekipte varsa;</a:t>
            </a:r>
          </a:p>
          <a:p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-Güvenlik</a:t>
            </a:r>
          </a:p>
          <a:p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-Taşıma Personeli</a:t>
            </a:r>
          </a:p>
          <a:p>
            <a:endParaRPr lang="tr-T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MUTLAKA </a:t>
            </a:r>
            <a:r>
              <a:rPr lang="tr-TR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ÜÇ 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DAKİKADA OLAY YERİNE VARMIŞ VE MÜDAHALEYE BAŞLANMIŞ OLMALIDIR. 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292"/>
          <p:cNvSpPr/>
          <p:nvPr/>
        </p:nvSpPr>
        <p:spPr>
          <a:xfrm>
            <a:off x="5072066" y="1700808"/>
            <a:ext cx="2928958" cy="2655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3027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285852" y="50004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MAVİ KOD SONRASI  </a:t>
            </a:r>
            <a:endParaRPr lang="tr-TR" sz="3200" b="1" dirty="0">
              <a:solidFill>
                <a:srgbClr val="00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8596" y="1142984"/>
            <a:ext cx="7929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Müdahale edilen kişiye ait bilgi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Yapılan uygulama (</a:t>
            </a:r>
            <a:r>
              <a:rPr lang="tr-TR" dirty="0" err="1" smtClean="0"/>
              <a:t>resisütasyon</a:t>
            </a:r>
            <a:r>
              <a:rPr lang="tr-TR" dirty="0" smtClean="0"/>
              <a:t> ve uygulanan ilaçlar)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Çağrı yapılan yer, müdahale yeri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Çağrının yapıldığı zaman (09:05:38)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Mavi kod ekibinin ulaştığı zaman (09:07:20)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Sonuç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İKİ NÜSHA HALİNDE HAZIRLANIP BİRİ KALİTE YÖNETİM YÖNETİM BİRİMİNE DİĞERİ MAVİ KOD EKİBİNE VERİLMESİ GEREKMEKTEDİR. </a:t>
            </a:r>
          </a:p>
          <a:p>
            <a:endParaRPr lang="tr-TR" dirty="0" smtClean="0"/>
          </a:p>
          <a:p>
            <a:r>
              <a:rPr lang="tr-TR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Mavi kod olay bildirim formu</a:t>
            </a:r>
            <a:endParaRPr lang="tr-TR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038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3200"/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24075" y="2133600"/>
            <a:ext cx="4535488" cy="1584325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tr-TR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PEMBE</a:t>
            </a:r>
            <a:r>
              <a:rPr lang="tr-TR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tr-TR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KOD</a:t>
            </a:r>
          </a:p>
        </p:txBody>
      </p:sp>
    </p:spTree>
    <p:extLst>
      <p:ext uri="{BB962C8B-B14F-4D97-AF65-F5344CB8AC3E}">
        <p14:creationId xmlns:p14="http://schemas.microsoft.com/office/powerpoint/2010/main" val="10627078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345363" cy="1498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400" dirty="0" smtClean="0"/>
              <a:t>BEBEK VEYA ÇOCUK KAÇIRMAYA KARŞI ÖNLEM VE MÜDAHALE…ÖZELLİKLE</a:t>
            </a:r>
            <a:r>
              <a:rPr lang="tr-TR" sz="3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133600"/>
            <a:ext cx="7667625" cy="4103688"/>
          </a:xfrm>
        </p:spPr>
        <p:txBody>
          <a:bodyPr/>
          <a:lstStyle/>
          <a:p>
            <a:r>
              <a:rPr lang="tr-TR" dirty="0" smtClean="0"/>
              <a:t>ÇOCUK HASTANELERİNDE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smtClean="0"/>
              <a:t>DOĞUM HASTANELERİNDE</a:t>
            </a:r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smtClean="0"/>
              <a:t>KADIN DOĞUM VE ÇOCUK HASTANELERİNDE</a:t>
            </a:r>
          </a:p>
        </p:txBody>
      </p:sp>
    </p:spTree>
    <p:extLst>
      <p:ext uri="{BB962C8B-B14F-4D97-AF65-F5344CB8AC3E}">
        <p14:creationId xmlns:p14="http://schemas.microsoft.com/office/powerpoint/2010/main" val="1584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74638"/>
            <a:ext cx="7905750" cy="6334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ALINACAK TEMEL ÖNLEMLER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908050"/>
            <a:ext cx="8605868" cy="559278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dirty="0" smtClean="0">
                <a:solidFill>
                  <a:schemeClr val="bg1"/>
                </a:solidFill>
              </a:rPr>
              <a:t>-</a:t>
            </a:r>
            <a:r>
              <a:rPr lang="tr-TR" dirty="0" smtClean="0"/>
              <a:t>Özellikle anne ve bebek hemşire </a:t>
            </a:r>
            <a:r>
              <a:rPr lang="tr-TR" dirty="0" err="1" smtClean="0"/>
              <a:t>deskine</a:t>
            </a:r>
            <a:r>
              <a:rPr lang="tr-TR" dirty="0" smtClean="0"/>
              <a:t> en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yakın odaya alınabilir,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-Odaya giriş çıkışları kontrol altına almak için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ziyaret yasaklanabilir,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-Hastanın transferi yapılması gerekiyorsa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personel mutlaka tanıtılmalı,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-Çocuk/bebek kesinlikle yalnız bırakılmamalıdır.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-Nöbet devir teslimlerinde pembe kod olasılığı</a:t>
            </a:r>
          </a:p>
          <a:p>
            <a:pPr>
              <a:buFont typeface="Wingdings 2" pitchFamily="18" charset="2"/>
              <a:buNone/>
            </a:pPr>
            <a:r>
              <a:rPr lang="tr-TR" dirty="0" smtClean="0"/>
              <a:t>nöbetçilere teslim edilmelidir. </a:t>
            </a:r>
          </a:p>
        </p:txBody>
      </p:sp>
    </p:spTree>
    <p:extLst>
      <p:ext uri="{BB962C8B-B14F-4D97-AF65-F5344CB8AC3E}">
        <p14:creationId xmlns:p14="http://schemas.microsoft.com/office/powerpoint/2010/main" val="41368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tr-TR" dirty="0" smtClean="0"/>
              <a:t>PEMBE KOD SONRASI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357298"/>
            <a:ext cx="8643998" cy="5214974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400" dirty="0" smtClean="0"/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MÜDAHALE EDİLEN OLAYDA KİŞİLERE AİT BİLGİ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(AD SOYAD TC NO)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OLAYA MARUZ KALAN YENİDOĞAN, BEBEK VEYA ÇOCUĞA  AİT BİLGİ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OLAY YERİ, MÜDAHALE YERİ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OLAYIN BAŞLADIĞI ZAMAN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OLAYIN BİTTİĞİ ZAMAN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İKİ NÜSHA OLARAK HAZIRLANIP BİRİ PEMBE KOD EKİBİNDE KALIR, DİĞERİ GÜVENLİK RAPORLAMA İLE KALİTE BİRİMİNE VERİLMELİDİR.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400" dirty="0" smtClean="0"/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000" dirty="0" smtClean="0"/>
              <a:t>  </a:t>
            </a:r>
            <a:r>
              <a:rPr lang="tr-TR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pembe kod olay bildirim formu</a:t>
            </a:r>
          </a:p>
        </p:txBody>
      </p:sp>
    </p:spTree>
    <p:extLst>
      <p:ext uri="{BB962C8B-B14F-4D97-AF65-F5344CB8AC3E}">
        <p14:creationId xmlns:p14="http://schemas.microsoft.com/office/powerpoint/2010/main" val="12558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2608"/>
          </a:xfrm>
        </p:spPr>
        <p:txBody>
          <a:bodyPr/>
          <a:lstStyle/>
          <a:p>
            <a:pPr marL="0" indent="0">
              <a:buNone/>
            </a:pPr>
            <a:endParaRPr lang="tr-TR" b="1" dirty="0" smtClean="0"/>
          </a:p>
          <a:p>
            <a:pPr algn="ctr">
              <a:buFont typeface="Wingdings 2"/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Laboratuvarda 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Güvenliğinin Sağlanması</a:t>
            </a:r>
          </a:p>
          <a:p>
            <a:pPr>
              <a:buFont typeface="Wingdings 2"/>
              <a:buNone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Çalışanlar tarafından kişisel koruyucu ekipman kullanılmalı,</a:t>
            </a:r>
          </a:p>
          <a:p>
            <a:pPr>
              <a:buFont typeface="Wingdings 2"/>
              <a:buNone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Kimlik doğrulama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yapmalı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 typeface="Wingdings 2"/>
              <a:buNone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Numunenin uygun kaplara alınması ve teslimi,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Doğru hastaya,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Doğru zamanda,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Doğru sonuç vermektir.</a:t>
            </a:r>
          </a:p>
          <a:p>
            <a:pPr>
              <a:buFont typeface="Wingdings 2"/>
              <a:buNone/>
            </a:pP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700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6851104" cy="5919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RADYASYON GÜVENLİĞİ</a:t>
            </a:r>
          </a:p>
          <a:p>
            <a:pPr algn="just"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 ve çalışan güvenliği açısından kişisel koruyucu (kurşun önlük, gonad koruyu vb.) ekipman kullanılmalı, </a:t>
            </a:r>
          </a:p>
          <a:p>
            <a:pPr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Kimlik doğrulama yapılmalı,</a:t>
            </a:r>
          </a:p>
          <a:p>
            <a:pPr>
              <a:buNone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Hastalar yapılacak işlemler için bilgilendirilmeli ve rıza belgesi alınmalıdır.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Doğru hastaya,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Doğru zamanda,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Doğru sonuç vermektir,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Yüksek manyetik alanlara(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vb.)girerken metalik cisim, para vb. madde bulunmamalıdır.</a:t>
            </a:r>
          </a:p>
          <a:p>
            <a:endParaRPr lang="tr-TR" dirty="0"/>
          </a:p>
        </p:txBody>
      </p:sp>
      <p:sp>
        <p:nvSpPr>
          <p:cNvPr id="4" name="object 297"/>
          <p:cNvSpPr/>
          <p:nvPr/>
        </p:nvSpPr>
        <p:spPr>
          <a:xfrm rot="21004303">
            <a:off x="6757613" y="1644571"/>
            <a:ext cx="2448272" cy="1668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98"/>
          <p:cNvSpPr/>
          <p:nvPr/>
        </p:nvSpPr>
        <p:spPr>
          <a:xfrm rot="1863488">
            <a:off x="6627591" y="3388656"/>
            <a:ext cx="2708317" cy="2580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7971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6048672" cy="2823592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KİŞİSEL KORUYUCU EKİPMAN KULLANIMI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1151</TotalTime>
  <Words>4165</Words>
  <Application>Microsoft Office PowerPoint</Application>
  <PresentationFormat>Ekran Gösterisi (4:3)</PresentationFormat>
  <Paragraphs>652</Paragraphs>
  <Slides>111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111</vt:i4>
      </vt:variant>
    </vt:vector>
  </HeadingPairs>
  <TitlesOfParts>
    <vt:vector size="112" baseType="lpstr">
      <vt:lpstr>Zengin</vt:lpstr>
      <vt:lpstr>T.C.                                           NECMETTİN ERBAKAN ÜNİVERSİTESİ MERAM TIP FAKÜLTESİ HASTANESİ</vt:lpstr>
      <vt:lpstr>PowerPoint Sunusu</vt:lpstr>
      <vt:lpstr>PowerPoint Sunusu</vt:lpstr>
      <vt:lpstr>PowerPoint Sunusu</vt:lpstr>
      <vt:lpstr>Hasta güvenlİğİ</vt:lpstr>
      <vt:lpstr>HASTA GÜVENLİğİ</vt:lpstr>
      <vt:lpstr>HASTA GÜVENLİĞİNDE ANA BAŞLIKLAR</vt:lpstr>
      <vt:lpstr>HASTA KİMLİK TANIMLAMASI</vt:lpstr>
      <vt:lpstr>HASTA KİMLİK TANIMLAMASI</vt:lpstr>
      <vt:lpstr>HASTA KİMLİK TANIMLAMASI</vt:lpstr>
      <vt:lpstr>HASTA KİMLİK TANIMLAMASI</vt:lpstr>
      <vt:lpstr>HASTA KİMLİK TANIMLAMASI</vt:lpstr>
      <vt:lpstr>PowerPoint Sunusu</vt:lpstr>
      <vt:lpstr>HASTA KİMLİK TANIMLAMASI</vt:lpstr>
      <vt:lpstr>HASTA KİMLİK TANIMLAMASI</vt:lpstr>
      <vt:lpstr>HASTA KİMLİK TANIMLAMASI</vt:lpstr>
      <vt:lpstr>HASTA TRANSFERİ</vt:lpstr>
      <vt:lpstr>       HASTA TRANSFERİ</vt:lpstr>
      <vt:lpstr>Hasta transferİ</vt:lpstr>
      <vt:lpstr>Hasta transferİ</vt:lpstr>
      <vt:lpstr>Hasta transferİ</vt:lpstr>
      <vt:lpstr>Hasta transferİ</vt:lpstr>
      <vt:lpstr>HASTA DÜŞMELERİNİN ÖNLENMESİ</vt:lpstr>
      <vt:lpstr>Hasta düşmelerİnİn önlenmesİ</vt:lpstr>
      <vt:lpstr>Hasta düşmelerİnİn önlenmesİ</vt:lpstr>
      <vt:lpstr>Hasta düşmelerİnİn önlenmesİ</vt:lpstr>
      <vt:lpstr>Hasta düşmelerİnİn önlenmesİ</vt:lpstr>
      <vt:lpstr>Hasta düşmelerİnİn önlenmesİ</vt:lpstr>
      <vt:lpstr>PowerPoint Sunusu</vt:lpstr>
      <vt:lpstr>PowerPoint Sunusu</vt:lpstr>
      <vt:lpstr>Hasta düşmelerİnİn önlenmesİ</vt:lpstr>
      <vt:lpstr>Hasta düşmelerİnİn önlenmesİ</vt:lpstr>
      <vt:lpstr>Hasta düşmelerİnİn önlenmesİ</vt:lpstr>
      <vt:lpstr>PowerPoint Sunusu</vt:lpstr>
      <vt:lpstr>HAREKET KISITLAMASI</vt:lpstr>
      <vt:lpstr>HAREKET KISITLAMASI</vt:lpstr>
      <vt:lpstr>HAREKET KISITLAMASI</vt:lpstr>
      <vt:lpstr>HAREKET KISITLAMASI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İLAÇ GÜVENLİĞİ</vt:lpstr>
      <vt:lpstr>Benzer görünümlü İlaçlar</vt:lpstr>
      <vt:lpstr>Sözel order</vt:lpstr>
      <vt:lpstr>SÖZEL ORDER</vt:lpstr>
      <vt:lpstr>SÖZEL ORDER</vt:lpstr>
      <vt:lpstr>SÖZEL ORDER</vt:lpstr>
      <vt:lpstr>İSTENMEYEN OLAY BİLDİRİM SİSTEMİ</vt:lpstr>
      <vt:lpstr>İSTENMEYEN OLAY BİLDİRİMİ</vt:lpstr>
      <vt:lpstr>İSTENMEYEN OLAY BİLDİRİMİ</vt:lpstr>
      <vt:lpstr>PowerPoint Sunusu</vt:lpstr>
      <vt:lpstr>   İSTENMEYEN OLAY BİLDİRİM SİSTEMİ</vt:lpstr>
      <vt:lpstr>İSTENMEYEN OLAY BİLDİRİM SİSTEMİ</vt:lpstr>
      <vt:lpstr>PowerPoint Sunusu</vt:lpstr>
      <vt:lpstr>PowerPoint Sunusu</vt:lpstr>
      <vt:lpstr>PowerPoint Sunusu</vt:lpstr>
      <vt:lpstr>PowerPoint Sunusu</vt:lpstr>
      <vt:lpstr>İSTENMEYEN OLAY BİLDİRİM SİSTEMİ</vt:lpstr>
      <vt:lpstr>Bildirimlerin yapIlacağI formlarda asgari 3 bölüm bulunmalIdIr: </vt:lpstr>
      <vt:lpstr>Formlar İle İlgİli kurallar;</vt:lpstr>
      <vt:lpstr>PowerPoint Sunusu</vt:lpstr>
      <vt:lpstr>PowerPoint Sunusu</vt:lpstr>
      <vt:lpstr>PowerPoint Sunusu</vt:lpstr>
      <vt:lpstr>İSTENMEYEN OLAY BİLDİRİM SİSTEMİ</vt:lpstr>
      <vt:lpstr>PowerPoint Sunusu</vt:lpstr>
      <vt:lpstr>PowerPoint Sunusu</vt:lpstr>
      <vt:lpstr>PowerPoint Sunusu</vt:lpstr>
      <vt:lpstr>TRANSFÜZYON GÜVENLİĞİ</vt:lpstr>
      <vt:lpstr>PowerPoint Sunusu</vt:lpstr>
      <vt:lpstr>Transfüzyon Güvenlİğİ</vt:lpstr>
      <vt:lpstr>Transfüzyon Güvenlİğİ</vt:lpstr>
      <vt:lpstr>Transfüzyon Güvenlİğİ</vt:lpstr>
      <vt:lpstr>Transfüzyon Güvenlİğİ</vt:lpstr>
      <vt:lpstr>Transfüzyon Güvenliği</vt:lpstr>
      <vt:lpstr>Güvenlİ CERRAHİ UYGULAMALARI</vt:lpstr>
      <vt:lpstr>PowerPoint Sunusu</vt:lpstr>
      <vt:lpstr>PowerPoint Sunusu</vt:lpstr>
      <vt:lpstr>PowerPoint Sunusu</vt:lpstr>
      <vt:lpstr>HASTA TANIMLAYICI FİGÜRLER</vt:lpstr>
      <vt:lpstr>TanImlayIcI Fİgürler Tablosu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BEBEK VEYA ÇOCUK KAÇIRMAYA KARŞI ÖNLEM VE MÜDAHALE…ÖZELLİKLE…</vt:lpstr>
      <vt:lpstr>ALINACAK TEMEL ÖNLEMLER</vt:lpstr>
      <vt:lpstr>PEMBE KOD SONRASI</vt:lpstr>
      <vt:lpstr>PowerPoint Sunusu</vt:lpstr>
      <vt:lpstr>PowerPoint Sunusu</vt:lpstr>
      <vt:lpstr>KİŞİSEL KORUYUCU EKİPMAN KULLANIMI</vt:lpstr>
      <vt:lpstr>KİŞİSEL KORUYUCU EKİPMAN KULLANIMI</vt:lpstr>
      <vt:lpstr>NÜTRİSYON DESTEK İHTİYACININ BELİRLENMESİ</vt:lpstr>
      <vt:lpstr>NÜTRİSYON DESTEK İHTİYACININ BELİRLENMESİ</vt:lpstr>
      <vt:lpstr>HASTA MAHREMİYETİ</vt:lpstr>
      <vt:lpstr>PowerPoint Sunusu</vt:lpstr>
      <vt:lpstr>PowerPoint Sunusu</vt:lpstr>
      <vt:lpstr>HBTC BAKIM KALİBRASYONU </vt:lpstr>
      <vt:lpstr>PowerPoint Sunusu</vt:lpstr>
      <vt:lpstr>KOMİTELER</vt:lpstr>
      <vt:lpstr>EKİPLER</vt:lpstr>
      <vt:lpstr>PowerPoint Sunusu</vt:lpstr>
      <vt:lpstr>PowerPoint Sunusu</vt:lpstr>
    </vt:vector>
  </TitlesOfParts>
  <Company>Meram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AZİME TİRYAKİ</dc:creator>
  <cp:lastModifiedBy>AZİME TİRYAKİ</cp:lastModifiedBy>
  <cp:revision>66</cp:revision>
  <dcterms:created xsi:type="dcterms:W3CDTF">2021-09-21T07:24:08Z</dcterms:created>
  <dcterms:modified xsi:type="dcterms:W3CDTF">2021-10-26T06:09:06Z</dcterms:modified>
</cp:coreProperties>
</file>