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6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56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29073-03C4-4C8F-8DF9-DF9BB09A4B49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CAF7-92E6-4F6E-A3D1-415D6B15DAB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Presence – bacterial counts on hands range from 10</a:t>
            </a:r>
            <a:r>
              <a:rPr lang="en-US" baseline="30000"/>
              <a:t>4</a:t>
            </a:r>
            <a:r>
              <a:rPr lang="en-US"/>
              <a:t> to 10</a:t>
            </a:r>
            <a:r>
              <a:rPr lang="en-US" baseline="30000"/>
              <a:t>6</a:t>
            </a:r>
          </a:p>
          <a:p>
            <a:pPr lvl="1"/>
            <a:r>
              <a:rPr lang="en-US"/>
              <a:t>resident microorganisms-attached to deeper layers of the skin and are more resistant to removal; less likely to be associated with HAIs.</a:t>
            </a:r>
          </a:p>
          <a:p>
            <a:pPr lvl="1"/>
            <a:r>
              <a:rPr lang="en-US"/>
              <a:t>transient microorganisms-colonize the superficial layers of skin and amenable to removable; acquired by direct contact with patients or contaminated environment surfaces; frequently associated with HAIs.</a:t>
            </a:r>
          </a:p>
          <a:p>
            <a:endParaRPr lang="en-US"/>
          </a:p>
          <a:p>
            <a:r>
              <a:rPr lang="tr-TR"/>
              <a:t>1938 yılında ellerden izole edilen bakteriler iki gruba ayrıldı: Kalıcı ve geçici flora.</a:t>
            </a:r>
          </a:p>
          <a:p>
            <a:endParaRPr lang="tr-TR"/>
          </a:p>
          <a:p>
            <a:r>
              <a:rPr lang="tr-TR"/>
              <a:t>Geçici flora cildin yüzeyel tabakasını kolonize eder, rutin el yıkama ile çıkarmak mümkündür</a:t>
            </a:r>
          </a:p>
          <a:p>
            <a:endParaRPr lang="tr-TR"/>
          </a:p>
          <a:p>
            <a:r>
              <a:rPr lang="tr-TR"/>
              <a:t>Sağlık bakım ilişkili infeksiyonlar, genellikle geçici flora ilişkili</a:t>
            </a:r>
          </a:p>
          <a:p>
            <a:endParaRPr lang="tr-TR"/>
          </a:p>
          <a:p>
            <a:r>
              <a:rPr lang="tr-TR"/>
              <a:t>Kalıcı flora cildin daha derin tabakaları ile ilişkili ve çapraz inf dan sorumlu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8AFB0-9AD7-425B-AE9E-282A6C2EA8A0}" type="slidenum">
              <a:rPr lang="tr-TR"/>
              <a:pPr/>
              <a:t>7</a:t>
            </a:fld>
            <a:endParaRPr lang="tr-T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3D67-F93C-4266-B2B0-9280FA8C4620}" type="datetimeFigureOut">
              <a:rPr lang="tr-TR" smtClean="0"/>
              <a:t>14.06.2022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6B16-9BFF-47D1-BB0A-AE77E2A945D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EL HİJYENİ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14414" y="857232"/>
            <a:ext cx="6557986" cy="9286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4000" b="1" i="1" dirty="0">
                <a:solidFill>
                  <a:srgbClr val="C00000"/>
                </a:solidFill>
                <a:latin typeface="Comic Sans MS" pitchFamily="66" charset="0"/>
              </a:rPr>
              <a:t>EL HİJYENİ</a:t>
            </a:r>
          </a:p>
          <a:p>
            <a:endParaRPr lang="tr-TR" sz="2400" dirty="0"/>
          </a:p>
        </p:txBody>
      </p:sp>
      <p:pic>
        <p:nvPicPr>
          <p:cNvPr id="1026" name="Picture 2" descr="C:\Documents and Settings\meram\Desktop\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072494" cy="4573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SC0596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867400" y="6092825"/>
            <a:ext cx="3276600" cy="7651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1.Elinizi su ile ıslatın</a:t>
            </a: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SC059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435600" y="6138863"/>
            <a:ext cx="3708400" cy="719137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</a:rPr>
              <a:t>2.Yeterli miktarda sabun alın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0597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638800" y="6021388"/>
            <a:ext cx="3505200" cy="83661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3.Sabunu elinize sürün</a:t>
            </a: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SC0597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257800" y="5949950"/>
            <a:ext cx="3886200" cy="90805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4.Ellerinizin sırtlarını ovalayın</a:t>
            </a: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SC0597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257800" y="5949950"/>
            <a:ext cx="3886200" cy="90805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4.Ellerinizin sırtlarını ovalayın</a:t>
            </a: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SC059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708400" y="6092825"/>
            <a:ext cx="5435600" cy="7651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</a:rPr>
              <a:t>5.Avuç içlerini ve parmak aralarını ovalayın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598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356100" y="5791200"/>
            <a:ext cx="4787900" cy="1066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6.Parmak sırtlarını </a:t>
            </a:r>
          </a:p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diğer elin avucuna sürerek temizleyin</a:t>
            </a: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SC0598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003800" y="5516563"/>
            <a:ext cx="4140200" cy="1341437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</a:rPr>
              <a:t>7.Her iki elinizin başparmağını </a:t>
            </a:r>
          </a:p>
          <a:p>
            <a:r>
              <a:rPr lang="tr-TR" sz="2000" b="1">
                <a:solidFill>
                  <a:schemeClr val="bg1"/>
                </a:solidFill>
              </a:rPr>
              <a:t>Diğer elinizle ovalayın</a:t>
            </a: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SC0598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</a:rPr>
              <a:t>8.Tırnak uçlarını temizleyin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SC0599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050" y="0"/>
            <a:ext cx="9163050" cy="6858000"/>
          </a:xfrm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219700" y="6021388"/>
            <a:ext cx="3924300" cy="83661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</a:rPr>
              <a:t>9.Ellerinizi durulayın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kin_anatom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196975"/>
            <a:ext cx="7777162" cy="3883025"/>
          </a:xfrm>
          <a:noFill/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588125" y="1916113"/>
            <a:ext cx="1800225" cy="1081087"/>
          </a:xfrm>
          <a:prstGeom prst="rect">
            <a:avLst/>
          </a:prstGeom>
          <a:solidFill>
            <a:srgbClr val="F2F2E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85720" y="2214554"/>
            <a:ext cx="2303463" cy="2017713"/>
          </a:xfrm>
          <a:prstGeom prst="rect">
            <a:avLst/>
          </a:prstGeom>
          <a:solidFill>
            <a:srgbClr val="F2F2E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GEÇİCİ FLORA</a:t>
            </a:r>
          </a:p>
          <a:p>
            <a:pPr>
              <a:spcBef>
                <a:spcPct val="50000"/>
              </a:spcBef>
            </a:pPr>
            <a:endParaRPr lang="tr-TR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KALICI FLORA</a:t>
            </a:r>
          </a:p>
          <a:p>
            <a:pPr>
              <a:spcBef>
                <a:spcPct val="50000"/>
              </a:spcBef>
            </a:pPr>
            <a:endParaRPr lang="tr-TR" dirty="0">
              <a:latin typeface="Comic Sans MS" pitchFamily="66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084888" y="1412875"/>
            <a:ext cx="2843212" cy="4975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GEÇİCİ FLORA;</a:t>
            </a:r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elemanları cildin </a:t>
            </a:r>
            <a:r>
              <a:rPr lang="tr-TR" dirty="0" err="1">
                <a:latin typeface="Comic Sans MS" pitchFamily="66" charset="0"/>
              </a:rPr>
              <a:t>yüzeyel</a:t>
            </a:r>
            <a:r>
              <a:rPr lang="tr-TR" dirty="0">
                <a:latin typeface="Comic Sans MS" pitchFamily="66" charset="0"/>
              </a:rPr>
              <a:t> kısmına </a:t>
            </a:r>
            <a:r>
              <a:rPr lang="tr-TR" dirty="0" err="1">
                <a:latin typeface="Comic Sans MS" pitchFamily="66" charset="0"/>
              </a:rPr>
              <a:t>kolonize</a:t>
            </a:r>
            <a:r>
              <a:rPr lang="tr-TR" dirty="0">
                <a:latin typeface="Comic Sans MS" pitchFamily="66" charset="0"/>
              </a:rPr>
              <a:t> olur ve uzaklaştırılabilir. </a:t>
            </a:r>
            <a:r>
              <a:rPr lang="tr-TR" b="1" dirty="0">
                <a:latin typeface="Comic Sans MS" pitchFamily="66" charset="0"/>
              </a:rPr>
              <a:t>Hastane enfeksiyonlarından sorumludur!</a:t>
            </a:r>
          </a:p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KALICI FLORA;</a:t>
            </a:r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     </a:t>
            </a:r>
            <a:r>
              <a:rPr lang="tr-TR" dirty="0">
                <a:latin typeface="Comic Sans MS" pitchFamily="66" charset="0"/>
              </a:rPr>
              <a:t>cildin derin tabakalarında bulunan bakteriler.. Uzaklaştırılamaz..</a:t>
            </a:r>
          </a:p>
          <a:p>
            <a:pPr>
              <a:spcBef>
                <a:spcPct val="50000"/>
              </a:spcBef>
            </a:pPr>
            <a:r>
              <a:rPr lang="tr-TR" b="1" dirty="0">
                <a:latin typeface="Comic Sans MS" pitchFamily="66" charset="0"/>
              </a:rPr>
              <a:t>Hastane enfeksiyonlarından sorumlu değil.</a:t>
            </a:r>
            <a:r>
              <a:rPr lang="tr-TR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SC0599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050" y="0"/>
            <a:ext cx="9163050" cy="6858000"/>
          </a:xfr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427538" y="5876925"/>
            <a:ext cx="4716462" cy="9810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10.Ellerinizi kağıt havlu ile kurulayın</a:t>
            </a: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SC0599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716463" y="6021388"/>
            <a:ext cx="4427537" cy="83661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11. Musluğu kağıt havlu ile kapatın</a:t>
            </a:r>
          </a:p>
          <a:p>
            <a:endParaRPr lang="tr-T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11188" y="1376363"/>
            <a:ext cx="792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HER HASTA KENDİNE ÖZELDİR.</a:t>
            </a:r>
          </a:p>
          <a:p>
            <a:pPr>
              <a:spcBef>
                <a:spcPct val="20000"/>
              </a:spcBef>
            </a:pPr>
            <a:r>
              <a:rPr lang="tr-TR" sz="14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tr-TR" sz="36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ONLARA DOKUNMADAN ÖNCE VE SONRA </a:t>
            </a:r>
            <a:r>
              <a:rPr lang="tr-TR" sz="3600" u="sng" dirty="0">
                <a:solidFill>
                  <a:srgbClr val="FF0000"/>
                </a:solidFill>
                <a:latin typeface="Comic Sans MS" pitchFamily="66" charset="0"/>
              </a:rPr>
              <a:t>EL HİJYENİ</a:t>
            </a: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23907" name="Picture 3" descr="ACI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163" y="3681413"/>
            <a:ext cx="3790950" cy="174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>
                <a:latin typeface="Comic Sans MS" pitchFamily="66" charset="0"/>
              </a:rPr>
              <a:t>     Sağlık çalışanlarının hastayı kaldırması, nabız alımı , tansiyon ölçme veya hastanın eline, omzuna dokunma gibi temiz olması beklenen temaslar ile dahi </a:t>
            </a:r>
            <a:r>
              <a:rPr lang="tr-TR" b="1" dirty="0" err="1">
                <a:solidFill>
                  <a:srgbClr val="FF00FF"/>
                </a:solidFill>
                <a:latin typeface="Comic Sans MS" pitchFamily="66" charset="0"/>
              </a:rPr>
              <a:t>Klebsiella</a:t>
            </a:r>
            <a:r>
              <a:rPr lang="tr-TR" b="1" dirty="0">
                <a:solidFill>
                  <a:srgbClr val="FF00FF"/>
                </a:solidFill>
                <a:latin typeface="Comic Sans MS" pitchFamily="66" charset="0"/>
              </a:rPr>
              <a:t> ile ellerin </a:t>
            </a:r>
            <a:r>
              <a:rPr lang="tr-TR" b="1" dirty="0" err="1">
                <a:solidFill>
                  <a:srgbClr val="FF00FF"/>
                </a:solidFill>
                <a:latin typeface="Comic Sans MS" pitchFamily="66" charset="0"/>
              </a:rPr>
              <a:t>kontamine</a:t>
            </a:r>
            <a:r>
              <a:rPr lang="tr-TR" b="1" dirty="0">
                <a:solidFill>
                  <a:srgbClr val="FF00FF"/>
                </a:solidFill>
                <a:latin typeface="Comic Sans MS" pitchFamily="66" charset="0"/>
              </a:rPr>
              <a:t> olabileceği saptanmıştır. 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tr-TR" sz="2400"/>
          </a:p>
        </p:txBody>
      </p:sp>
      <p:pic>
        <p:nvPicPr>
          <p:cNvPr id="68612" name="Picture 4" descr="hemsireha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57338"/>
            <a:ext cx="4032250" cy="446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tr-TR" dirty="0">
              <a:solidFill>
                <a:schemeClr val="tx2"/>
              </a:solidFill>
            </a:endParaRPr>
          </a:p>
          <a:p>
            <a:endParaRPr lang="tr-TR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dirty="0">
                <a:solidFill>
                  <a:schemeClr val="tx2"/>
                </a:solidFill>
              </a:rPr>
              <a:t>     </a:t>
            </a:r>
            <a:r>
              <a:rPr lang="tr-TR" dirty="0">
                <a:solidFill>
                  <a:schemeClr val="tx2"/>
                </a:solidFill>
                <a:latin typeface="Comic Sans MS" pitchFamily="66" charset="0"/>
              </a:rPr>
              <a:t>Sadece hasta teması değil hasta odasındaki eşya ve yüzeylerle de </a:t>
            </a:r>
            <a:r>
              <a:rPr lang="tr-TR" dirty="0" err="1">
                <a:solidFill>
                  <a:schemeClr val="tx2"/>
                </a:solidFill>
                <a:latin typeface="Comic Sans MS" pitchFamily="66" charset="0"/>
              </a:rPr>
              <a:t>kontaminasyon</a:t>
            </a:r>
            <a:r>
              <a:rPr lang="tr-TR" dirty="0">
                <a:solidFill>
                  <a:schemeClr val="tx2"/>
                </a:solidFill>
                <a:latin typeface="Comic Sans MS" pitchFamily="66" charset="0"/>
              </a:rPr>
              <a:t> olasıdır </a:t>
            </a:r>
            <a:r>
              <a:rPr lang="tr-T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endParaRPr lang="tr-TR"/>
          </a:p>
        </p:txBody>
      </p:sp>
      <p:pic>
        <p:nvPicPr>
          <p:cNvPr id="70663" name="Picture 7" descr="261_DSCN0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313"/>
            <a:ext cx="3960813" cy="457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EF57EF-6A52-4A80-855E-B299DE43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C8DEAD-0515-46C7-BDC1-14C98B267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B44F50A-9710-4D27-A5DB-5C2B02797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15BCAF0-5245-425E-B671-BD8B9C88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2" y="274639"/>
            <a:ext cx="8459718" cy="61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9747C2-CEB9-4BB2-9DA5-CFA19E0B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F3CF87-5307-4D9E-BE4A-1A9B24619D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7D5822-0949-416A-A79F-03BBB39ECD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8715B27-C115-463C-BB45-95A449F0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8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82738" y="1160463"/>
            <a:ext cx="5834062" cy="5984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dirty="0">
                <a:latin typeface="Comic Sans MS" pitchFamily="66" charset="0"/>
              </a:rPr>
              <a:t>EL HİJYENİ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31800" y="2565400"/>
            <a:ext cx="2179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u="sng" dirty="0">
                <a:latin typeface="Comic Sans MS" pitchFamily="66" charset="0"/>
              </a:rPr>
              <a:t>EL YIKAMA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663825" y="2528888"/>
            <a:ext cx="306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u="sng" dirty="0">
                <a:latin typeface="Comic Sans MS" pitchFamily="66" charset="0"/>
              </a:rPr>
              <a:t>EL ANTİSEPSİSİ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795963" y="250348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u="sng">
                <a:latin typeface="Arial" charset="0"/>
              </a:rPr>
              <a:t>CERRAHİ EL HİJYENİ 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1871663" y="1808163"/>
            <a:ext cx="755650" cy="684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211638" y="1773238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624638" y="1808163"/>
            <a:ext cx="64770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808288" y="3573463"/>
            <a:ext cx="1944687" cy="711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dirty="0">
                <a:latin typeface="Comic Sans MS" pitchFamily="66" charset="0"/>
              </a:rPr>
              <a:t>Antiseptikli sabun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87338" y="3716338"/>
            <a:ext cx="1835150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dirty="0">
                <a:latin typeface="Comic Sans MS" pitchFamily="66" charset="0"/>
              </a:rPr>
              <a:t>Normal sabun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195513" y="2960688"/>
            <a:ext cx="64770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1079500" y="2960688"/>
            <a:ext cx="36513" cy="684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757" name="Rectangle 13" descr="Açık yukarı köşegen"/>
          <p:cNvSpPr>
            <a:spLocks noChangeArrowheads="1"/>
          </p:cNvSpPr>
          <p:nvPr/>
        </p:nvSpPr>
        <p:spPr bwMode="auto">
          <a:xfrm>
            <a:off x="5724525" y="428604"/>
            <a:ext cx="3419475" cy="3240088"/>
          </a:xfrm>
          <a:prstGeom prst="rect">
            <a:avLst/>
          </a:prstGeom>
          <a:pattFill prst="ltUpDiag">
            <a:fgClr>
              <a:srgbClr val="FF0000">
                <a:alpha val="48000"/>
              </a:srgbClr>
            </a:fgClr>
            <a:bgClr>
              <a:srgbClr val="FFFFFF">
                <a:alpha val="48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76263" y="5445125"/>
            <a:ext cx="1944687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Comic Sans MS" pitchFamily="66" charset="0"/>
              </a:rPr>
              <a:t>NORMAL SABUN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024188" y="5516563"/>
            <a:ext cx="2592387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Comic Sans MS" pitchFamily="66" charset="0"/>
              </a:rPr>
              <a:t>ANTİSEPTİKLİ SABUN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049963" y="5481638"/>
            <a:ext cx="2232025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Comic Sans MS" pitchFamily="66" charset="0"/>
              </a:rPr>
              <a:t>ALKOL BAZLI EL ANTİSEPTİĞİ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827088" y="4527550"/>
            <a:ext cx="8135937" cy="1009650"/>
          </a:xfrm>
          <a:prstGeom prst="rightArrow">
            <a:avLst>
              <a:gd name="adj1" fmla="val 50000"/>
              <a:gd name="adj2" fmla="val 174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116013" y="4791075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Comic Sans MS" pitchFamily="66" charset="0"/>
              </a:rPr>
              <a:t>İYİ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133725" y="479107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>
                <a:latin typeface="Comic Sans MS" pitchFamily="66" charset="0"/>
              </a:rPr>
              <a:t>DAHA İYİ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157913" y="479107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Comic Sans MS" pitchFamily="66" charset="0"/>
              </a:rPr>
              <a:t>ÇOK İYİ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5 ADIM KURALI 189 ADETK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7696200" cy="4525963"/>
          </a:xfrm>
        </p:spPr>
        <p:txBody>
          <a:bodyPr/>
          <a:lstStyle/>
          <a:p>
            <a:pPr>
              <a:buFontTx/>
              <a:buNone/>
            </a:pPr>
            <a:r>
              <a:rPr lang="tr-TR" sz="6000" b="1" dirty="0">
                <a:solidFill>
                  <a:srgbClr val="FF3300"/>
                </a:solidFill>
              </a:rPr>
              <a:t>  </a:t>
            </a:r>
            <a:r>
              <a:rPr lang="tr-TR" sz="60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El yıkama tekniği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320</Words>
  <Application>Microsoft Office PowerPoint</Application>
  <PresentationFormat>Ekran Gösterisi (4:3)</PresentationFormat>
  <Paragraphs>55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Ofis Teması</vt:lpstr>
      <vt:lpstr>EL HİJYENİ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enfekkom</dc:creator>
  <cp:lastModifiedBy>emra gokten</cp:lastModifiedBy>
  <cp:revision>4</cp:revision>
  <dcterms:created xsi:type="dcterms:W3CDTF">2018-01-19T11:47:39Z</dcterms:created>
  <dcterms:modified xsi:type="dcterms:W3CDTF">2022-06-14T09:14:52Z</dcterms:modified>
</cp:coreProperties>
</file>