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Lst>
  <p:notesMasterIdLst>
    <p:notesMasterId r:id="rId55"/>
  </p:notesMasterIdLst>
  <p:sldIdLst>
    <p:sldId id="303" r:id="rId2"/>
    <p:sldId id="336" r:id="rId3"/>
    <p:sldId id="261" r:id="rId4"/>
    <p:sldId id="260" r:id="rId5"/>
    <p:sldId id="258" r:id="rId6"/>
    <p:sldId id="259" r:id="rId7"/>
    <p:sldId id="262" r:id="rId8"/>
    <p:sldId id="263" r:id="rId9"/>
    <p:sldId id="264" r:id="rId10"/>
    <p:sldId id="327" r:id="rId11"/>
    <p:sldId id="265" r:id="rId12"/>
    <p:sldId id="266" r:id="rId13"/>
    <p:sldId id="267" r:id="rId14"/>
    <p:sldId id="324" r:id="rId15"/>
    <p:sldId id="268" r:id="rId16"/>
    <p:sldId id="328" r:id="rId17"/>
    <p:sldId id="329" r:id="rId18"/>
    <p:sldId id="330" r:id="rId19"/>
    <p:sldId id="331" r:id="rId20"/>
    <p:sldId id="332" r:id="rId21"/>
    <p:sldId id="333" r:id="rId22"/>
    <p:sldId id="334" r:id="rId23"/>
    <p:sldId id="335" r:id="rId24"/>
    <p:sldId id="280" r:id="rId25"/>
    <p:sldId id="281" r:id="rId26"/>
    <p:sldId id="282" r:id="rId27"/>
    <p:sldId id="284" r:id="rId28"/>
    <p:sldId id="310" r:id="rId29"/>
    <p:sldId id="326" r:id="rId30"/>
    <p:sldId id="286" r:id="rId31"/>
    <p:sldId id="287" r:id="rId32"/>
    <p:sldId id="288" r:id="rId33"/>
    <p:sldId id="311" r:id="rId34"/>
    <p:sldId id="320" r:id="rId35"/>
    <p:sldId id="291" r:id="rId36"/>
    <p:sldId id="292" r:id="rId37"/>
    <p:sldId id="293" r:id="rId38"/>
    <p:sldId id="322" r:id="rId39"/>
    <p:sldId id="323" r:id="rId40"/>
    <p:sldId id="294" r:id="rId41"/>
    <p:sldId id="325" r:id="rId42"/>
    <p:sldId id="295" r:id="rId43"/>
    <p:sldId id="308" r:id="rId44"/>
    <p:sldId id="309" r:id="rId45"/>
    <p:sldId id="297" r:id="rId46"/>
    <p:sldId id="306" r:id="rId47"/>
    <p:sldId id="298" r:id="rId48"/>
    <p:sldId id="305" r:id="rId49"/>
    <p:sldId id="304" r:id="rId50"/>
    <p:sldId id="299" r:id="rId51"/>
    <p:sldId id="300" r:id="rId52"/>
    <p:sldId id="301" r:id="rId53"/>
    <p:sldId id="302" r:id="rId5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2" autoAdjust="0"/>
    <p:restoredTop sz="82731" autoAdjust="0"/>
  </p:normalViewPr>
  <p:slideViewPr>
    <p:cSldViewPr snapToGrid="0">
      <p:cViewPr varScale="1">
        <p:scale>
          <a:sx n="55" d="100"/>
          <a:sy n="55" d="100"/>
        </p:scale>
        <p:origin x="78"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0BA8F-E530-416B-9727-08F61DCDA540}" type="datetimeFigureOut">
              <a:rPr lang="tr-TR" smtClean="0"/>
              <a:t>25.02.2025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132B6-062F-46F8-AD19-4911BAC3AF6F}" type="slidenum">
              <a:rPr lang="tr-TR" smtClean="0"/>
              <a:t>‹#›</a:t>
            </a:fld>
            <a:endParaRPr lang="tr-TR"/>
          </a:p>
        </p:txBody>
      </p:sp>
    </p:spTree>
    <p:extLst>
      <p:ext uri="{BB962C8B-B14F-4D97-AF65-F5344CB8AC3E}">
        <p14:creationId xmlns:p14="http://schemas.microsoft.com/office/powerpoint/2010/main" val="184861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3</a:t>
            </a:fld>
            <a:endParaRPr lang="tr-TR"/>
          </a:p>
        </p:txBody>
      </p:sp>
    </p:spTree>
    <p:extLst>
      <p:ext uri="{BB962C8B-B14F-4D97-AF65-F5344CB8AC3E}">
        <p14:creationId xmlns:p14="http://schemas.microsoft.com/office/powerpoint/2010/main" val="838105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27</a:t>
            </a:fld>
            <a:endParaRPr lang="tr-TR"/>
          </a:p>
        </p:txBody>
      </p:sp>
    </p:spTree>
    <p:extLst>
      <p:ext uri="{BB962C8B-B14F-4D97-AF65-F5344CB8AC3E}">
        <p14:creationId xmlns:p14="http://schemas.microsoft.com/office/powerpoint/2010/main" val="783130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29</a:t>
            </a:fld>
            <a:endParaRPr lang="tr-TR"/>
          </a:p>
        </p:txBody>
      </p:sp>
    </p:spTree>
    <p:extLst>
      <p:ext uri="{BB962C8B-B14F-4D97-AF65-F5344CB8AC3E}">
        <p14:creationId xmlns:p14="http://schemas.microsoft.com/office/powerpoint/2010/main" val="3810731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35</a:t>
            </a:fld>
            <a:endParaRPr lang="tr-TR"/>
          </a:p>
        </p:txBody>
      </p:sp>
    </p:spTree>
    <p:extLst>
      <p:ext uri="{BB962C8B-B14F-4D97-AF65-F5344CB8AC3E}">
        <p14:creationId xmlns:p14="http://schemas.microsoft.com/office/powerpoint/2010/main" val="417113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37</a:t>
            </a:fld>
            <a:endParaRPr lang="tr-TR"/>
          </a:p>
        </p:txBody>
      </p:sp>
    </p:spTree>
    <p:extLst>
      <p:ext uri="{BB962C8B-B14F-4D97-AF65-F5344CB8AC3E}">
        <p14:creationId xmlns:p14="http://schemas.microsoft.com/office/powerpoint/2010/main" val="393155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41</a:t>
            </a:fld>
            <a:endParaRPr lang="tr-TR"/>
          </a:p>
        </p:txBody>
      </p:sp>
    </p:spTree>
    <p:extLst>
      <p:ext uri="{BB962C8B-B14F-4D97-AF65-F5344CB8AC3E}">
        <p14:creationId xmlns:p14="http://schemas.microsoft.com/office/powerpoint/2010/main" val="1861400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43</a:t>
            </a:fld>
            <a:endParaRPr lang="tr-TR"/>
          </a:p>
        </p:txBody>
      </p:sp>
    </p:spTree>
    <p:extLst>
      <p:ext uri="{BB962C8B-B14F-4D97-AF65-F5344CB8AC3E}">
        <p14:creationId xmlns:p14="http://schemas.microsoft.com/office/powerpoint/2010/main" val="906372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44</a:t>
            </a:fld>
            <a:endParaRPr lang="tr-TR"/>
          </a:p>
        </p:txBody>
      </p:sp>
    </p:spTree>
    <p:extLst>
      <p:ext uri="{BB962C8B-B14F-4D97-AF65-F5344CB8AC3E}">
        <p14:creationId xmlns:p14="http://schemas.microsoft.com/office/powerpoint/2010/main" val="1003526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48</a:t>
            </a:fld>
            <a:endParaRPr lang="tr-TR"/>
          </a:p>
        </p:txBody>
      </p:sp>
    </p:spTree>
    <p:extLst>
      <p:ext uri="{BB962C8B-B14F-4D97-AF65-F5344CB8AC3E}">
        <p14:creationId xmlns:p14="http://schemas.microsoft.com/office/powerpoint/2010/main" val="2427637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51</a:t>
            </a:fld>
            <a:endParaRPr lang="tr-TR"/>
          </a:p>
        </p:txBody>
      </p:sp>
    </p:spTree>
    <p:extLst>
      <p:ext uri="{BB962C8B-B14F-4D97-AF65-F5344CB8AC3E}">
        <p14:creationId xmlns:p14="http://schemas.microsoft.com/office/powerpoint/2010/main" val="28327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8</a:t>
            </a:fld>
            <a:endParaRPr lang="tr-TR"/>
          </a:p>
        </p:txBody>
      </p:sp>
    </p:spTree>
    <p:extLst>
      <p:ext uri="{BB962C8B-B14F-4D97-AF65-F5344CB8AC3E}">
        <p14:creationId xmlns:p14="http://schemas.microsoft.com/office/powerpoint/2010/main" val="358118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12</a:t>
            </a:fld>
            <a:endParaRPr lang="tr-TR"/>
          </a:p>
        </p:txBody>
      </p:sp>
    </p:spTree>
    <p:extLst>
      <p:ext uri="{BB962C8B-B14F-4D97-AF65-F5344CB8AC3E}">
        <p14:creationId xmlns:p14="http://schemas.microsoft.com/office/powerpoint/2010/main" val="805588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19</a:t>
            </a:fld>
            <a:endParaRPr lang="tr-TR"/>
          </a:p>
        </p:txBody>
      </p:sp>
    </p:spTree>
    <p:extLst>
      <p:ext uri="{BB962C8B-B14F-4D97-AF65-F5344CB8AC3E}">
        <p14:creationId xmlns:p14="http://schemas.microsoft.com/office/powerpoint/2010/main" val="2769883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20</a:t>
            </a:fld>
            <a:endParaRPr lang="tr-TR"/>
          </a:p>
        </p:txBody>
      </p:sp>
    </p:spTree>
    <p:extLst>
      <p:ext uri="{BB962C8B-B14F-4D97-AF65-F5344CB8AC3E}">
        <p14:creationId xmlns:p14="http://schemas.microsoft.com/office/powerpoint/2010/main" val="74228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21</a:t>
            </a:fld>
            <a:endParaRPr lang="tr-TR"/>
          </a:p>
        </p:txBody>
      </p:sp>
    </p:spTree>
    <p:extLst>
      <p:ext uri="{BB962C8B-B14F-4D97-AF65-F5344CB8AC3E}">
        <p14:creationId xmlns:p14="http://schemas.microsoft.com/office/powerpoint/2010/main" val="1981583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23</a:t>
            </a:fld>
            <a:endParaRPr lang="tr-TR"/>
          </a:p>
        </p:txBody>
      </p:sp>
    </p:spTree>
    <p:extLst>
      <p:ext uri="{BB962C8B-B14F-4D97-AF65-F5344CB8AC3E}">
        <p14:creationId xmlns:p14="http://schemas.microsoft.com/office/powerpoint/2010/main" val="1295943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24</a:t>
            </a:fld>
            <a:endParaRPr lang="tr-TR"/>
          </a:p>
        </p:txBody>
      </p:sp>
    </p:spTree>
    <p:extLst>
      <p:ext uri="{BB962C8B-B14F-4D97-AF65-F5344CB8AC3E}">
        <p14:creationId xmlns:p14="http://schemas.microsoft.com/office/powerpoint/2010/main" val="1156749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FB132B6-062F-46F8-AD19-4911BAC3AF6F}" type="slidenum">
              <a:rPr lang="tr-TR" smtClean="0"/>
              <a:t>26</a:t>
            </a:fld>
            <a:endParaRPr lang="tr-TR"/>
          </a:p>
        </p:txBody>
      </p:sp>
    </p:spTree>
    <p:extLst>
      <p:ext uri="{BB962C8B-B14F-4D97-AF65-F5344CB8AC3E}">
        <p14:creationId xmlns:p14="http://schemas.microsoft.com/office/powerpoint/2010/main" val="85895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79CB6D83-D4DA-47B8-8212-D51B38EE6E67}" type="datetimeFigureOut">
              <a:rPr lang="tr-TR" smtClean="0"/>
              <a:t>25.02.2025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0172631-09F4-4512-AE49-BFC62EB59F2D}" type="slidenum">
              <a:rPr lang="tr-TR" smtClean="0"/>
              <a:t>‹#›</a:t>
            </a:fld>
            <a:endParaRPr lang="tr-TR"/>
          </a:p>
        </p:txBody>
      </p:sp>
    </p:spTree>
    <p:extLst>
      <p:ext uri="{BB962C8B-B14F-4D97-AF65-F5344CB8AC3E}">
        <p14:creationId xmlns:p14="http://schemas.microsoft.com/office/powerpoint/2010/main" val="3354685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9CB6D83-D4DA-47B8-8212-D51B38EE6E67}" type="datetimeFigureOut">
              <a:rPr lang="tr-TR" smtClean="0"/>
              <a:t>25.02.2025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0172631-09F4-4512-AE49-BFC62EB59F2D}" type="slidenum">
              <a:rPr lang="tr-TR" smtClean="0"/>
              <a:t>‹#›</a:t>
            </a:fld>
            <a:endParaRPr lang="tr-TR"/>
          </a:p>
        </p:txBody>
      </p:sp>
    </p:spTree>
    <p:extLst>
      <p:ext uri="{BB962C8B-B14F-4D97-AF65-F5344CB8AC3E}">
        <p14:creationId xmlns:p14="http://schemas.microsoft.com/office/powerpoint/2010/main" val="13788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9CB6D83-D4DA-47B8-8212-D51B38EE6E67}" type="datetimeFigureOut">
              <a:rPr lang="tr-TR" smtClean="0"/>
              <a:t>25.02.2025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0172631-09F4-4512-AE49-BFC62EB59F2D}" type="slidenum">
              <a:rPr lang="tr-TR" smtClean="0"/>
              <a:t>‹#›</a:t>
            </a:fld>
            <a:endParaRPr lang="tr-TR"/>
          </a:p>
        </p:txBody>
      </p:sp>
    </p:spTree>
    <p:extLst>
      <p:ext uri="{BB962C8B-B14F-4D97-AF65-F5344CB8AC3E}">
        <p14:creationId xmlns:p14="http://schemas.microsoft.com/office/powerpoint/2010/main" val="2165042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9CB6D83-D4DA-47B8-8212-D51B38EE6E67}" type="datetimeFigureOut">
              <a:rPr lang="tr-TR" smtClean="0"/>
              <a:t>25.02.2025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0172631-09F4-4512-AE49-BFC62EB59F2D}" type="slidenum">
              <a:rPr lang="tr-TR" smtClean="0"/>
              <a:t>‹#›</a:t>
            </a:fld>
            <a:endParaRPr lang="tr-TR"/>
          </a:p>
        </p:txBody>
      </p:sp>
    </p:spTree>
    <p:extLst>
      <p:ext uri="{BB962C8B-B14F-4D97-AF65-F5344CB8AC3E}">
        <p14:creationId xmlns:p14="http://schemas.microsoft.com/office/powerpoint/2010/main" val="1820324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79CB6D83-D4DA-47B8-8212-D51B38EE6E67}" type="datetimeFigureOut">
              <a:rPr lang="tr-TR" smtClean="0"/>
              <a:t>25.02.2025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0172631-09F4-4512-AE49-BFC62EB59F2D}" type="slidenum">
              <a:rPr lang="tr-TR" smtClean="0"/>
              <a:t>‹#›</a:t>
            </a:fld>
            <a:endParaRPr lang="tr-TR"/>
          </a:p>
        </p:txBody>
      </p:sp>
    </p:spTree>
    <p:extLst>
      <p:ext uri="{BB962C8B-B14F-4D97-AF65-F5344CB8AC3E}">
        <p14:creationId xmlns:p14="http://schemas.microsoft.com/office/powerpoint/2010/main" val="324336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9CB6D83-D4DA-47B8-8212-D51B38EE6E67}" type="datetimeFigureOut">
              <a:rPr lang="tr-TR" smtClean="0"/>
              <a:t>25.02.2025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0172631-09F4-4512-AE49-BFC62EB59F2D}" type="slidenum">
              <a:rPr lang="tr-TR" smtClean="0"/>
              <a:t>‹#›</a:t>
            </a:fld>
            <a:endParaRPr lang="tr-TR"/>
          </a:p>
        </p:txBody>
      </p:sp>
    </p:spTree>
    <p:extLst>
      <p:ext uri="{BB962C8B-B14F-4D97-AF65-F5344CB8AC3E}">
        <p14:creationId xmlns:p14="http://schemas.microsoft.com/office/powerpoint/2010/main" val="3762662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9CB6D83-D4DA-47B8-8212-D51B38EE6E67}" type="datetimeFigureOut">
              <a:rPr lang="tr-TR" smtClean="0"/>
              <a:t>25.02.2025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A0172631-09F4-4512-AE49-BFC62EB59F2D}" type="slidenum">
              <a:rPr lang="tr-TR" smtClean="0"/>
              <a:t>‹#›</a:t>
            </a:fld>
            <a:endParaRPr lang="tr-TR"/>
          </a:p>
        </p:txBody>
      </p:sp>
    </p:spTree>
    <p:extLst>
      <p:ext uri="{BB962C8B-B14F-4D97-AF65-F5344CB8AC3E}">
        <p14:creationId xmlns:p14="http://schemas.microsoft.com/office/powerpoint/2010/main" val="117711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9CB6D83-D4DA-47B8-8212-D51B38EE6E67}" type="datetimeFigureOut">
              <a:rPr lang="tr-TR" smtClean="0"/>
              <a:t>25.02.2025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A0172631-09F4-4512-AE49-BFC62EB59F2D}" type="slidenum">
              <a:rPr lang="tr-TR" smtClean="0"/>
              <a:t>‹#›</a:t>
            </a:fld>
            <a:endParaRPr lang="tr-TR"/>
          </a:p>
        </p:txBody>
      </p:sp>
    </p:spTree>
    <p:extLst>
      <p:ext uri="{BB962C8B-B14F-4D97-AF65-F5344CB8AC3E}">
        <p14:creationId xmlns:p14="http://schemas.microsoft.com/office/powerpoint/2010/main" val="51102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9CB6D83-D4DA-47B8-8212-D51B38EE6E67}" type="datetimeFigureOut">
              <a:rPr lang="tr-TR" smtClean="0"/>
              <a:t>25.02.2025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A0172631-09F4-4512-AE49-BFC62EB59F2D}" type="slidenum">
              <a:rPr lang="tr-TR" smtClean="0"/>
              <a:t>‹#›</a:t>
            </a:fld>
            <a:endParaRPr lang="tr-TR"/>
          </a:p>
        </p:txBody>
      </p:sp>
    </p:spTree>
    <p:extLst>
      <p:ext uri="{BB962C8B-B14F-4D97-AF65-F5344CB8AC3E}">
        <p14:creationId xmlns:p14="http://schemas.microsoft.com/office/powerpoint/2010/main" val="1586551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9CB6D83-D4DA-47B8-8212-D51B38EE6E67}" type="datetimeFigureOut">
              <a:rPr lang="tr-TR" smtClean="0"/>
              <a:t>25.02.2025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0172631-09F4-4512-AE49-BFC62EB59F2D}" type="slidenum">
              <a:rPr lang="tr-TR" smtClean="0"/>
              <a:t>‹#›</a:t>
            </a:fld>
            <a:endParaRPr lang="tr-TR"/>
          </a:p>
        </p:txBody>
      </p:sp>
    </p:spTree>
    <p:extLst>
      <p:ext uri="{BB962C8B-B14F-4D97-AF65-F5344CB8AC3E}">
        <p14:creationId xmlns:p14="http://schemas.microsoft.com/office/powerpoint/2010/main" val="1653785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79CB6D83-D4DA-47B8-8212-D51B38EE6E67}" type="datetimeFigureOut">
              <a:rPr lang="tr-TR" smtClean="0"/>
              <a:t>25.02.2025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0172631-09F4-4512-AE49-BFC62EB59F2D}" type="slidenum">
              <a:rPr lang="tr-TR" smtClean="0"/>
              <a:t>‹#›</a:t>
            </a:fld>
            <a:endParaRPr lang="tr-TR"/>
          </a:p>
        </p:txBody>
      </p:sp>
    </p:spTree>
    <p:extLst>
      <p:ext uri="{BB962C8B-B14F-4D97-AF65-F5344CB8AC3E}">
        <p14:creationId xmlns:p14="http://schemas.microsoft.com/office/powerpoint/2010/main" val="763833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B6D83-D4DA-47B8-8212-D51B38EE6E67}" type="datetimeFigureOut">
              <a:rPr lang="tr-TR" smtClean="0"/>
              <a:t>25.02.2025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72631-09F4-4512-AE49-BFC62EB59F2D}" type="slidenum">
              <a:rPr lang="tr-TR" smtClean="0"/>
              <a:t>‹#›</a:t>
            </a:fld>
            <a:endParaRPr lang="tr-TR"/>
          </a:p>
        </p:txBody>
      </p:sp>
    </p:spTree>
    <p:extLst>
      <p:ext uri="{BB962C8B-B14F-4D97-AF65-F5344CB8AC3E}">
        <p14:creationId xmlns:p14="http://schemas.microsoft.com/office/powerpoint/2010/main" val="377997491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1.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8.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9.w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7.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423100" y="822777"/>
            <a:ext cx="9144000" cy="1800981"/>
          </a:xfrm>
        </p:spPr>
        <p:txBody>
          <a:bodyPr>
            <a:normAutofit/>
          </a:bodyPr>
          <a:lstStyle/>
          <a:p>
            <a:r>
              <a:rPr lang="tr-TR" b="1" dirty="0" smtClean="0">
                <a:solidFill>
                  <a:srgbClr val="FF0000"/>
                </a:solidFill>
                <a:effectLst>
                  <a:outerShdw blurRad="38100" dist="38100" dir="2700000" algn="tl">
                    <a:srgbClr val="000000">
                      <a:alpha val="43137"/>
                    </a:srgbClr>
                  </a:outerShdw>
                </a:effectLst>
              </a:rPr>
              <a:t>GÜVENLİ KAN </a:t>
            </a:r>
            <a:br>
              <a:rPr lang="tr-TR" b="1" dirty="0" smtClean="0">
                <a:solidFill>
                  <a:srgbClr val="FF0000"/>
                </a:solidFill>
                <a:effectLst>
                  <a:outerShdw blurRad="38100" dist="38100" dir="2700000" algn="tl">
                    <a:srgbClr val="000000">
                      <a:alpha val="43137"/>
                    </a:srgbClr>
                  </a:outerShdw>
                </a:effectLst>
              </a:rPr>
            </a:br>
            <a:r>
              <a:rPr lang="tr-TR" b="1" dirty="0" smtClean="0">
                <a:solidFill>
                  <a:srgbClr val="FF0000"/>
                </a:solidFill>
                <a:effectLst>
                  <a:outerShdw blurRad="38100" dist="38100" dir="2700000" algn="tl">
                    <a:srgbClr val="000000">
                      <a:alpha val="43137"/>
                    </a:srgbClr>
                  </a:outerShdw>
                </a:effectLst>
              </a:rPr>
              <a:t>GÜVENLİ TRANSFÜZYON</a:t>
            </a:r>
            <a:endParaRPr lang="tr-TR" b="1" dirty="0">
              <a:solidFill>
                <a:srgbClr val="FF0000"/>
              </a:solidFill>
              <a:effectLst>
                <a:outerShdw blurRad="38100" dist="38100" dir="2700000" algn="tl">
                  <a:srgbClr val="000000">
                    <a:alpha val="43137"/>
                  </a:srgbClr>
                </a:outerShdw>
              </a:effectLst>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144" y="2781414"/>
            <a:ext cx="5231911" cy="3506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098" y="358391"/>
            <a:ext cx="1918005" cy="2729754"/>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44887" y="358391"/>
            <a:ext cx="1826239" cy="2729754"/>
          </a:xfrm>
          <a:prstGeom prst="rect">
            <a:avLst/>
          </a:prstGeom>
        </p:spPr>
      </p:pic>
    </p:spTree>
    <p:extLst>
      <p:ext uri="{BB962C8B-B14F-4D97-AF65-F5344CB8AC3E}">
        <p14:creationId xmlns:p14="http://schemas.microsoft.com/office/powerpoint/2010/main" val="972844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FF0000"/>
                </a:solidFill>
                <a:effectLst>
                  <a:outerShdw blurRad="38100" dist="38100" dir="2700000" algn="tl">
                    <a:srgbClr val="000000">
                      <a:alpha val="43137"/>
                    </a:srgbClr>
                  </a:outerShdw>
                </a:effectLst>
              </a:rPr>
              <a:t>      HEMOVİJİLANSIN </a:t>
            </a:r>
            <a:r>
              <a:rPr lang="tr-TR" b="1" dirty="0">
                <a:solidFill>
                  <a:srgbClr val="FF0000"/>
                </a:solidFill>
                <a:effectLst>
                  <a:outerShdw blurRad="38100" dist="38100" dir="2700000" algn="tl">
                    <a:srgbClr val="000000">
                      <a:alpha val="43137"/>
                    </a:srgbClr>
                  </a:outerShdw>
                </a:effectLst>
              </a:rPr>
              <a:t>TEMEL AMAÇLARI</a:t>
            </a:r>
            <a:endParaRPr lang="tr-TR" dirty="0"/>
          </a:p>
        </p:txBody>
      </p:sp>
      <p:sp>
        <p:nvSpPr>
          <p:cNvPr id="3" name="İçerik Yer Tutucusu 2"/>
          <p:cNvSpPr>
            <a:spLocks noGrp="1"/>
          </p:cNvSpPr>
          <p:nvPr>
            <p:ph idx="1"/>
          </p:nvPr>
        </p:nvSpPr>
        <p:spPr/>
        <p:txBody>
          <a:bodyPr/>
          <a:lstStyle/>
          <a:p>
            <a:pPr lvl="0" algn="just"/>
            <a:r>
              <a:rPr lang="tr-TR" sz="2400" dirty="0">
                <a:solidFill>
                  <a:prstClr val="black"/>
                </a:solidFill>
                <a:latin typeface="Arial" panose="020B0604020202020204" pitchFamily="34" charset="0"/>
                <a:cs typeface="Arial" panose="020B0604020202020204" pitchFamily="34" charset="0"/>
              </a:rPr>
              <a:t>Kan bağışı veya transfüzyonla ilgili istenmeyen olay ve reaksiyonlar hakkında güvenilir bilgiye ulaşmak</a:t>
            </a:r>
            <a:r>
              <a:rPr lang="tr-TR" sz="2400" dirty="0" smtClean="0">
                <a:solidFill>
                  <a:prstClr val="black"/>
                </a:solidFill>
                <a:latin typeface="Arial" panose="020B0604020202020204" pitchFamily="34" charset="0"/>
                <a:cs typeface="Arial" panose="020B0604020202020204" pitchFamily="34" charset="0"/>
              </a:rPr>
              <a:t>.</a:t>
            </a:r>
          </a:p>
          <a:p>
            <a:pPr lvl="0" algn="just"/>
            <a:endParaRPr lang="tr-TR" sz="2400" dirty="0">
              <a:solidFill>
                <a:prstClr val="black"/>
              </a:solidFill>
              <a:latin typeface="Arial" panose="020B0604020202020204" pitchFamily="34" charset="0"/>
              <a:cs typeface="Arial" panose="020B0604020202020204" pitchFamily="34" charset="0"/>
            </a:endParaRPr>
          </a:p>
          <a:p>
            <a:pPr lvl="0" algn="just"/>
            <a:r>
              <a:rPr lang="tr-TR" sz="2400" dirty="0">
                <a:solidFill>
                  <a:prstClr val="black"/>
                </a:solidFill>
                <a:latin typeface="Arial" panose="020B0604020202020204" pitchFamily="34" charset="0"/>
                <a:cs typeface="Arial" panose="020B0604020202020204" pitchFamily="34" charset="0"/>
              </a:rPr>
              <a:t>Kan bağışı ve transfüzyon sürecindeki hatalı uygulamalar ile istenmeyen olay ve reaksiyonların tekrarının engellenmesi için gereken düzeltici faaliyetlerde bulunmak</a:t>
            </a:r>
            <a:r>
              <a:rPr lang="tr-TR" sz="2400" dirty="0" smtClean="0">
                <a:solidFill>
                  <a:prstClr val="black"/>
                </a:solidFill>
                <a:latin typeface="Arial" panose="020B0604020202020204" pitchFamily="34" charset="0"/>
                <a:cs typeface="Arial" panose="020B0604020202020204" pitchFamily="34" charset="0"/>
              </a:rPr>
              <a:t>.</a:t>
            </a:r>
          </a:p>
          <a:p>
            <a:pPr lvl="0" algn="just"/>
            <a:endParaRPr lang="tr-TR" sz="2400" dirty="0">
              <a:solidFill>
                <a:prstClr val="black"/>
              </a:solidFill>
              <a:latin typeface="Arial" panose="020B0604020202020204" pitchFamily="34" charset="0"/>
              <a:cs typeface="Arial" panose="020B0604020202020204" pitchFamily="34" charset="0"/>
            </a:endParaRPr>
          </a:p>
          <a:p>
            <a:pPr lvl="0" algn="just"/>
            <a:r>
              <a:rPr lang="tr-TR" sz="2400" dirty="0">
                <a:solidFill>
                  <a:prstClr val="black"/>
                </a:solidFill>
                <a:latin typeface="Arial" panose="020B0604020202020204" pitchFamily="34" charset="0"/>
                <a:cs typeface="Arial" panose="020B0604020202020204" pitchFamily="34" charset="0"/>
              </a:rPr>
              <a:t>Hastane ve kan hizmet birimlerini, istenmeyen olay ve reaksiyonların birçok kişiyi etkileyebileceği konusunda uyarmak.</a:t>
            </a:r>
          </a:p>
          <a:p>
            <a:endParaRPr lang="tr-TR" dirty="0"/>
          </a:p>
        </p:txBody>
      </p:sp>
      <p:pic>
        <p:nvPicPr>
          <p:cNvPr id="4" name="Resim 3">
            <a:extLst>
              <a:ext uri="{FF2B5EF4-FFF2-40B4-BE49-F238E27FC236}">
                <a16:creationId xmlns:a16="http://schemas.microsoft.com/office/drawing/2014/main" id="{C35331B5-B2D4-9C4E-82CD-8F30B6F4A7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7035" y="5205047"/>
            <a:ext cx="2237074" cy="1441938"/>
          </a:xfrm>
          <a:prstGeom prst="rect">
            <a:avLst/>
          </a:prstGeom>
        </p:spPr>
      </p:pic>
    </p:spTree>
    <p:extLst>
      <p:ext uri="{BB962C8B-B14F-4D97-AF65-F5344CB8AC3E}">
        <p14:creationId xmlns:p14="http://schemas.microsoft.com/office/powerpoint/2010/main" val="2545288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70209" y="149179"/>
            <a:ext cx="7002856" cy="395467"/>
          </a:xfrm>
        </p:spPr>
        <p:txBody>
          <a:bodyPr>
            <a:normAutofit fontScale="92500" lnSpcReduction="20000"/>
          </a:bodyPr>
          <a:lstStyle/>
          <a:p>
            <a:pPr marL="0" indent="0">
              <a:buNone/>
            </a:pPr>
            <a:r>
              <a:rPr lang="tr-TR" b="1" dirty="0" smtClean="0">
                <a:solidFill>
                  <a:srgbClr val="FF0000"/>
                </a:solidFill>
                <a:effectLst>
                  <a:outerShdw blurRad="38100" dist="38100" dir="2700000" algn="tl">
                    <a:srgbClr val="000000">
                      <a:alpha val="43137"/>
                    </a:srgbClr>
                  </a:outerShdw>
                </a:effectLst>
              </a:rPr>
              <a:t>                      HEMOVİJİLANS ORGANİZASYONU</a:t>
            </a:r>
            <a:endParaRPr lang="tr-TR" b="1" dirty="0">
              <a:solidFill>
                <a:srgbClr val="FF0000"/>
              </a:solidFill>
              <a:effectLst>
                <a:outerShdw blurRad="38100" dist="38100" dir="2700000" algn="tl">
                  <a:srgbClr val="000000">
                    <a:alpha val="43137"/>
                  </a:srgbClr>
                </a:outerShdw>
              </a:effectLst>
            </a:endParaRPr>
          </a:p>
        </p:txBody>
      </p:sp>
      <p:sp>
        <p:nvSpPr>
          <p:cNvPr id="5" name="Dikdörtgen 4"/>
          <p:cNvSpPr/>
          <p:nvPr/>
        </p:nvSpPr>
        <p:spPr>
          <a:xfrm>
            <a:off x="397846" y="589306"/>
            <a:ext cx="1633277" cy="12726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SAĞLIK BAKANLIĞI</a:t>
            </a:r>
            <a:endParaRPr lang="tr-TR" sz="1600" b="1" dirty="0">
              <a:solidFill>
                <a:schemeClr val="tx1"/>
              </a:solidFill>
            </a:endParaRPr>
          </a:p>
        </p:txBody>
      </p:sp>
      <p:sp>
        <p:nvSpPr>
          <p:cNvPr id="6" name="Dikdörtgen 5"/>
          <p:cNvSpPr/>
          <p:nvPr/>
        </p:nvSpPr>
        <p:spPr>
          <a:xfrm flipH="1">
            <a:off x="359610" y="2011405"/>
            <a:ext cx="1671512" cy="134551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İL SAĞLIK MÜDÜRLÜĞÜ</a:t>
            </a:r>
          </a:p>
        </p:txBody>
      </p:sp>
      <p:sp>
        <p:nvSpPr>
          <p:cNvPr id="7" name="Dikdörtgen 6"/>
          <p:cNvSpPr/>
          <p:nvPr/>
        </p:nvSpPr>
        <p:spPr>
          <a:xfrm>
            <a:off x="397846" y="3518771"/>
            <a:ext cx="1633275" cy="128399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KIZILAY</a:t>
            </a:r>
            <a:endParaRPr lang="tr-TR" sz="1600" b="1" dirty="0">
              <a:solidFill>
                <a:schemeClr val="tx1"/>
              </a:solidFill>
            </a:endParaRPr>
          </a:p>
        </p:txBody>
      </p:sp>
      <p:sp>
        <p:nvSpPr>
          <p:cNvPr id="8" name="Dikdörtgen 7"/>
          <p:cNvSpPr/>
          <p:nvPr/>
        </p:nvSpPr>
        <p:spPr>
          <a:xfrm>
            <a:off x="359622" y="4952220"/>
            <a:ext cx="1671499" cy="13465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HASTANE</a:t>
            </a:r>
            <a:endParaRPr lang="tr-TR" sz="1600" b="1" dirty="0">
              <a:solidFill>
                <a:schemeClr val="tx1"/>
              </a:solidFill>
            </a:endParaRPr>
          </a:p>
        </p:txBody>
      </p:sp>
      <p:sp>
        <p:nvSpPr>
          <p:cNvPr id="9" name="Dikdörtgen 8"/>
          <p:cNvSpPr/>
          <p:nvPr/>
        </p:nvSpPr>
        <p:spPr>
          <a:xfrm>
            <a:off x="6835906" y="1484322"/>
            <a:ext cx="4284132" cy="47582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HEMOVİJİLANS DEPARTMANI (BHVD)</a:t>
            </a:r>
            <a:endParaRPr lang="tr-TR" sz="1600" b="1" dirty="0">
              <a:solidFill>
                <a:schemeClr val="tx1"/>
              </a:solidFill>
            </a:endParaRPr>
          </a:p>
        </p:txBody>
      </p:sp>
      <p:sp>
        <p:nvSpPr>
          <p:cNvPr id="10" name="Dikdörtgen 9"/>
          <p:cNvSpPr/>
          <p:nvPr/>
        </p:nvSpPr>
        <p:spPr>
          <a:xfrm>
            <a:off x="6835906" y="2505906"/>
            <a:ext cx="4284132" cy="47582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BÖLGE HEMOVİJİLANS BİRİMİ(BHVB)</a:t>
            </a:r>
            <a:endParaRPr lang="tr-TR" sz="1600" b="1" dirty="0">
              <a:solidFill>
                <a:schemeClr val="tx1"/>
              </a:solidFill>
            </a:endParaRPr>
          </a:p>
        </p:txBody>
      </p:sp>
      <p:sp>
        <p:nvSpPr>
          <p:cNvPr id="11" name="Dikdörtgen 10"/>
          <p:cNvSpPr/>
          <p:nvPr/>
        </p:nvSpPr>
        <p:spPr>
          <a:xfrm>
            <a:off x="2602424" y="3539698"/>
            <a:ext cx="3594100" cy="48077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KAN BAĞIŞ MERKEZİ (KBM</a:t>
            </a:r>
            <a:r>
              <a:rPr lang="tr-TR" sz="1600" dirty="0" smtClean="0">
                <a:solidFill>
                  <a:schemeClr val="tx1"/>
                </a:solidFill>
              </a:rPr>
              <a:t>)</a:t>
            </a:r>
            <a:endParaRPr lang="tr-TR" sz="1600" dirty="0">
              <a:solidFill>
                <a:schemeClr val="tx1"/>
              </a:solidFill>
            </a:endParaRPr>
          </a:p>
        </p:txBody>
      </p:sp>
      <p:sp>
        <p:nvSpPr>
          <p:cNvPr id="12" name="Dikdörtgen 11"/>
          <p:cNvSpPr/>
          <p:nvPr/>
        </p:nvSpPr>
        <p:spPr>
          <a:xfrm>
            <a:off x="6835905" y="3539698"/>
            <a:ext cx="4284132" cy="475825"/>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BKM HEMOVİJİLANS BİRİMİ (BKM-HVB</a:t>
            </a:r>
            <a:r>
              <a:rPr lang="tr-TR" sz="1600" dirty="0" smtClean="0">
                <a:solidFill>
                  <a:schemeClr val="tx1"/>
                </a:solidFill>
              </a:rPr>
              <a:t>)</a:t>
            </a:r>
            <a:endParaRPr lang="tr-TR" sz="1600" dirty="0">
              <a:solidFill>
                <a:schemeClr val="tx1"/>
              </a:solidFill>
            </a:endParaRPr>
          </a:p>
        </p:txBody>
      </p:sp>
      <p:sp>
        <p:nvSpPr>
          <p:cNvPr id="13" name="Dikdörtgen 12"/>
          <p:cNvSpPr/>
          <p:nvPr/>
        </p:nvSpPr>
        <p:spPr>
          <a:xfrm>
            <a:off x="5232401" y="4709535"/>
            <a:ext cx="3123324" cy="5042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HASTANE TRANSFÜZYON MERKEZİ</a:t>
            </a:r>
            <a:endParaRPr lang="tr-TR" sz="1600" b="1" dirty="0">
              <a:solidFill>
                <a:schemeClr val="tx1"/>
              </a:solidFill>
            </a:endParaRPr>
          </a:p>
        </p:txBody>
      </p:sp>
      <p:sp>
        <p:nvSpPr>
          <p:cNvPr id="14" name="Dikdörtgen 13"/>
          <p:cNvSpPr/>
          <p:nvPr/>
        </p:nvSpPr>
        <p:spPr>
          <a:xfrm>
            <a:off x="2214087" y="4958526"/>
            <a:ext cx="2396066" cy="134025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HASTANE HEMOVİJİLANS HEMŞİRESİ</a:t>
            </a:r>
            <a:endParaRPr lang="tr-TR" sz="1600" b="1" dirty="0">
              <a:solidFill>
                <a:schemeClr val="tx1"/>
              </a:solidFill>
            </a:endParaRPr>
          </a:p>
        </p:txBody>
      </p:sp>
      <p:sp>
        <p:nvSpPr>
          <p:cNvPr id="15" name="Dikdörtgen 14"/>
          <p:cNvSpPr/>
          <p:nvPr/>
        </p:nvSpPr>
        <p:spPr>
          <a:xfrm>
            <a:off x="5232400" y="5348304"/>
            <a:ext cx="3123325" cy="6865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HASTANE HEMOVİJİLANS KOORDİNATÖRÜ</a:t>
            </a:r>
            <a:endParaRPr lang="tr-TR" sz="1600" b="1" dirty="0">
              <a:solidFill>
                <a:schemeClr val="tx1"/>
              </a:solidFill>
            </a:endParaRPr>
          </a:p>
        </p:txBody>
      </p:sp>
      <p:sp>
        <p:nvSpPr>
          <p:cNvPr id="16" name="Dikdörtgen 15"/>
          <p:cNvSpPr/>
          <p:nvPr/>
        </p:nvSpPr>
        <p:spPr>
          <a:xfrm>
            <a:off x="8977972" y="5049023"/>
            <a:ext cx="2489202" cy="13749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KLİNİK HEMEVİJİLANS HEMŞİRESİ</a:t>
            </a:r>
            <a:endParaRPr lang="tr-TR" sz="1600" b="1" dirty="0">
              <a:solidFill>
                <a:schemeClr val="tx1"/>
              </a:solidFill>
            </a:endParaRPr>
          </a:p>
        </p:txBody>
      </p:sp>
      <p:sp>
        <p:nvSpPr>
          <p:cNvPr id="17" name="Dikdörtgen 16"/>
          <p:cNvSpPr/>
          <p:nvPr/>
        </p:nvSpPr>
        <p:spPr>
          <a:xfrm>
            <a:off x="6874933" y="6587067"/>
            <a:ext cx="84667"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5237070" y="6169376"/>
            <a:ext cx="3123325" cy="5092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solidFill>
                  <a:schemeClr val="tx1"/>
                </a:solidFill>
              </a:rPr>
              <a:t>TRANSFÜZYON KOMİTESİ</a:t>
            </a:r>
            <a:endParaRPr lang="tr-TR" sz="1600" b="1" dirty="0">
              <a:solidFill>
                <a:schemeClr val="tx1"/>
              </a:solidFill>
            </a:endParaRPr>
          </a:p>
        </p:txBody>
      </p:sp>
      <p:sp>
        <p:nvSpPr>
          <p:cNvPr id="21" name="Aşağı Ok 20"/>
          <p:cNvSpPr/>
          <p:nvPr/>
        </p:nvSpPr>
        <p:spPr>
          <a:xfrm>
            <a:off x="8735656" y="2020773"/>
            <a:ext cx="484632" cy="4178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Sağ Ok 24"/>
          <p:cNvSpPr/>
          <p:nvPr/>
        </p:nvSpPr>
        <p:spPr>
          <a:xfrm>
            <a:off x="8424333" y="5449258"/>
            <a:ext cx="45719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Sağ Ok 27"/>
          <p:cNvSpPr/>
          <p:nvPr/>
        </p:nvSpPr>
        <p:spPr>
          <a:xfrm>
            <a:off x="6262214" y="3549124"/>
            <a:ext cx="50800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Aşağı Ok 25"/>
          <p:cNvSpPr/>
          <p:nvPr/>
        </p:nvSpPr>
        <p:spPr>
          <a:xfrm>
            <a:off x="8735656" y="3054565"/>
            <a:ext cx="484632" cy="4178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Sağ Ok 26"/>
          <p:cNvSpPr/>
          <p:nvPr/>
        </p:nvSpPr>
        <p:spPr>
          <a:xfrm>
            <a:off x="4665131" y="5473463"/>
            <a:ext cx="50800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537576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21058" y="56755"/>
            <a:ext cx="6502224" cy="1122505"/>
          </a:xfrm>
        </p:spPr>
        <p:txBody>
          <a:bodyPr>
            <a:normAutofit/>
          </a:bodyPr>
          <a:lstStyle/>
          <a:p>
            <a:r>
              <a:rPr lang="tr-TR" sz="3600" b="1" dirty="0" smtClean="0">
                <a:solidFill>
                  <a:srgbClr val="FF0000"/>
                </a:solidFill>
                <a:effectLst>
                  <a:outerShdw blurRad="38100" dist="38100" dir="2700000" algn="tl">
                    <a:srgbClr val="000000">
                      <a:alpha val="43137"/>
                    </a:srgbClr>
                  </a:outerShdw>
                </a:effectLst>
              </a:rPr>
              <a:t>       HEMOVİJİLANS HEMŞİRELİĞİ</a:t>
            </a:r>
            <a:endParaRPr lang="tr-TR" sz="3600"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369276" y="1648583"/>
            <a:ext cx="9566031" cy="4351338"/>
          </a:xfrm>
        </p:spPr>
        <p:txBody>
          <a:bodyPr>
            <a:noAutofit/>
          </a:bodyPr>
          <a:lstStyle/>
          <a:p>
            <a:pPr algn="just">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Yılda 7500 Ünite kan kullanılan hastanede bir </a:t>
            </a:r>
            <a:r>
              <a:rPr lang="tr-TR" sz="2400" dirty="0" err="1" smtClean="0">
                <a:latin typeface="Arial" panose="020B0604020202020204" pitchFamily="34" charset="0"/>
                <a:cs typeface="Arial" panose="020B0604020202020204" pitchFamily="34" charset="0"/>
              </a:rPr>
              <a:t>hemovijilans</a:t>
            </a:r>
            <a:r>
              <a:rPr lang="tr-TR" sz="2400" dirty="0" smtClean="0">
                <a:latin typeface="Arial" panose="020B0604020202020204" pitchFamily="34" charset="0"/>
                <a:cs typeface="Arial" panose="020B0604020202020204" pitchFamily="34" charset="0"/>
              </a:rPr>
              <a:t> hemşiresi  olmak zorundadır, daha fazlasının kullanıldığı hastanelerde hemşire sayısı da artmaktadır.</a:t>
            </a:r>
          </a:p>
          <a:p>
            <a:pPr algn="just">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 Doğrudan transfüzyon komitesine bağlı</a:t>
            </a:r>
          </a:p>
          <a:p>
            <a:pPr algn="just">
              <a:buNone/>
            </a:pPr>
            <a:r>
              <a:rPr lang="tr-TR" sz="2400" dirty="0" smtClean="0">
                <a:latin typeface="Arial" panose="020B0604020202020204" pitchFamily="34" charset="0"/>
                <a:cs typeface="Arial" panose="020B0604020202020204" pitchFamily="34" charset="0"/>
              </a:rPr>
              <a:t> olarak çalışır.</a:t>
            </a:r>
          </a:p>
          <a:p>
            <a:pPr lvl="0" algn="just">
              <a:buFont typeface="Wingdings" panose="05000000000000000000" pitchFamily="2" charset="2"/>
              <a:buChar char="Ø"/>
            </a:pPr>
            <a:r>
              <a:rPr lang="tr-TR" sz="2400" dirty="0" smtClean="0">
                <a:solidFill>
                  <a:prstClr val="black"/>
                </a:solidFill>
                <a:latin typeface="Arial" panose="020B0604020202020204" pitchFamily="34" charset="0"/>
                <a:cs typeface="Arial" panose="020B0604020202020204" pitchFamily="34" charset="0"/>
              </a:rPr>
              <a:t>Tüm transfüzyonları transfüzyon takip formu ile takip eder.</a:t>
            </a:r>
            <a:r>
              <a:rPr lang="tr-TR" sz="2400" b="1" dirty="0">
                <a:solidFill>
                  <a:prstClr val="black"/>
                </a:solidFill>
                <a:latin typeface="Arial" panose="020B0604020202020204" pitchFamily="34" charset="0"/>
                <a:cs typeface="Arial" panose="020B0604020202020204" pitchFamily="34" charset="0"/>
              </a:rPr>
              <a:t> </a:t>
            </a:r>
            <a:r>
              <a:rPr lang="tr-TR" sz="2400" b="1" dirty="0">
                <a:solidFill>
                  <a:srgbClr val="C00000"/>
                </a:solidFill>
                <a:latin typeface="Arial" panose="020B0604020202020204" pitchFamily="34" charset="0"/>
                <a:cs typeface="Arial" panose="020B0604020202020204" pitchFamily="34" charset="0"/>
              </a:rPr>
              <a:t>Transfüzyon Kontrol Formu </a:t>
            </a:r>
            <a:r>
              <a:rPr lang="tr-TR" sz="2400" dirty="0">
                <a:solidFill>
                  <a:prstClr val="black"/>
                </a:solidFill>
                <a:latin typeface="Arial" panose="020B0604020202020204" pitchFamily="34" charset="0"/>
                <a:cs typeface="Arial" panose="020B0604020202020204" pitchFamily="34" charset="0"/>
              </a:rPr>
              <a:t>ile transfüzyonların uygunluğunu denetler</a:t>
            </a:r>
            <a:r>
              <a:rPr lang="tr-TR" sz="2400" dirty="0" smtClean="0">
                <a:solidFill>
                  <a:prstClr val="black"/>
                </a:solidFill>
                <a:latin typeface="Arial" panose="020B0604020202020204" pitchFamily="34" charset="0"/>
                <a:cs typeface="Arial" panose="020B0604020202020204" pitchFamily="34" charset="0"/>
              </a:rPr>
              <a:t>.</a:t>
            </a:r>
          </a:p>
          <a:p>
            <a:pPr lvl="0" algn="just">
              <a:buFont typeface="Wingdings" panose="05000000000000000000" pitchFamily="2" charset="2"/>
              <a:buChar char="Ø"/>
            </a:pPr>
            <a:r>
              <a:rPr lang="tr-TR" sz="2400" dirty="0">
                <a:solidFill>
                  <a:prstClr val="black"/>
                </a:solidFill>
                <a:latin typeface="Arial" panose="020B0604020202020204" pitchFamily="34" charset="0"/>
                <a:cs typeface="Arial" panose="020B0604020202020204" pitchFamily="34" charset="0"/>
              </a:rPr>
              <a:t>Uygunsuzlukları bildirir, dokümanları tutar, düzeltici faaliyetlerin başladığından emin olur.  </a:t>
            </a:r>
            <a:r>
              <a:rPr lang="tr-TR" sz="2400" dirty="0" smtClean="0">
                <a:solidFill>
                  <a:prstClr val="black"/>
                </a:solidFill>
                <a:latin typeface="Arial" panose="020B0604020202020204" pitchFamily="34" charset="0"/>
                <a:cs typeface="Arial" panose="020B0604020202020204" pitchFamily="34" charset="0"/>
              </a:rPr>
              <a:t>Eğitimler düzenler.</a:t>
            </a:r>
            <a:endParaRPr lang="tr-TR" sz="2400" dirty="0">
              <a:solidFill>
                <a:prstClr val="black"/>
              </a:solidFill>
              <a:latin typeface="Arial" panose="020B0604020202020204" pitchFamily="34" charset="0"/>
              <a:cs typeface="Arial" panose="020B0604020202020204" pitchFamily="34" charset="0"/>
            </a:endParaRPr>
          </a:p>
          <a:p>
            <a:pPr lvl="0" algn="just"/>
            <a:endParaRPr lang="tr-TR" sz="2000" dirty="0">
              <a:solidFill>
                <a:prstClr val="black"/>
              </a:solidFill>
            </a:endParaRPr>
          </a:p>
          <a:p>
            <a:pPr lvl="0" algn="just">
              <a:buFont typeface="Wingdings" panose="05000000000000000000" pitchFamily="2" charset="2"/>
              <a:buChar char="Ø"/>
            </a:pPr>
            <a:endParaRPr lang="tr-TR" sz="2400" dirty="0" smtClean="0">
              <a:solidFill>
                <a:prstClr val="black"/>
              </a:solidFill>
              <a:latin typeface="Arial" panose="020B0604020202020204" pitchFamily="34" charset="0"/>
              <a:cs typeface="Arial" panose="020B0604020202020204" pitchFamily="34" charset="0"/>
            </a:endParaRPr>
          </a:p>
          <a:p>
            <a:pPr lvl="0" algn="just">
              <a:buFont typeface="Wingdings" panose="05000000000000000000" pitchFamily="2" charset="2"/>
              <a:buChar char="Ø"/>
            </a:pPr>
            <a:endParaRPr lang="tr-TR" sz="2400" dirty="0" smtClean="0">
              <a:solidFill>
                <a:prstClr val="black"/>
              </a:solidFill>
              <a:latin typeface="Arial" panose="020B0604020202020204" pitchFamily="34" charset="0"/>
              <a:cs typeface="Arial" panose="020B0604020202020204" pitchFamily="34" charset="0"/>
            </a:endParaRPr>
          </a:p>
          <a:p>
            <a:pPr algn="just">
              <a:buNone/>
            </a:pPr>
            <a:endParaRPr lang="tr-TR" sz="2400" dirty="0" smtClean="0">
              <a:latin typeface="Arial" panose="020B0604020202020204" pitchFamily="34" charset="0"/>
              <a:cs typeface="Arial" panose="020B0604020202020204" pitchFamily="34" charset="0"/>
            </a:endParaRPr>
          </a:p>
          <a:p>
            <a:pPr algn="just">
              <a:buNone/>
            </a:pPr>
            <a:endParaRPr lang="tr-TR" sz="2400" dirty="0" smtClean="0">
              <a:latin typeface="Arial" panose="020B0604020202020204" pitchFamily="34" charset="0"/>
              <a:cs typeface="Arial" panose="020B0604020202020204" pitchFamily="34" charset="0"/>
            </a:endParaRPr>
          </a:p>
          <a:p>
            <a:pPr algn="just">
              <a:buNone/>
            </a:pPr>
            <a:endParaRPr lang="tr-TR" sz="2400" dirty="0" smtClean="0">
              <a:latin typeface="Arial" panose="020B0604020202020204" pitchFamily="34" charset="0"/>
              <a:cs typeface="Arial" panose="020B0604020202020204" pitchFamily="34" charset="0"/>
            </a:endParaRPr>
          </a:p>
        </p:txBody>
      </p:sp>
      <p:pic>
        <p:nvPicPr>
          <p:cNvPr id="4" name="3 Resim" descr="indir.png"/>
          <p:cNvPicPr>
            <a:picLocks noChangeAspect="1"/>
          </p:cNvPicPr>
          <p:nvPr/>
        </p:nvPicPr>
        <p:blipFill>
          <a:blip r:embed="rId3" cstate="print"/>
          <a:stretch>
            <a:fillRect/>
          </a:stretch>
        </p:blipFill>
        <p:spPr>
          <a:xfrm>
            <a:off x="9759462" y="0"/>
            <a:ext cx="2592791" cy="2982455"/>
          </a:xfrm>
          <a:prstGeom prst="rect">
            <a:avLst/>
          </a:prstGeom>
        </p:spPr>
      </p:pic>
    </p:spTree>
    <p:extLst>
      <p:ext uri="{BB962C8B-B14F-4D97-AF65-F5344CB8AC3E}">
        <p14:creationId xmlns:p14="http://schemas.microsoft.com/office/powerpoint/2010/main" val="3315414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asan\Desktop\536.jpg"/>
          <p:cNvPicPr>
            <a:picLocks noGrp="1" noChangeAspect="1" noChangeArrowheads="1"/>
          </p:cNvPicPr>
          <p:nvPr>
            <p:ph idx="1"/>
          </p:nvPr>
        </p:nvPicPr>
        <p:blipFill>
          <a:blip r:embed="rId2" cstate="print"/>
          <a:srcRect/>
          <a:stretch>
            <a:fillRect/>
          </a:stretch>
        </p:blipFill>
        <p:spPr bwMode="auto">
          <a:xfrm>
            <a:off x="1122506" y="642550"/>
            <a:ext cx="4671254" cy="6215449"/>
          </a:xfrm>
          <a:prstGeom prst="rect">
            <a:avLst/>
          </a:prstGeom>
          <a:noFill/>
        </p:spPr>
      </p:pic>
      <p:pic>
        <p:nvPicPr>
          <p:cNvPr id="5" name="Picture 3" descr="C:\Users\hasan\Desktop\537.jpg"/>
          <p:cNvPicPr>
            <a:picLocks noChangeAspect="1" noChangeArrowheads="1"/>
          </p:cNvPicPr>
          <p:nvPr/>
        </p:nvPicPr>
        <p:blipFill>
          <a:blip r:embed="rId3" cstate="print"/>
          <a:srcRect/>
          <a:stretch>
            <a:fillRect/>
          </a:stretch>
        </p:blipFill>
        <p:spPr bwMode="auto">
          <a:xfrm>
            <a:off x="6255759" y="658883"/>
            <a:ext cx="4671254" cy="6199117"/>
          </a:xfrm>
          <a:prstGeom prst="rect">
            <a:avLst/>
          </a:prstGeom>
          <a:noFill/>
        </p:spPr>
      </p:pic>
      <p:sp>
        <p:nvSpPr>
          <p:cNvPr id="7" name="Dikdörtgen 6"/>
          <p:cNvSpPr/>
          <p:nvPr/>
        </p:nvSpPr>
        <p:spPr>
          <a:xfrm>
            <a:off x="3046365" y="119331"/>
            <a:ext cx="6333066"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srgbClr val="FF0000"/>
                </a:solidFill>
                <a:effectLst>
                  <a:outerShdw blurRad="31750" dist="25400" dir="5400000" algn="tl" rotWithShape="0">
                    <a:srgbClr val="000000">
                      <a:alpha val="25000"/>
                    </a:srgbClr>
                  </a:outerShdw>
                </a:effectLst>
                <a:uLnTx/>
                <a:uFillTx/>
                <a:latin typeface="Lucida Sans Unicode"/>
                <a:ea typeface="+mj-ea"/>
                <a:cs typeface="+mj-cs"/>
              </a:rPr>
              <a:t>TRANSFÜZYON KONTROL FORMU</a:t>
            </a:r>
            <a:endParaRPr kumimoji="0" lang="tr-TR"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699053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412591" y="1079103"/>
            <a:ext cx="9345799" cy="5653831"/>
          </a:xfrm>
          <a:prstGeom prst="rect">
            <a:avLst/>
          </a:prstGeom>
        </p:spPr>
      </p:pic>
      <p:sp>
        <p:nvSpPr>
          <p:cNvPr id="5" name="Unvan 1"/>
          <p:cNvSpPr>
            <a:spLocks noGrp="1"/>
          </p:cNvSpPr>
          <p:nvPr>
            <p:ph type="title"/>
          </p:nvPr>
        </p:nvSpPr>
        <p:spPr>
          <a:xfrm>
            <a:off x="2938167" y="88286"/>
            <a:ext cx="6502224" cy="1122505"/>
          </a:xfrm>
        </p:spPr>
        <p:txBody>
          <a:bodyPr>
            <a:normAutofit/>
          </a:bodyPr>
          <a:lstStyle/>
          <a:p>
            <a:r>
              <a:rPr lang="tr-TR" sz="3600" b="1" dirty="0" smtClean="0">
                <a:solidFill>
                  <a:srgbClr val="FF0000"/>
                </a:solidFill>
                <a:effectLst>
                  <a:outerShdw blurRad="38100" dist="38100" dir="2700000" algn="tl">
                    <a:srgbClr val="000000">
                      <a:alpha val="43137"/>
                    </a:srgbClr>
                  </a:outerShdw>
                </a:effectLst>
              </a:rPr>
              <a:t>       HEMOVİJİLANSIN ROLÜ</a:t>
            </a:r>
            <a:endParaRPr lang="tr-T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679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33693" y="257920"/>
            <a:ext cx="10515600" cy="1325563"/>
          </a:xfrm>
        </p:spPr>
        <p:txBody>
          <a:bodyPr>
            <a:normAutofit/>
          </a:bodyPr>
          <a:lstStyle/>
          <a:p>
            <a:r>
              <a:rPr lang="tr-TR" sz="4800" b="1" dirty="0" smtClean="0">
                <a:solidFill>
                  <a:srgbClr val="FF0000"/>
                </a:solidFill>
                <a:effectLst>
                  <a:outerShdw blurRad="38100" dist="38100" dir="2700000" algn="tl">
                    <a:srgbClr val="000000">
                      <a:alpha val="43137"/>
                    </a:srgbClr>
                  </a:outerShdw>
                </a:effectLst>
              </a:rPr>
              <a:t>        Hemovijilans Klinik Sorumlusu</a:t>
            </a:r>
            <a:endParaRPr lang="tr-TR" sz="4800"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693158" y="1583483"/>
            <a:ext cx="10515600" cy="4351338"/>
          </a:xfrm>
        </p:spPr>
        <p:txBody>
          <a:bodyPr>
            <a:noAutofit/>
          </a:bodyPr>
          <a:lstStyle/>
          <a:p>
            <a:pPr marL="365760" lvl="0" indent="-256032" algn="just">
              <a:lnSpc>
                <a:spcPct val="100000"/>
              </a:lnSpc>
              <a:spcBef>
                <a:spcPts val="400"/>
              </a:spcBef>
              <a:buClr>
                <a:srgbClr val="72A376"/>
              </a:buClr>
              <a:buSzPct val="68000"/>
              <a:buFont typeface="Wingdings 3"/>
              <a:buChar char=""/>
            </a:pPr>
            <a:r>
              <a:rPr lang="tr-TR" sz="2400" dirty="0">
                <a:solidFill>
                  <a:prstClr val="black"/>
                </a:solidFill>
                <a:latin typeface="Arial" panose="020B0604020202020204" pitchFamily="34" charset="0"/>
                <a:cs typeface="Arial" panose="020B0604020202020204" pitchFamily="34" charset="0"/>
              </a:rPr>
              <a:t>Hemovijilans Klinik Sorumlusu olarak ilgili klinikte çalışan doktor veya hemşire görevlendirilir.</a:t>
            </a:r>
          </a:p>
          <a:p>
            <a:pPr marL="365760" lvl="0" indent="-256032" algn="just">
              <a:lnSpc>
                <a:spcPct val="100000"/>
              </a:lnSpc>
              <a:spcBef>
                <a:spcPts val="400"/>
              </a:spcBef>
              <a:buClr>
                <a:srgbClr val="72A376"/>
              </a:buClr>
              <a:buSzPct val="68000"/>
              <a:buNone/>
            </a:pPr>
            <a:endParaRPr lang="tr-TR" sz="2400" dirty="0">
              <a:solidFill>
                <a:prstClr val="black"/>
              </a:solidFill>
              <a:latin typeface="Arial" panose="020B0604020202020204" pitchFamily="34" charset="0"/>
              <a:cs typeface="Arial" panose="020B0604020202020204" pitchFamily="34" charset="0"/>
            </a:endParaRPr>
          </a:p>
          <a:p>
            <a:pPr marL="365760" lvl="0" indent="-256032" algn="just">
              <a:lnSpc>
                <a:spcPct val="100000"/>
              </a:lnSpc>
              <a:spcBef>
                <a:spcPts val="400"/>
              </a:spcBef>
              <a:buClr>
                <a:srgbClr val="72A376"/>
              </a:buClr>
              <a:buSzPct val="68000"/>
              <a:buFont typeface="Wingdings 3"/>
              <a:buChar char=""/>
            </a:pPr>
            <a:r>
              <a:rPr lang="tr-TR" sz="2400" dirty="0">
                <a:solidFill>
                  <a:prstClr val="black"/>
                </a:solidFill>
                <a:latin typeface="Arial" panose="020B0604020202020204" pitchFamily="34" charset="0"/>
                <a:cs typeface="Arial" panose="020B0604020202020204" pitchFamily="34" charset="0"/>
              </a:rPr>
              <a:t>Hastalara ait </a:t>
            </a:r>
            <a:r>
              <a:rPr lang="tr-TR" sz="2400" b="1" dirty="0">
                <a:solidFill>
                  <a:srgbClr val="C00000"/>
                </a:solidFill>
                <a:latin typeface="Arial" panose="020B0604020202020204" pitchFamily="34" charset="0"/>
                <a:cs typeface="Arial" panose="020B0604020202020204" pitchFamily="34" charset="0"/>
              </a:rPr>
              <a:t>Transfüzyon İzlem Formu </a:t>
            </a:r>
            <a:r>
              <a:rPr lang="tr-TR" sz="2400" dirty="0">
                <a:solidFill>
                  <a:prstClr val="black"/>
                </a:solidFill>
                <a:latin typeface="Arial" panose="020B0604020202020204" pitchFamily="34" charset="0"/>
                <a:cs typeface="Arial" panose="020B0604020202020204" pitchFamily="34" charset="0"/>
              </a:rPr>
              <a:t>ile birlikte </a:t>
            </a:r>
            <a:r>
              <a:rPr lang="tr-TR" sz="2400" dirty="0" err="1">
                <a:solidFill>
                  <a:prstClr val="black"/>
                </a:solidFill>
                <a:latin typeface="Arial" panose="020B0604020202020204" pitchFamily="34" charset="0"/>
                <a:cs typeface="Arial" panose="020B0604020202020204" pitchFamily="34" charset="0"/>
              </a:rPr>
              <a:t>hemovijilans</a:t>
            </a:r>
            <a:r>
              <a:rPr lang="tr-TR" sz="2400" dirty="0">
                <a:solidFill>
                  <a:prstClr val="black"/>
                </a:solidFill>
                <a:latin typeface="Arial" panose="020B0604020202020204" pitchFamily="34" charset="0"/>
                <a:cs typeface="Arial" panose="020B0604020202020204" pitchFamily="34" charset="0"/>
              </a:rPr>
              <a:t> sisteminin sürdürülebilirliği için istenen diğer verileri, Hemovijilans hemşiresine </a:t>
            </a:r>
            <a:r>
              <a:rPr lang="tr-TR" sz="2400" b="1" dirty="0">
                <a:solidFill>
                  <a:srgbClr val="C00000"/>
                </a:solidFill>
                <a:latin typeface="Arial" panose="020B0604020202020204" pitchFamily="34" charset="0"/>
                <a:cs typeface="Arial" panose="020B0604020202020204" pitchFamily="34" charset="0"/>
              </a:rPr>
              <a:t>günübirlik </a:t>
            </a:r>
            <a:r>
              <a:rPr lang="tr-TR" sz="2400" b="1" dirty="0" err="1">
                <a:solidFill>
                  <a:srgbClr val="C00000"/>
                </a:solidFill>
                <a:latin typeface="Arial" panose="020B0604020202020204" pitchFamily="34" charset="0"/>
                <a:cs typeface="Arial" panose="020B0604020202020204" pitchFamily="34" charset="0"/>
              </a:rPr>
              <a:t>iletilmesinden</a:t>
            </a:r>
            <a:r>
              <a:rPr lang="tr-TR" sz="2400" dirty="0" err="1">
                <a:solidFill>
                  <a:srgbClr val="C00000"/>
                </a:solidFill>
                <a:latin typeface="Arial" panose="020B0604020202020204" pitchFamily="34" charset="0"/>
                <a:cs typeface="Arial" panose="020B0604020202020204" pitchFamily="34" charset="0"/>
              </a:rPr>
              <a:t>,</a:t>
            </a:r>
            <a:r>
              <a:rPr lang="tr-TR" sz="2400" b="1" dirty="0" err="1">
                <a:solidFill>
                  <a:srgbClr val="C00000"/>
                </a:solidFill>
                <a:latin typeface="Arial" panose="020B0604020202020204" pitchFamily="34" charset="0"/>
                <a:cs typeface="Arial" panose="020B0604020202020204" pitchFamily="34" charset="0"/>
              </a:rPr>
              <a:t>taşıma</a:t>
            </a:r>
            <a:r>
              <a:rPr lang="tr-TR" sz="2400" b="1" dirty="0">
                <a:solidFill>
                  <a:srgbClr val="C00000"/>
                </a:solidFill>
                <a:latin typeface="Arial" panose="020B0604020202020204" pitchFamily="34" charset="0"/>
                <a:cs typeface="Arial" panose="020B0604020202020204" pitchFamily="34" charset="0"/>
              </a:rPr>
              <a:t> çantalarının kullanılması ve kontrolünden </a:t>
            </a:r>
            <a:r>
              <a:rPr lang="tr-TR" sz="2400" dirty="0" smtClean="0">
                <a:solidFill>
                  <a:prstClr val="black"/>
                </a:solidFill>
                <a:latin typeface="Arial" panose="020B0604020202020204" pitchFamily="34" charset="0"/>
                <a:cs typeface="Arial" panose="020B0604020202020204" pitchFamily="34" charset="0"/>
              </a:rPr>
              <a:t>sorumludur.</a:t>
            </a:r>
          </a:p>
          <a:p>
            <a:pPr marL="365760" lvl="0" indent="-256032" algn="just">
              <a:lnSpc>
                <a:spcPct val="100000"/>
              </a:lnSpc>
              <a:spcBef>
                <a:spcPts val="400"/>
              </a:spcBef>
              <a:buClr>
                <a:srgbClr val="72A376"/>
              </a:buClr>
              <a:buSzPct val="68000"/>
              <a:buFont typeface="Wingdings 3"/>
              <a:buChar char=""/>
            </a:pPr>
            <a:endParaRPr lang="tr-TR" sz="2400" dirty="0">
              <a:solidFill>
                <a:prstClr val="black"/>
              </a:solidFill>
              <a:latin typeface="Arial" panose="020B0604020202020204" pitchFamily="34" charset="0"/>
              <a:cs typeface="Arial" panose="020B0604020202020204" pitchFamily="34" charset="0"/>
            </a:endParaRPr>
          </a:p>
          <a:p>
            <a:pPr marL="365760" lvl="0" indent="-256032" algn="just">
              <a:lnSpc>
                <a:spcPct val="100000"/>
              </a:lnSpc>
              <a:spcBef>
                <a:spcPts val="400"/>
              </a:spcBef>
              <a:buClr>
                <a:srgbClr val="72A376"/>
              </a:buClr>
              <a:buSzPct val="68000"/>
              <a:buFont typeface="Wingdings 3"/>
              <a:buChar char=""/>
            </a:pPr>
            <a:endParaRPr lang="tr-TR" sz="2400" dirty="0"/>
          </a:p>
        </p:txBody>
      </p:sp>
    </p:spTree>
    <p:extLst>
      <p:ext uri="{BB962C8B-B14F-4D97-AF65-F5344CB8AC3E}">
        <p14:creationId xmlns:p14="http://schemas.microsoft.com/office/powerpoint/2010/main" val="482789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74885"/>
            <a:ext cx="10515600" cy="1319707"/>
          </a:xfrm>
        </p:spPr>
        <p:txBody>
          <a:bodyPr>
            <a:normAutofit/>
          </a:bodyPr>
          <a:lstStyle/>
          <a:p>
            <a:r>
              <a:rPr lang="tr-TR" sz="3600" b="1" dirty="0" smtClean="0">
                <a:solidFill>
                  <a:srgbClr val="C00000"/>
                </a:solidFill>
                <a:latin typeface="Times New Roman" panose="02020603050405020304" pitchFamily="18" charset="0"/>
                <a:cs typeface="Times New Roman" panose="02020603050405020304" pitchFamily="18" charset="0"/>
              </a:rPr>
              <a:t>               </a:t>
            </a:r>
            <a:r>
              <a:rPr lang="tr-TR" sz="2800" b="1" dirty="0" err="1" smtClean="0">
                <a:solidFill>
                  <a:srgbClr val="C00000"/>
                </a:solidFill>
                <a:latin typeface="Times New Roman" panose="02020603050405020304" pitchFamily="18" charset="0"/>
                <a:cs typeface="Times New Roman" panose="02020603050405020304" pitchFamily="18" charset="0"/>
              </a:rPr>
              <a:t>Hemovijilans</a:t>
            </a:r>
            <a:r>
              <a:rPr lang="tr-TR" sz="2800" b="1" dirty="0" smtClean="0">
                <a:solidFill>
                  <a:srgbClr val="C00000"/>
                </a:solidFill>
                <a:latin typeface="Times New Roman" panose="02020603050405020304" pitchFamily="18" charset="0"/>
                <a:cs typeface="Times New Roman" panose="02020603050405020304" pitchFamily="18" charset="0"/>
              </a:rPr>
              <a:t> </a:t>
            </a:r>
            <a:r>
              <a:rPr lang="tr-TR" sz="2800" b="1" dirty="0">
                <a:solidFill>
                  <a:srgbClr val="C00000"/>
                </a:solidFill>
                <a:latin typeface="Times New Roman" panose="02020603050405020304" pitchFamily="18" charset="0"/>
                <a:cs typeface="Times New Roman" panose="02020603050405020304" pitchFamily="18" charset="0"/>
              </a:rPr>
              <a:t>Süreci Adımları </a:t>
            </a:r>
            <a:r>
              <a:rPr lang="tr-TR" sz="2800" b="1" dirty="0" smtClean="0">
                <a:solidFill>
                  <a:srgbClr val="C00000"/>
                </a:solidFill>
                <a:latin typeface="Times New Roman" panose="02020603050405020304" pitchFamily="18" charset="0"/>
                <a:cs typeface="Times New Roman" panose="02020603050405020304" pitchFamily="18" charset="0"/>
              </a:rPr>
              <a:t>–Tanımlar</a:t>
            </a:r>
            <a:endParaRPr lang="tr-TR" sz="1600" dirty="0"/>
          </a:p>
        </p:txBody>
      </p:sp>
      <p:sp>
        <p:nvSpPr>
          <p:cNvPr id="4" name="Dikdörtgen 3"/>
          <p:cNvSpPr/>
          <p:nvPr/>
        </p:nvSpPr>
        <p:spPr>
          <a:xfrm>
            <a:off x="1617784" y="861646"/>
            <a:ext cx="8335107" cy="3900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prstClr val="black"/>
                </a:solidFill>
                <a:latin typeface="Times New Roman" panose="02020603050405020304" pitchFamily="18" charset="0"/>
                <a:ea typeface="+mj-ea"/>
                <a:cs typeface="Times New Roman" panose="02020603050405020304" pitchFamily="18" charset="0"/>
              </a:rPr>
              <a:t>istenmeyen olay</a:t>
            </a:r>
            <a:endParaRPr lang="tr-TR" dirty="0"/>
          </a:p>
        </p:txBody>
      </p:sp>
      <p:pic>
        <p:nvPicPr>
          <p:cNvPr id="11" name="İçerik Yer Tutucusu 10"/>
          <p:cNvPicPr>
            <a:picLocks noGrp="1" noChangeAspect="1"/>
          </p:cNvPicPr>
          <p:nvPr>
            <p:ph idx="1"/>
          </p:nvPr>
        </p:nvPicPr>
        <p:blipFill>
          <a:blip r:embed="rId2"/>
          <a:stretch>
            <a:fillRect/>
          </a:stretch>
        </p:blipFill>
        <p:spPr>
          <a:xfrm>
            <a:off x="3464167" y="2137992"/>
            <a:ext cx="2454813" cy="663236"/>
          </a:xfrm>
          <a:prstGeom prst="rect">
            <a:avLst/>
          </a:prstGeom>
        </p:spPr>
      </p:pic>
      <p:sp>
        <p:nvSpPr>
          <p:cNvPr id="7" name="Dikdörtgen 6"/>
          <p:cNvSpPr/>
          <p:nvPr/>
        </p:nvSpPr>
        <p:spPr>
          <a:xfrm>
            <a:off x="1617784" y="1230924"/>
            <a:ext cx="8335107" cy="457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smtClean="0">
                <a:solidFill>
                  <a:prstClr val="black"/>
                </a:solidFill>
                <a:latin typeface="Times New Roman" panose="02020603050405020304" pitchFamily="18" charset="0"/>
                <a:ea typeface="+mj-ea"/>
                <a:cs typeface="Times New Roman" panose="02020603050405020304" pitchFamily="18" charset="0"/>
              </a:rPr>
              <a:t>kan </a:t>
            </a:r>
            <a:r>
              <a:rPr lang="tr-TR" sz="1400" b="1" dirty="0">
                <a:solidFill>
                  <a:prstClr val="black"/>
                </a:solidFill>
                <a:latin typeface="Times New Roman" panose="02020603050405020304" pitchFamily="18" charset="0"/>
                <a:ea typeface="+mj-ea"/>
                <a:cs typeface="Times New Roman" panose="02020603050405020304" pitchFamily="18" charset="0"/>
              </a:rPr>
              <a:t>ve kan bileşenlerinin </a:t>
            </a:r>
            <a:r>
              <a:rPr lang="tr-TR" sz="1400" b="1" dirty="0" err="1">
                <a:solidFill>
                  <a:prstClr val="black"/>
                </a:solidFill>
                <a:latin typeface="Times New Roman" panose="02020603050405020304" pitchFamily="18" charset="0"/>
                <a:ea typeface="+mj-ea"/>
                <a:cs typeface="Times New Roman" panose="02020603050405020304" pitchFamily="18" charset="0"/>
              </a:rPr>
              <a:t>toplanması,test</a:t>
            </a:r>
            <a:r>
              <a:rPr lang="tr-TR" sz="1400" b="1" dirty="0">
                <a:solidFill>
                  <a:prstClr val="black"/>
                </a:solidFill>
                <a:latin typeface="Times New Roman" panose="02020603050405020304" pitchFamily="18" charset="0"/>
                <a:ea typeface="+mj-ea"/>
                <a:cs typeface="Times New Roman" panose="02020603050405020304" pitchFamily="18" charset="0"/>
              </a:rPr>
              <a:t> edilmesi, işlenmesi </a:t>
            </a:r>
            <a:r>
              <a:rPr lang="tr-TR" sz="1400" b="1" dirty="0" err="1">
                <a:solidFill>
                  <a:prstClr val="black"/>
                </a:solidFill>
                <a:latin typeface="Times New Roman" panose="02020603050405020304" pitchFamily="18" charset="0"/>
                <a:ea typeface="+mj-ea"/>
                <a:cs typeface="Times New Roman" panose="02020603050405020304" pitchFamily="18" charset="0"/>
              </a:rPr>
              <a:t>depolanması,dağıtımı</a:t>
            </a:r>
            <a:r>
              <a:rPr lang="tr-TR" sz="1400" b="1" dirty="0">
                <a:solidFill>
                  <a:prstClr val="black"/>
                </a:solidFill>
                <a:latin typeface="Times New Roman" panose="02020603050405020304" pitchFamily="18" charset="0"/>
                <a:ea typeface="+mj-ea"/>
                <a:cs typeface="Times New Roman" panose="02020603050405020304" pitchFamily="18" charset="0"/>
              </a:rPr>
              <a:t> ve transfüzyon süreci ile ilgili olarak ortaya çıkan ve bağışçı ve alıcıda istenmeyen reaksiyona yol açabilen durum olarak </a:t>
            </a:r>
            <a:r>
              <a:rPr lang="tr-TR" sz="1400" b="1" dirty="0" err="1">
                <a:solidFill>
                  <a:prstClr val="black"/>
                </a:solidFill>
                <a:latin typeface="Times New Roman" panose="02020603050405020304" pitchFamily="18" charset="0"/>
                <a:ea typeface="+mj-ea"/>
                <a:cs typeface="Times New Roman" panose="02020603050405020304" pitchFamily="18" charset="0"/>
              </a:rPr>
              <a:t>tanımlşanır</a:t>
            </a:r>
            <a:endParaRPr lang="tr-TR" dirty="0"/>
          </a:p>
        </p:txBody>
      </p:sp>
      <p:sp>
        <p:nvSpPr>
          <p:cNvPr id="9" name="Dikdörtgen 8"/>
          <p:cNvSpPr/>
          <p:nvPr/>
        </p:nvSpPr>
        <p:spPr>
          <a:xfrm>
            <a:off x="334108" y="2115134"/>
            <a:ext cx="2391507" cy="66323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accent2">
                    <a:lumMod val="50000"/>
                  </a:schemeClr>
                </a:solidFill>
              </a:rPr>
              <a:t>İstenmeyen Ciddi Olay</a:t>
            </a:r>
          </a:p>
        </p:txBody>
      </p:sp>
      <p:sp>
        <p:nvSpPr>
          <p:cNvPr id="10" name="Dikdörtgen 9"/>
          <p:cNvSpPr/>
          <p:nvPr/>
        </p:nvSpPr>
        <p:spPr>
          <a:xfrm>
            <a:off x="838200" y="2778369"/>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İçerik Yer Tutucusu 10"/>
          <p:cNvPicPr>
            <a:picLocks noChangeAspect="1"/>
          </p:cNvPicPr>
          <p:nvPr/>
        </p:nvPicPr>
        <p:blipFill>
          <a:blip r:embed="rId2"/>
          <a:stretch>
            <a:fillRect/>
          </a:stretch>
        </p:blipFill>
        <p:spPr>
          <a:xfrm>
            <a:off x="6504546" y="2157873"/>
            <a:ext cx="2363685" cy="663236"/>
          </a:xfrm>
          <a:prstGeom prst="rect">
            <a:avLst/>
          </a:prstGeom>
        </p:spPr>
      </p:pic>
      <p:pic>
        <p:nvPicPr>
          <p:cNvPr id="13" name="İçerik Yer Tutucusu 10"/>
          <p:cNvPicPr>
            <a:picLocks noChangeAspect="1"/>
          </p:cNvPicPr>
          <p:nvPr/>
        </p:nvPicPr>
        <p:blipFill>
          <a:blip r:embed="rId2"/>
          <a:stretch>
            <a:fillRect/>
          </a:stretch>
        </p:blipFill>
        <p:spPr>
          <a:xfrm>
            <a:off x="9253331" y="2115134"/>
            <a:ext cx="2299761" cy="663235"/>
          </a:xfrm>
          <a:prstGeom prst="rect">
            <a:avLst/>
          </a:prstGeom>
        </p:spPr>
      </p:pic>
      <p:sp>
        <p:nvSpPr>
          <p:cNvPr id="14" name="Dikdörtgen 13"/>
          <p:cNvSpPr/>
          <p:nvPr/>
        </p:nvSpPr>
        <p:spPr>
          <a:xfrm>
            <a:off x="3464168" y="2137993"/>
            <a:ext cx="2655277" cy="646331"/>
          </a:xfrm>
          <a:prstGeom prst="rect">
            <a:avLst/>
          </a:prstGeom>
        </p:spPr>
        <p:txBody>
          <a:bodyPr wrap="square">
            <a:spAutoFit/>
          </a:bodyPr>
          <a:lstStyle/>
          <a:p>
            <a:pPr algn="ctr"/>
            <a:r>
              <a:rPr lang="tr-TR" b="1" dirty="0">
                <a:solidFill>
                  <a:schemeClr val="accent2">
                    <a:lumMod val="50000"/>
                  </a:schemeClr>
                </a:solidFill>
              </a:rPr>
              <a:t>Sorunsuz Seyreden Transfüzyon Hatası  </a:t>
            </a:r>
          </a:p>
        </p:txBody>
      </p:sp>
      <p:sp>
        <p:nvSpPr>
          <p:cNvPr id="15" name="Dikdörtgen 14"/>
          <p:cNvSpPr/>
          <p:nvPr/>
        </p:nvSpPr>
        <p:spPr>
          <a:xfrm>
            <a:off x="5574323" y="2321169"/>
            <a:ext cx="4378568" cy="369332"/>
          </a:xfrm>
          <a:prstGeom prst="rect">
            <a:avLst/>
          </a:prstGeom>
        </p:spPr>
        <p:txBody>
          <a:bodyPr wrap="square">
            <a:spAutoFit/>
          </a:bodyPr>
          <a:lstStyle/>
          <a:p>
            <a:pPr algn="ctr"/>
            <a:r>
              <a:rPr lang="tr-TR" b="1" dirty="0">
                <a:solidFill>
                  <a:schemeClr val="accent2">
                    <a:lumMod val="50000"/>
                  </a:schemeClr>
                </a:solidFill>
              </a:rPr>
              <a:t>Yanlış Transfüzyon </a:t>
            </a:r>
          </a:p>
        </p:txBody>
      </p:sp>
      <p:sp>
        <p:nvSpPr>
          <p:cNvPr id="16" name="Dikdörtgen 15"/>
          <p:cNvSpPr/>
          <p:nvPr/>
        </p:nvSpPr>
        <p:spPr>
          <a:xfrm>
            <a:off x="9724293" y="2321169"/>
            <a:ext cx="1629506" cy="369332"/>
          </a:xfrm>
          <a:prstGeom prst="rect">
            <a:avLst/>
          </a:prstGeom>
        </p:spPr>
        <p:txBody>
          <a:bodyPr wrap="square">
            <a:spAutoFit/>
          </a:bodyPr>
          <a:lstStyle/>
          <a:p>
            <a:pPr algn="ctr"/>
            <a:r>
              <a:rPr lang="tr-TR" b="1" dirty="0">
                <a:solidFill>
                  <a:schemeClr val="accent2">
                    <a:lumMod val="50000"/>
                  </a:schemeClr>
                </a:solidFill>
              </a:rPr>
              <a:t>Ramak Kala</a:t>
            </a:r>
          </a:p>
        </p:txBody>
      </p:sp>
      <p:sp>
        <p:nvSpPr>
          <p:cNvPr id="17" name="Yuvarlatılmış Dikdörtgen 16"/>
          <p:cNvSpPr/>
          <p:nvPr/>
        </p:nvSpPr>
        <p:spPr>
          <a:xfrm>
            <a:off x="334108" y="2987329"/>
            <a:ext cx="2901461" cy="371240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1600" dirty="0">
                <a:solidFill>
                  <a:prstClr val="black"/>
                </a:solidFill>
                <a:latin typeface="Arial" panose="020B0604020202020204" pitchFamily="34" charset="0"/>
                <a:cs typeface="Arial" panose="020B0604020202020204" pitchFamily="34" charset="0"/>
              </a:rPr>
              <a:t>Kan veya kan bileşenlerinin toplanması, test edilmesi, işlenmesi, depolanması,  dağıtımı ve transfüzyon süreci ile ilgili olarak ortaya çıkan, bağışçı veya alıcıda ölüme veya hayati tehlikeye, kalıcı ve belirgin sakatlığa veya iş görmezliğe veya hastaneye yatma veya hastanede kalma süresinin uzamasına neden olabilen durum olarak tanımlanır.</a:t>
            </a:r>
            <a:endParaRPr lang="en-US" sz="1600" dirty="0">
              <a:solidFill>
                <a:prstClr val="white"/>
              </a:solidFill>
            </a:endParaRPr>
          </a:p>
        </p:txBody>
      </p:sp>
      <p:sp>
        <p:nvSpPr>
          <p:cNvPr id="18" name="Yuvarlatılmış Dikdörtgen 17"/>
          <p:cNvSpPr/>
          <p:nvPr/>
        </p:nvSpPr>
        <p:spPr>
          <a:xfrm>
            <a:off x="3464167" y="2984403"/>
            <a:ext cx="2655279" cy="28536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Yanlış, uygunsuz veya yetersiz bileşenin transfüzyonuna rağmen alıcıda istenmeyen duruma yol açmamış olan hatalar olarak tanımlanır. </a:t>
            </a:r>
            <a:endParaRPr lang="en-US" dirty="0">
              <a:solidFill>
                <a:schemeClr val="tx1"/>
              </a:solidFill>
              <a:latin typeface="Arial" panose="020B0604020202020204" pitchFamily="34" charset="0"/>
              <a:cs typeface="Arial" panose="020B0604020202020204" pitchFamily="34" charset="0"/>
            </a:endParaRPr>
          </a:p>
        </p:txBody>
      </p:sp>
      <p:sp>
        <p:nvSpPr>
          <p:cNvPr id="19" name="Yuvarlatılmış Dikdörtgen 18"/>
          <p:cNvSpPr/>
          <p:nvPr/>
        </p:nvSpPr>
        <p:spPr>
          <a:xfrm>
            <a:off x="6504546" y="2984404"/>
            <a:ext cx="2363685" cy="28536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Hasta için transfüzyon uygunluk gerekliliklerini yerine getirmeyen veya bir başka hasta için hazırlanmış kan ve kan bileşenlerinin transfüzyonudur. </a:t>
            </a:r>
          </a:p>
        </p:txBody>
      </p:sp>
      <p:sp>
        <p:nvSpPr>
          <p:cNvPr id="20" name="Yuvarlatılmış Dikdörtgen 19"/>
          <p:cNvSpPr/>
          <p:nvPr/>
        </p:nvSpPr>
        <p:spPr>
          <a:xfrm>
            <a:off x="9253332" y="2984404"/>
            <a:ext cx="2651454" cy="371533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Gerçeklemesi son anda önlenmiş olaylardır. </a:t>
            </a:r>
          </a:p>
          <a:p>
            <a:pPr algn="ctr"/>
            <a:r>
              <a:rPr lang="tr-TR" dirty="0">
                <a:solidFill>
                  <a:schemeClr val="tx1"/>
                </a:solidFill>
                <a:latin typeface="Arial" panose="020B0604020202020204" pitchFamily="34" charset="0"/>
                <a:cs typeface="Arial" panose="020B0604020202020204" pitchFamily="34" charset="0"/>
              </a:rPr>
              <a:t>Bu durum kan bileşenlerinin transfüzyonu öncesinde fark edilen bir durum olarak tanımlanabilir. Alıcının sağlığını tehdit etmez. </a:t>
            </a:r>
          </a:p>
        </p:txBody>
      </p:sp>
      <p:sp>
        <p:nvSpPr>
          <p:cNvPr id="22" name="Aşağı Ok 21"/>
          <p:cNvSpPr/>
          <p:nvPr/>
        </p:nvSpPr>
        <p:spPr>
          <a:xfrm>
            <a:off x="5969447" y="1721431"/>
            <a:ext cx="308261" cy="322739"/>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96019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75847"/>
            <a:ext cx="10515600" cy="879230"/>
          </a:xfrm>
        </p:spPr>
        <p:txBody>
          <a:bodyPr>
            <a:normAutofit/>
          </a:bodyPr>
          <a:lstStyle/>
          <a:p>
            <a:r>
              <a:rPr lang="tr-TR" sz="3200" b="1" dirty="0" smtClean="0">
                <a:solidFill>
                  <a:srgbClr val="C00000"/>
                </a:solidFill>
                <a:latin typeface="Times New Roman" panose="02020603050405020304" pitchFamily="18" charset="0"/>
                <a:cs typeface="Times New Roman" panose="02020603050405020304" pitchFamily="18" charset="0"/>
              </a:rPr>
              <a:t>              </a:t>
            </a:r>
            <a:r>
              <a:rPr lang="tr-TR" sz="3200" b="1" dirty="0" err="1" smtClean="0">
                <a:solidFill>
                  <a:srgbClr val="C00000"/>
                </a:solidFill>
                <a:latin typeface="Times New Roman" panose="02020603050405020304" pitchFamily="18" charset="0"/>
                <a:cs typeface="Times New Roman" panose="02020603050405020304" pitchFamily="18" charset="0"/>
              </a:rPr>
              <a:t>Hemovijilans</a:t>
            </a:r>
            <a:r>
              <a:rPr lang="tr-TR" sz="3200" b="1" dirty="0" smtClean="0">
                <a:solidFill>
                  <a:srgbClr val="C00000"/>
                </a:solidFill>
                <a:latin typeface="Times New Roman" panose="02020603050405020304" pitchFamily="18" charset="0"/>
                <a:cs typeface="Times New Roman" panose="02020603050405020304" pitchFamily="18" charset="0"/>
              </a:rPr>
              <a:t> </a:t>
            </a:r>
            <a:r>
              <a:rPr lang="tr-TR" sz="3200" b="1" dirty="0">
                <a:solidFill>
                  <a:srgbClr val="C00000"/>
                </a:solidFill>
                <a:latin typeface="Times New Roman" panose="02020603050405020304" pitchFamily="18" charset="0"/>
                <a:cs typeface="Times New Roman" panose="02020603050405020304" pitchFamily="18" charset="0"/>
              </a:rPr>
              <a:t>Süreci Adımları </a:t>
            </a:r>
            <a:r>
              <a:rPr lang="tr-TR" sz="3200" b="1" dirty="0" smtClean="0">
                <a:solidFill>
                  <a:srgbClr val="C00000"/>
                </a:solidFill>
                <a:latin typeface="Times New Roman" panose="02020603050405020304" pitchFamily="18" charset="0"/>
                <a:cs typeface="Times New Roman" panose="02020603050405020304" pitchFamily="18" charset="0"/>
              </a:rPr>
              <a:t>–Tanımlar </a:t>
            </a:r>
            <a:endParaRPr lang="tr-TR" sz="1800" dirty="0"/>
          </a:p>
        </p:txBody>
      </p:sp>
      <p:pic>
        <p:nvPicPr>
          <p:cNvPr id="5" name="İçerik Yer Tutucusu 4"/>
          <p:cNvPicPr>
            <a:picLocks noGrp="1" noChangeAspect="1"/>
          </p:cNvPicPr>
          <p:nvPr>
            <p:ph idx="1"/>
          </p:nvPr>
        </p:nvPicPr>
        <p:blipFill>
          <a:blip r:embed="rId2"/>
          <a:stretch>
            <a:fillRect/>
          </a:stretch>
        </p:blipFill>
        <p:spPr>
          <a:xfrm>
            <a:off x="2338754" y="1055076"/>
            <a:ext cx="7069015" cy="404443"/>
          </a:xfrm>
          <a:prstGeom prst="rect">
            <a:avLst/>
          </a:prstGeom>
        </p:spPr>
      </p:pic>
      <p:sp>
        <p:nvSpPr>
          <p:cNvPr id="4" name="Dikdörtgen 3"/>
          <p:cNvSpPr/>
          <p:nvPr/>
        </p:nvSpPr>
        <p:spPr>
          <a:xfrm>
            <a:off x="2338754" y="1459519"/>
            <a:ext cx="7069015" cy="66821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prstClr val="black"/>
                </a:solidFill>
                <a:latin typeface="Times New Roman" panose="02020603050405020304" pitchFamily="18" charset="0"/>
                <a:ea typeface="+mj-ea"/>
                <a:cs typeface="Times New Roman" panose="02020603050405020304" pitchFamily="18" charset="0"/>
              </a:rPr>
              <a:t>kan bağışı sırasında bağışçılarda veya kan veya kan bileşeninin transfüzyonu ile ilişkili olarak hastada ortaya çıkan beklenmeyen ve istenmeyen durumdur.</a:t>
            </a:r>
            <a:endParaRPr lang="tr-TR" dirty="0"/>
          </a:p>
        </p:txBody>
      </p:sp>
      <p:sp>
        <p:nvSpPr>
          <p:cNvPr id="6" name="Dikdörtgen 5"/>
          <p:cNvSpPr/>
          <p:nvPr/>
        </p:nvSpPr>
        <p:spPr>
          <a:xfrm>
            <a:off x="3235569" y="949569"/>
            <a:ext cx="4835779" cy="461665"/>
          </a:xfrm>
          <a:prstGeom prst="rect">
            <a:avLst/>
          </a:prstGeom>
        </p:spPr>
        <p:txBody>
          <a:bodyPr wrap="square">
            <a:spAutoFit/>
          </a:bodyPr>
          <a:lstStyle/>
          <a:p>
            <a:r>
              <a:rPr lang="tr-TR" sz="2400" b="1" dirty="0" smtClean="0">
                <a:solidFill>
                  <a:schemeClr val="accent2">
                    <a:lumMod val="50000"/>
                  </a:schemeClr>
                </a:solidFill>
                <a:latin typeface="Times New Roman" panose="02020603050405020304" pitchFamily="18" charset="0"/>
                <a:ea typeface="+mj-ea"/>
                <a:cs typeface="Times New Roman" panose="02020603050405020304" pitchFamily="18" charset="0"/>
              </a:rPr>
              <a:t>           istenmeyen </a:t>
            </a:r>
            <a:r>
              <a:rPr lang="tr-TR" sz="2400" b="1" dirty="0">
                <a:solidFill>
                  <a:schemeClr val="accent2">
                    <a:lumMod val="50000"/>
                  </a:schemeClr>
                </a:solidFill>
                <a:latin typeface="Times New Roman" panose="02020603050405020304" pitchFamily="18" charset="0"/>
                <a:ea typeface="+mj-ea"/>
                <a:cs typeface="Times New Roman" panose="02020603050405020304" pitchFamily="18" charset="0"/>
              </a:rPr>
              <a:t>reaksiyon</a:t>
            </a:r>
            <a:endParaRPr lang="tr-TR" sz="2400" dirty="0">
              <a:solidFill>
                <a:schemeClr val="accent2">
                  <a:lumMod val="50000"/>
                </a:schemeClr>
              </a:solidFill>
            </a:endParaRPr>
          </a:p>
        </p:txBody>
      </p:sp>
      <p:sp>
        <p:nvSpPr>
          <p:cNvPr id="7" name="Yuvarlatılmış Dikdörtgen 6"/>
          <p:cNvSpPr/>
          <p:nvPr/>
        </p:nvSpPr>
        <p:spPr>
          <a:xfrm>
            <a:off x="3798277" y="2532180"/>
            <a:ext cx="4273071" cy="73855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accent2">
                    <a:lumMod val="50000"/>
                  </a:schemeClr>
                </a:solidFill>
              </a:rPr>
              <a:t>İstenmeyen ciddi reaksiyon</a:t>
            </a:r>
            <a:endParaRPr lang="tr-TR" sz="2400" b="1" dirty="0">
              <a:solidFill>
                <a:schemeClr val="accent2">
                  <a:lumMod val="50000"/>
                </a:schemeClr>
              </a:solidFill>
            </a:endParaRPr>
          </a:p>
        </p:txBody>
      </p:sp>
      <p:sp>
        <p:nvSpPr>
          <p:cNvPr id="8" name="Yuvarlatılmış Dikdörtgen 7"/>
          <p:cNvSpPr/>
          <p:nvPr/>
        </p:nvSpPr>
        <p:spPr>
          <a:xfrm>
            <a:off x="3446589" y="3464168"/>
            <a:ext cx="4976446" cy="321799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rial" panose="020B0604020202020204" pitchFamily="34" charset="0"/>
                <a:cs typeface="Arial" panose="020B0604020202020204" pitchFamily="34" charset="0"/>
              </a:rPr>
              <a:t>Kan ve kan bileşenlerinin toplanması veya transfüzyonu ile ilişkili olarak bağışçıda veya alıcıda ortaya çıkan </a:t>
            </a:r>
            <a:r>
              <a:rPr lang="tr-TR" b="1" dirty="0">
                <a:solidFill>
                  <a:schemeClr val="tx1"/>
                </a:solidFill>
                <a:latin typeface="Arial" panose="020B0604020202020204" pitchFamily="34" charset="0"/>
                <a:cs typeface="Arial" panose="020B0604020202020204" pitchFamily="34" charset="0"/>
              </a:rPr>
              <a:t>ölüme veya hayati tehlikeye, kalıcı ve belirgin sakatlığa veya iş görmezliğe veya hastaneye yatma veya hastanede kalma süresinin uzamasına</a:t>
            </a:r>
            <a:r>
              <a:rPr lang="tr-TR" dirty="0">
                <a:solidFill>
                  <a:schemeClr val="tx1"/>
                </a:solidFill>
                <a:latin typeface="Arial" panose="020B0604020202020204" pitchFamily="34" charset="0"/>
                <a:cs typeface="Arial" panose="020B0604020202020204" pitchFamily="34" charset="0"/>
              </a:rPr>
              <a:t> neden olabilen durum olarak tanımlanır.</a:t>
            </a:r>
          </a:p>
        </p:txBody>
      </p:sp>
      <p:sp>
        <p:nvSpPr>
          <p:cNvPr id="9" name="Aşağı Ok 8"/>
          <p:cNvSpPr/>
          <p:nvPr/>
        </p:nvSpPr>
        <p:spPr>
          <a:xfrm>
            <a:off x="5653458" y="2145320"/>
            <a:ext cx="484632" cy="38686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04994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5697414" y="2602523"/>
            <a:ext cx="5656385" cy="3574440"/>
          </a:xfrm>
        </p:spPr>
        <p:txBody>
          <a:bodyPr>
            <a:normAutofit/>
          </a:bodyPr>
          <a:lstStyle/>
          <a:p>
            <a:r>
              <a:rPr lang="tr-TR" sz="2400" dirty="0">
                <a:latin typeface="Arial" panose="020B0604020202020204" pitchFamily="34" charset="0"/>
                <a:ea typeface="Tahoma" panose="020B0604030504040204" pitchFamily="34" charset="0"/>
                <a:cs typeface="Arial" panose="020B0604020202020204" pitchFamily="34" charset="0"/>
              </a:rPr>
              <a:t>Hastada</a:t>
            </a:r>
            <a:r>
              <a:rPr lang="tr-TR" sz="2400" dirty="0">
                <a:solidFill>
                  <a:srgbClr val="70AD47">
                    <a:lumMod val="50000"/>
                  </a:srgbClr>
                </a:solidFill>
                <a:latin typeface="Arial" panose="020B0604020202020204" pitchFamily="34" charset="0"/>
                <a:ea typeface="Tahoma" panose="020B0604030504040204" pitchFamily="34" charset="0"/>
                <a:cs typeface="Arial" panose="020B0604020202020204" pitchFamily="34" charset="0"/>
              </a:rPr>
              <a:t> </a:t>
            </a:r>
            <a:r>
              <a:rPr lang="tr-TR" sz="2400" u="sng" dirty="0">
                <a:solidFill>
                  <a:srgbClr val="C00000"/>
                </a:solidFill>
                <a:latin typeface="Arial" panose="020B0604020202020204" pitchFamily="34" charset="0"/>
                <a:ea typeface="Tahoma" panose="020B0604030504040204" pitchFamily="34" charset="0"/>
                <a:cs typeface="Arial" panose="020B0604020202020204" pitchFamily="34" charset="0"/>
              </a:rPr>
              <a:t>transfüzyon ile ilişkili bir reaksiyon şüphesi </a:t>
            </a:r>
            <a:r>
              <a:rPr lang="tr-TR" sz="2400" dirty="0">
                <a:latin typeface="Arial" panose="020B0604020202020204" pitchFamily="34" charset="0"/>
                <a:ea typeface="Tahoma" panose="020B0604030504040204" pitchFamily="34" charset="0"/>
                <a:cs typeface="Arial" panose="020B0604020202020204" pitchFamily="34" charset="0"/>
              </a:rPr>
              <a:t>durumunda </a:t>
            </a:r>
            <a:r>
              <a:rPr lang="tr-TR" sz="2400" dirty="0" err="1">
                <a:latin typeface="Arial" panose="020B0604020202020204" pitchFamily="34" charset="0"/>
                <a:ea typeface="Tahoma" panose="020B0604030504040204" pitchFamily="34" charset="0"/>
                <a:cs typeface="Arial" panose="020B0604020202020204" pitchFamily="34" charset="0"/>
              </a:rPr>
              <a:t>bağışcının</a:t>
            </a:r>
            <a:r>
              <a:rPr lang="tr-TR" sz="2400" dirty="0">
                <a:latin typeface="Arial" panose="020B0604020202020204" pitchFamily="34" charset="0"/>
                <a:ea typeface="Tahoma" panose="020B0604030504040204" pitchFamily="34" charset="0"/>
                <a:cs typeface="Arial" panose="020B0604020202020204" pitchFamily="34" charset="0"/>
              </a:rPr>
              <a:t> belirlenmesi yada </a:t>
            </a:r>
            <a:r>
              <a:rPr lang="tr-TR" sz="2400" u="sng" dirty="0" err="1">
                <a:solidFill>
                  <a:srgbClr val="C00000"/>
                </a:solidFill>
                <a:latin typeface="Arial" panose="020B0604020202020204" pitchFamily="34" charset="0"/>
                <a:ea typeface="Tahoma" panose="020B0604030504040204" pitchFamily="34" charset="0"/>
                <a:cs typeface="Arial" panose="020B0604020202020204" pitchFamily="34" charset="0"/>
              </a:rPr>
              <a:t>bağışcıda</a:t>
            </a:r>
            <a:r>
              <a:rPr lang="tr-TR" sz="2400" u="sng" dirty="0">
                <a:solidFill>
                  <a:srgbClr val="C00000"/>
                </a:solidFill>
                <a:latin typeface="Arial" panose="020B0604020202020204" pitchFamily="34" charset="0"/>
                <a:ea typeface="Tahoma" panose="020B0604030504040204" pitchFamily="34" charset="0"/>
                <a:cs typeface="Arial" panose="020B0604020202020204" pitchFamily="34" charset="0"/>
              </a:rPr>
              <a:t> kan güvenliğini tehdit eden bir durum varlığında </a:t>
            </a:r>
            <a:r>
              <a:rPr lang="tr-TR" sz="2400" dirty="0">
                <a:latin typeface="Arial" panose="020B0604020202020204" pitchFamily="34" charset="0"/>
                <a:ea typeface="Tahoma" panose="020B0604030504040204" pitchFamily="34" charset="0"/>
                <a:cs typeface="Arial" panose="020B0604020202020204" pitchFamily="34" charset="0"/>
              </a:rPr>
              <a:t>elde edilen ürünlerin güncel durumun  belirlenmesi amacıyla yapılan araştırma sürecidir.</a:t>
            </a:r>
            <a:endParaRPr lang="tr-TR" sz="2400" dirty="0"/>
          </a:p>
        </p:txBody>
      </p:sp>
      <p:pic>
        <p:nvPicPr>
          <p:cNvPr id="5" name="Resim 4"/>
          <p:cNvPicPr>
            <a:picLocks noChangeAspect="1"/>
          </p:cNvPicPr>
          <p:nvPr/>
        </p:nvPicPr>
        <p:blipFill>
          <a:blip r:embed="rId2"/>
          <a:stretch>
            <a:fillRect/>
          </a:stretch>
        </p:blipFill>
        <p:spPr>
          <a:xfrm>
            <a:off x="1108103" y="3882823"/>
            <a:ext cx="2450804" cy="859611"/>
          </a:xfrm>
          <a:prstGeom prst="rect">
            <a:avLst/>
          </a:prstGeom>
        </p:spPr>
      </p:pic>
      <p:pic>
        <p:nvPicPr>
          <p:cNvPr id="6" name="Picture 6"/>
          <p:cNvPicPr>
            <a:picLocks noChangeAspect="1"/>
          </p:cNvPicPr>
          <p:nvPr/>
        </p:nvPicPr>
        <p:blipFill>
          <a:blip r:embed="rId3"/>
          <a:stretch>
            <a:fillRect/>
          </a:stretch>
        </p:blipFill>
        <p:spPr>
          <a:xfrm>
            <a:off x="420804" y="2164354"/>
            <a:ext cx="4855805" cy="3778286"/>
          </a:xfrm>
          <a:prstGeom prst="rect">
            <a:avLst/>
          </a:prstGeom>
        </p:spPr>
      </p:pic>
      <p:sp>
        <p:nvSpPr>
          <p:cNvPr id="7" name="Dikdörtgen 6"/>
          <p:cNvSpPr/>
          <p:nvPr/>
        </p:nvSpPr>
        <p:spPr>
          <a:xfrm>
            <a:off x="1916723" y="3882823"/>
            <a:ext cx="1951892" cy="62787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solidFill>
                  <a:schemeClr val="tx1"/>
                </a:solidFill>
              </a:rPr>
              <a:t>İZ SÜRME</a:t>
            </a:r>
            <a:endParaRPr lang="tr-TR" sz="3200" b="1" dirty="0">
              <a:solidFill>
                <a:schemeClr val="tx1"/>
              </a:solidFill>
            </a:endParaRPr>
          </a:p>
        </p:txBody>
      </p:sp>
    </p:spTree>
    <p:extLst>
      <p:ext uri="{BB962C8B-B14F-4D97-AF65-F5344CB8AC3E}">
        <p14:creationId xmlns:p14="http://schemas.microsoft.com/office/powerpoint/2010/main" val="2688614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kern="0" spc="-160" dirty="0" smtClean="0">
                <a:solidFill>
                  <a:srgbClr val="C00000"/>
                </a:solidFill>
                <a:latin typeface="Times New Roman" panose="02020603050405020304" pitchFamily="18" charset="0"/>
                <a:cs typeface="Times New Roman" panose="02020603050405020304" pitchFamily="18" charset="0"/>
              </a:rPr>
              <a:t>                  </a:t>
            </a:r>
            <a:r>
              <a:rPr lang="tr-TR" sz="3200" kern="0" spc="-160" dirty="0" smtClean="0">
                <a:solidFill>
                  <a:srgbClr val="C00000"/>
                </a:solidFill>
                <a:latin typeface="Arial" panose="020B0604020202020204" pitchFamily="34" charset="0"/>
                <a:cs typeface="Arial" panose="020B0604020202020204" pitchFamily="34" charset="0"/>
              </a:rPr>
              <a:t>Bağışcıdan </a:t>
            </a:r>
            <a:r>
              <a:rPr lang="tr-TR" sz="3200" kern="0" spc="-160" dirty="0">
                <a:solidFill>
                  <a:srgbClr val="C00000"/>
                </a:solidFill>
                <a:latin typeface="Arial" panose="020B0604020202020204" pitchFamily="34" charset="0"/>
                <a:cs typeface="Arial" panose="020B0604020202020204" pitchFamily="34" charset="0"/>
              </a:rPr>
              <a:t>Hastaya İz Sürme </a:t>
            </a:r>
            <a:br>
              <a:rPr lang="tr-TR" sz="3200" kern="0" spc="-160" dirty="0">
                <a:solidFill>
                  <a:srgbClr val="C00000"/>
                </a:solidFill>
                <a:latin typeface="Arial" panose="020B0604020202020204" pitchFamily="34" charset="0"/>
                <a:cs typeface="Arial" panose="020B0604020202020204" pitchFamily="34" charset="0"/>
              </a:rPr>
            </a:br>
            <a:endParaRPr lang="tr-TR" sz="3200" dirty="0">
              <a:latin typeface="Arial" panose="020B0604020202020204" pitchFamily="34" charset="0"/>
              <a:cs typeface="Arial" panose="020B0604020202020204" pitchFamily="34" charset="0"/>
            </a:endParaRPr>
          </a:p>
        </p:txBody>
      </p:sp>
      <p:pic>
        <p:nvPicPr>
          <p:cNvPr id="5" name="İçerik Yer Tutucusu 4"/>
          <p:cNvPicPr>
            <a:picLocks noGrp="1" noChangeAspect="1"/>
          </p:cNvPicPr>
          <p:nvPr>
            <p:ph idx="1"/>
          </p:nvPr>
        </p:nvPicPr>
        <p:blipFill>
          <a:blip r:embed="rId3"/>
          <a:stretch>
            <a:fillRect/>
          </a:stretch>
        </p:blipFill>
        <p:spPr>
          <a:xfrm>
            <a:off x="4180401" y="2752801"/>
            <a:ext cx="3080268" cy="1160466"/>
          </a:xfrm>
          <a:prstGeom prst="rect">
            <a:avLst/>
          </a:prstGeom>
        </p:spPr>
      </p:pic>
      <p:sp>
        <p:nvSpPr>
          <p:cNvPr id="4" name="Yuvarlatılmış Dikdörtgen 3"/>
          <p:cNvSpPr/>
          <p:nvPr/>
        </p:nvSpPr>
        <p:spPr>
          <a:xfrm>
            <a:off x="715108" y="1195754"/>
            <a:ext cx="2186354" cy="94956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tx1"/>
                </a:solidFill>
                <a:latin typeface="Arial" panose="020B0604020202020204" pitchFamily="34" charset="0"/>
                <a:cs typeface="Arial" panose="020B0604020202020204" pitchFamily="34" charset="0"/>
              </a:rPr>
              <a:t>Kanlar kimlere </a:t>
            </a:r>
            <a:r>
              <a:rPr lang="tr-TR" b="1" dirty="0" err="1">
                <a:solidFill>
                  <a:schemeClr val="tx1"/>
                </a:solidFill>
                <a:latin typeface="Arial" panose="020B0604020202020204" pitchFamily="34" charset="0"/>
                <a:cs typeface="Arial" panose="020B0604020202020204" pitchFamily="34" charset="0"/>
              </a:rPr>
              <a:t>transfüze</a:t>
            </a:r>
            <a:r>
              <a:rPr lang="tr-TR" b="1" dirty="0">
                <a:solidFill>
                  <a:schemeClr val="tx1"/>
                </a:solidFill>
                <a:latin typeface="Arial" panose="020B0604020202020204" pitchFamily="34" charset="0"/>
                <a:cs typeface="Arial" panose="020B0604020202020204" pitchFamily="34" charset="0"/>
              </a:rPr>
              <a:t> edilmiş?? </a:t>
            </a:r>
          </a:p>
        </p:txBody>
      </p:sp>
      <p:pic>
        <p:nvPicPr>
          <p:cNvPr id="7" name="İçerik Yer Tutucusu 4"/>
          <p:cNvPicPr>
            <a:picLocks noChangeAspect="1"/>
          </p:cNvPicPr>
          <p:nvPr/>
        </p:nvPicPr>
        <p:blipFill>
          <a:blip r:embed="rId3"/>
          <a:stretch>
            <a:fillRect/>
          </a:stretch>
        </p:blipFill>
        <p:spPr>
          <a:xfrm>
            <a:off x="7660786" y="4290027"/>
            <a:ext cx="4256686" cy="2304203"/>
          </a:xfrm>
          <a:prstGeom prst="rect">
            <a:avLst/>
          </a:prstGeom>
        </p:spPr>
      </p:pic>
      <p:sp>
        <p:nvSpPr>
          <p:cNvPr id="8" name="Dikdörtgen 7"/>
          <p:cNvSpPr/>
          <p:nvPr/>
        </p:nvSpPr>
        <p:spPr>
          <a:xfrm rot="10800000" flipV="1">
            <a:off x="4331567" y="2865008"/>
            <a:ext cx="2719863" cy="646331"/>
          </a:xfrm>
          <a:prstGeom prst="rect">
            <a:avLst/>
          </a:prstGeom>
        </p:spPr>
        <p:txBody>
          <a:bodyPr wrap="square">
            <a:spAutoFit/>
          </a:bodyPr>
          <a:lstStyle/>
          <a:p>
            <a:pPr algn="ctr"/>
            <a:r>
              <a:rPr lang="tr-TR" b="1" dirty="0">
                <a:latin typeface="Arial" panose="020B0604020202020204" pitchFamily="34" charset="0"/>
                <a:cs typeface="Arial" panose="020B0604020202020204" pitchFamily="34" charset="0"/>
              </a:rPr>
              <a:t>LOOK BACK </a:t>
            </a:r>
          </a:p>
          <a:p>
            <a:pPr algn="ctr"/>
            <a:r>
              <a:rPr lang="tr-TR" b="1" dirty="0">
                <a:solidFill>
                  <a:srgbClr val="C00000"/>
                </a:solidFill>
                <a:latin typeface="Arial" panose="020B0604020202020204" pitchFamily="34" charset="0"/>
                <a:cs typeface="Arial" panose="020B0604020202020204" pitchFamily="34" charset="0"/>
              </a:rPr>
              <a:t>GERİYE BAKMA </a:t>
            </a:r>
          </a:p>
        </p:txBody>
      </p:sp>
      <p:pic>
        <p:nvPicPr>
          <p:cNvPr id="9" name="Picture 6"/>
          <p:cNvPicPr>
            <a:picLocks noChangeAspect="1"/>
          </p:cNvPicPr>
          <p:nvPr/>
        </p:nvPicPr>
        <p:blipFill>
          <a:blip r:embed="rId4"/>
          <a:stretch>
            <a:fillRect/>
          </a:stretch>
        </p:blipFill>
        <p:spPr>
          <a:xfrm>
            <a:off x="1052023" y="2222616"/>
            <a:ext cx="2155286" cy="1690651"/>
          </a:xfrm>
          <a:prstGeom prst="rect">
            <a:avLst/>
          </a:prstGeom>
        </p:spPr>
      </p:pic>
      <p:sp>
        <p:nvSpPr>
          <p:cNvPr id="10" name="Right Arrow 10"/>
          <p:cNvSpPr/>
          <p:nvPr/>
        </p:nvSpPr>
        <p:spPr>
          <a:xfrm>
            <a:off x="3366572" y="3105917"/>
            <a:ext cx="711282" cy="4501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
        <p:nvSpPr>
          <p:cNvPr id="11" name="Right Arrow 10"/>
          <p:cNvSpPr/>
          <p:nvPr/>
        </p:nvSpPr>
        <p:spPr>
          <a:xfrm>
            <a:off x="7305145" y="3188172"/>
            <a:ext cx="711282" cy="4501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12" name="Picture 4"/>
          <p:cNvPicPr>
            <a:picLocks noChangeAspect="1"/>
          </p:cNvPicPr>
          <p:nvPr/>
        </p:nvPicPr>
        <p:blipFill>
          <a:blip r:embed="rId5"/>
          <a:stretch>
            <a:fillRect/>
          </a:stretch>
        </p:blipFill>
        <p:spPr>
          <a:xfrm>
            <a:off x="5021105" y="3913267"/>
            <a:ext cx="1600200" cy="2944733"/>
          </a:xfrm>
          <a:prstGeom prst="rect">
            <a:avLst/>
          </a:prstGeom>
        </p:spPr>
      </p:pic>
      <p:pic>
        <p:nvPicPr>
          <p:cNvPr id="13" name="Picture 8"/>
          <p:cNvPicPr>
            <a:picLocks noChangeAspect="1"/>
          </p:cNvPicPr>
          <p:nvPr/>
        </p:nvPicPr>
        <p:blipFill>
          <a:blip r:embed="rId6"/>
          <a:stretch>
            <a:fillRect/>
          </a:stretch>
        </p:blipFill>
        <p:spPr>
          <a:xfrm>
            <a:off x="7975498" y="1701199"/>
            <a:ext cx="1931113" cy="1931113"/>
          </a:xfrm>
          <a:prstGeom prst="rect">
            <a:avLst/>
          </a:prstGeom>
        </p:spPr>
      </p:pic>
      <p:sp>
        <p:nvSpPr>
          <p:cNvPr id="18" name="Dikdörtgen 17"/>
          <p:cNvSpPr/>
          <p:nvPr/>
        </p:nvSpPr>
        <p:spPr>
          <a:xfrm>
            <a:off x="1095346" y="4129335"/>
            <a:ext cx="2155286" cy="531927"/>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err="1" smtClean="0">
                <a:solidFill>
                  <a:schemeClr val="tx1"/>
                </a:solidFill>
              </a:rPr>
              <a:t>donör</a:t>
            </a:r>
            <a:endParaRPr lang="tr-TR" sz="2400" b="1" dirty="0">
              <a:solidFill>
                <a:schemeClr val="tx1"/>
              </a:solidFill>
            </a:endParaRPr>
          </a:p>
        </p:txBody>
      </p:sp>
      <p:sp>
        <p:nvSpPr>
          <p:cNvPr id="19" name="Dikdörtgen 18"/>
          <p:cNvSpPr/>
          <p:nvPr/>
        </p:nvSpPr>
        <p:spPr>
          <a:xfrm>
            <a:off x="8108908" y="3589041"/>
            <a:ext cx="1931113" cy="531928"/>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rPr>
              <a:t>alıcı</a:t>
            </a:r>
            <a:endParaRPr lang="tr-TR" sz="2400" b="1" dirty="0">
              <a:solidFill>
                <a:schemeClr val="tx1"/>
              </a:solidFill>
            </a:endParaRPr>
          </a:p>
        </p:txBody>
      </p:sp>
      <p:sp>
        <p:nvSpPr>
          <p:cNvPr id="20" name="Dikdörtgen 19"/>
          <p:cNvSpPr/>
          <p:nvPr/>
        </p:nvSpPr>
        <p:spPr>
          <a:xfrm rot="10800000" flipV="1">
            <a:off x="7705494" y="4296041"/>
            <a:ext cx="4211977" cy="1754326"/>
          </a:xfrm>
          <a:prstGeom prst="rect">
            <a:avLst/>
          </a:prstGeom>
        </p:spPr>
        <p:txBody>
          <a:bodyPr wrap="square">
            <a:spAutoFit/>
          </a:bodyPr>
          <a:lstStyle/>
          <a:p>
            <a:pPr algn="ctr"/>
            <a:r>
              <a:rPr lang="tr-TR" dirty="0" err="1">
                <a:latin typeface="Arial" panose="020B0604020202020204" pitchFamily="34" charset="0"/>
                <a:cs typeface="Arial" panose="020B0604020202020204" pitchFamily="34" charset="0"/>
              </a:rPr>
              <a:t>Bağışcının</a:t>
            </a:r>
            <a:r>
              <a:rPr lang="tr-TR" dirty="0">
                <a:latin typeface="Arial" panose="020B0604020202020204" pitchFamily="34" charset="0"/>
                <a:cs typeface="Arial" panose="020B0604020202020204" pitchFamily="34" charset="0"/>
              </a:rPr>
              <a:t> testlerinde pozitiflik saptandığı durumda </a:t>
            </a:r>
            <a:r>
              <a:rPr lang="tr-TR" b="1" u="sng" dirty="0">
                <a:latin typeface="Arial" panose="020B0604020202020204" pitchFamily="34" charset="0"/>
                <a:cs typeface="Arial" panose="020B0604020202020204" pitchFamily="34" charset="0"/>
              </a:rPr>
              <a:t>bir yıl içerisinde yapmış </a:t>
            </a:r>
            <a:r>
              <a:rPr lang="tr-TR" dirty="0">
                <a:latin typeface="Arial" panose="020B0604020202020204" pitchFamily="34" charset="0"/>
                <a:cs typeface="Arial" panose="020B0604020202020204" pitchFamily="34" charset="0"/>
              </a:rPr>
              <a:t>olduğu kan bağışları incelenir, kan ve kan ürünlerinin gittiği hastaneler araştırılarak </a:t>
            </a:r>
            <a:r>
              <a:rPr lang="tr-TR" b="1" dirty="0">
                <a:latin typeface="Arial" panose="020B0604020202020204" pitchFamily="34" charset="0"/>
                <a:cs typeface="Arial" panose="020B0604020202020204" pitchFamily="34" charset="0"/>
              </a:rPr>
              <a:t>«Geri Çağırma Formu» </a:t>
            </a:r>
            <a:r>
              <a:rPr lang="tr-TR" dirty="0">
                <a:latin typeface="Arial" panose="020B0604020202020204" pitchFamily="34" charset="0"/>
                <a:cs typeface="Arial" panose="020B0604020202020204" pitchFamily="34" charset="0"/>
              </a:rPr>
              <a:t>gönderilir. </a:t>
            </a:r>
          </a:p>
        </p:txBody>
      </p:sp>
    </p:spTree>
    <p:extLst>
      <p:ext uri="{BB962C8B-B14F-4D97-AF65-F5344CB8AC3E}">
        <p14:creationId xmlns:p14="http://schemas.microsoft.com/office/powerpoint/2010/main" val="2159441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lvl="0">
              <a:lnSpc>
                <a:spcPct val="100000"/>
              </a:lnSpc>
              <a:spcBef>
                <a:spcPts val="0"/>
              </a:spcBef>
            </a:pPr>
            <a:r>
              <a:rPr lang="tr-TR" sz="2800" b="1" dirty="0">
                <a:solidFill>
                  <a:srgbClr val="C00000"/>
                </a:solidFill>
                <a:latin typeface="Times New Roman" panose="02020603050405020304" pitchFamily="18" charset="0"/>
                <a:ea typeface="+mn-ea"/>
                <a:cs typeface="Times New Roman" panose="02020603050405020304" pitchFamily="18" charset="0"/>
              </a:rPr>
              <a:t>Kan ve kan ürünleri transfüzyonu sağlık hizmetlerinin en önemli bileşenlerindendir. </a:t>
            </a:r>
            <a:br>
              <a:rPr lang="tr-TR" sz="2800" b="1" dirty="0">
                <a:solidFill>
                  <a:srgbClr val="C00000"/>
                </a:solidFill>
                <a:latin typeface="Times New Roman" panose="02020603050405020304" pitchFamily="18" charset="0"/>
                <a:ea typeface="+mn-ea"/>
                <a:cs typeface="Times New Roman" panose="02020603050405020304" pitchFamily="18" charset="0"/>
              </a:rPr>
            </a:br>
            <a:endParaRPr lang="tr-TR" sz="2800" dirty="0"/>
          </a:p>
        </p:txBody>
      </p:sp>
      <p:sp>
        <p:nvSpPr>
          <p:cNvPr id="4" name="Dikdörtgen 3"/>
          <p:cNvSpPr/>
          <p:nvPr/>
        </p:nvSpPr>
        <p:spPr>
          <a:xfrm>
            <a:off x="838200" y="1907404"/>
            <a:ext cx="2971799" cy="4665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5500" hangingPunct="0"/>
            <a:r>
              <a:rPr lang="tr-TR">
                <a:solidFill>
                  <a:schemeClr val="tx2"/>
                </a:solidFill>
                <a:latin typeface="Arial" panose="020B0604020202020204" pitchFamily="34" charset="0"/>
                <a:cs typeface="Arial" panose="020B0604020202020204" pitchFamily="34" charset="0"/>
              </a:rPr>
              <a:t>Tek Kaynağı </a:t>
            </a:r>
            <a:r>
              <a:rPr lang="tr-TR" b="1">
                <a:solidFill>
                  <a:srgbClr val="C00000"/>
                </a:solidFill>
                <a:latin typeface="Arial" panose="020B0604020202020204" pitchFamily="34" charset="0"/>
                <a:cs typeface="Arial" panose="020B0604020202020204" pitchFamily="34" charset="0"/>
              </a:rPr>
              <a:t>İNSAN</a:t>
            </a:r>
            <a:endParaRPr lang="tr-TR" b="1" dirty="0">
              <a:solidFill>
                <a:srgbClr val="C00000"/>
              </a:solidFill>
              <a:latin typeface="Arial" panose="020B0604020202020204" pitchFamily="34" charset="0"/>
              <a:cs typeface="Arial" panose="020B0604020202020204" pitchFamily="34" charset="0"/>
              <a:sym typeface="Helvetica"/>
            </a:endParaRPr>
          </a:p>
        </p:txBody>
      </p:sp>
      <p:sp>
        <p:nvSpPr>
          <p:cNvPr id="5" name="Dikdörtgen 4"/>
          <p:cNvSpPr/>
          <p:nvPr/>
        </p:nvSpPr>
        <p:spPr>
          <a:xfrm>
            <a:off x="838200" y="3783227"/>
            <a:ext cx="2836985" cy="5116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5500" hangingPunct="0"/>
            <a:r>
              <a:rPr lang="tr-TR" b="1" dirty="0">
                <a:solidFill>
                  <a:srgbClr val="C00000"/>
                </a:solidFill>
                <a:latin typeface="Arial" panose="020B0604020202020204" pitchFamily="34" charset="0"/>
                <a:cs typeface="Arial" panose="020B0604020202020204" pitchFamily="34" charset="0"/>
                <a:sym typeface="Helvetica"/>
              </a:rPr>
              <a:t>Hayat Kurtarıcı</a:t>
            </a:r>
          </a:p>
        </p:txBody>
      </p:sp>
      <p:sp>
        <p:nvSpPr>
          <p:cNvPr id="6" name="Yuvarlatılmış Dikdörtgen 5"/>
          <p:cNvSpPr/>
          <p:nvPr/>
        </p:nvSpPr>
        <p:spPr>
          <a:xfrm>
            <a:off x="838200" y="2907816"/>
            <a:ext cx="2971799" cy="50995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5500" hangingPunct="0"/>
            <a:r>
              <a:rPr lang="tr-TR" dirty="0">
                <a:solidFill>
                  <a:schemeClr val="tx2"/>
                </a:solidFill>
                <a:latin typeface="Times New Roman" panose="02020603050405020304" pitchFamily="18" charset="0"/>
                <a:cs typeface="Times New Roman" panose="02020603050405020304" pitchFamily="18" charset="0"/>
              </a:rPr>
              <a:t>Alternatifi Henüz Olmayan</a:t>
            </a:r>
            <a:endParaRPr lang="tr-TR" b="1" dirty="0">
              <a:solidFill>
                <a:srgbClr val="C00000"/>
              </a:solidFill>
              <a:latin typeface="Arial" panose="020B0604020202020204" pitchFamily="34" charset="0"/>
              <a:cs typeface="Arial" panose="020B0604020202020204" pitchFamily="34" charset="0"/>
              <a:sym typeface="Helvetica"/>
            </a:endParaRPr>
          </a:p>
        </p:txBody>
      </p:sp>
      <p:sp>
        <p:nvSpPr>
          <p:cNvPr id="7" name="Dikdörtgen 6"/>
          <p:cNvSpPr/>
          <p:nvPr/>
        </p:nvSpPr>
        <p:spPr>
          <a:xfrm>
            <a:off x="838200" y="4718265"/>
            <a:ext cx="2836985" cy="46519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p:cNvPicPr>
            <a:picLocks noChangeAspect="1"/>
          </p:cNvPicPr>
          <p:nvPr/>
        </p:nvPicPr>
        <p:blipFill>
          <a:blip r:embed="rId2"/>
          <a:stretch>
            <a:fillRect/>
          </a:stretch>
        </p:blipFill>
        <p:spPr>
          <a:xfrm>
            <a:off x="744415" y="4722264"/>
            <a:ext cx="2836986" cy="465199"/>
          </a:xfrm>
          <a:prstGeom prst="rect">
            <a:avLst/>
          </a:prstGeom>
        </p:spPr>
      </p:pic>
      <p:sp>
        <p:nvSpPr>
          <p:cNvPr id="12" name="Yuvarlatılmış Dikdörtgen 11"/>
          <p:cNvSpPr/>
          <p:nvPr/>
        </p:nvSpPr>
        <p:spPr>
          <a:xfrm>
            <a:off x="6471138" y="2373923"/>
            <a:ext cx="4712678" cy="298938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2"/>
                </a:solidFill>
                <a:latin typeface="Arial" panose="020B0604020202020204" pitchFamily="34" charset="0"/>
                <a:cs typeface="Arial" panose="020B0604020202020204" pitchFamily="34" charset="0"/>
              </a:rPr>
              <a:t>Transfüzyon uygulamaları bir çok risk içermektedir. Bu riskler kanın kendisi ile ilişkili olabilir ya da transfüzyon işlemi ile de olabilir. </a:t>
            </a:r>
            <a:endParaRPr lang="tr-TR" sz="2800" dirty="0">
              <a:solidFill>
                <a:schemeClr val="tx2"/>
              </a:solidFill>
              <a:latin typeface="Arial" panose="020B0604020202020204" pitchFamily="34" charset="0"/>
              <a:cs typeface="Arial" panose="020B0604020202020204" pitchFamily="34" charset="0"/>
            </a:endParaRPr>
          </a:p>
        </p:txBody>
      </p:sp>
      <p:sp>
        <p:nvSpPr>
          <p:cNvPr id="13" name="Aşağı Ok 12"/>
          <p:cNvSpPr/>
          <p:nvPr/>
        </p:nvSpPr>
        <p:spPr>
          <a:xfrm>
            <a:off x="2162908" y="2426162"/>
            <a:ext cx="257438" cy="31895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Picture 17"/>
          <p:cNvPicPr>
            <a:picLocks noGrp="1" noChangeAspect="1"/>
          </p:cNvPicPr>
          <p:nvPr>
            <p:ph idx="1"/>
          </p:nvPr>
        </p:nvPicPr>
        <p:blipFill>
          <a:blip r:embed="rId3"/>
          <a:stretch>
            <a:fillRect/>
          </a:stretch>
        </p:blipFill>
        <p:spPr>
          <a:xfrm>
            <a:off x="3726708" y="4220308"/>
            <a:ext cx="2286000" cy="2286000"/>
          </a:xfrm>
          <a:prstGeom prst="ellipse">
            <a:avLst/>
          </a:prstGeom>
          <a:ln>
            <a:noFill/>
          </a:ln>
          <a:effectLst>
            <a:softEdge rad="112500"/>
          </a:effectLst>
        </p:spPr>
      </p:pic>
      <p:sp>
        <p:nvSpPr>
          <p:cNvPr id="15" name="Aşağı Ok 14"/>
          <p:cNvSpPr/>
          <p:nvPr/>
        </p:nvSpPr>
        <p:spPr>
          <a:xfrm>
            <a:off x="2213435" y="3460268"/>
            <a:ext cx="257438" cy="31895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Aşağı Ok 15"/>
          <p:cNvSpPr/>
          <p:nvPr/>
        </p:nvSpPr>
        <p:spPr>
          <a:xfrm>
            <a:off x="2254700" y="4353785"/>
            <a:ext cx="257438" cy="31895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530795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p:cNvPicPr>
          <p:nvPr>
            <p:ph idx="1"/>
          </p:nvPr>
        </p:nvPicPr>
        <p:blipFill>
          <a:blip r:embed="rId3"/>
          <a:stretch>
            <a:fillRect/>
          </a:stretch>
        </p:blipFill>
        <p:spPr>
          <a:xfrm>
            <a:off x="430306" y="1796067"/>
            <a:ext cx="3637600" cy="4351338"/>
          </a:xfrm>
          <a:prstGeom prst="rect">
            <a:avLst/>
          </a:prstGeom>
        </p:spPr>
      </p:pic>
      <p:pic>
        <p:nvPicPr>
          <p:cNvPr id="5" name="Picture 4"/>
          <p:cNvPicPr>
            <a:picLocks noChangeAspect="1"/>
          </p:cNvPicPr>
          <p:nvPr/>
        </p:nvPicPr>
        <p:blipFill>
          <a:blip r:embed="rId4"/>
          <a:stretch>
            <a:fillRect/>
          </a:stretch>
        </p:blipFill>
        <p:spPr>
          <a:xfrm>
            <a:off x="4730261" y="1690688"/>
            <a:ext cx="5961184" cy="2281048"/>
          </a:xfrm>
          <a:prstGeom prst="rect">
            <a:avLst/>
          </a:prstGeom>
        </p:spPr>
      </p:pic>
      <p:pic>
        <p:nvPicPr>
          <p:cNvPr id="6" name="Picture 5"/>
          <p:cNvPicPr>
            <a:picLocks noChangeAspect="1"/>
          </p:cNvPicPr>
          <p:nvPr/>
        </p:nvPicPr>
        <p:blipFill>
          <a:blip r:embed="rId5"/>
          <a:stretch>
            <a:fillRect/>
          </a:stretch>
        </p:blipFill>
        <p:spPr>
          <a:xfrm>
            <a:off x="4730261" y="4145017"/>
            <a:ext cx="5826555" cy="2567414"/>
          </a:xfrm>
          <a:prstGeom prst="rect">
            <a:avLst/>
          </a:prstGeom>
        </p:spPr>
      </p:pic>
      <p:sp>
        <p:nvSpPr>
          <p:cNvPr id="7" name="1 Başlık"/>
          <p:cNvSpPr txBox="1">
            <a:spLocks noGrp="1"/>
          </p:cNvSpPr>
          <p:nvPr>
            <p:ph type="title"/>
          </p:nvPr>
        </p:nvSpPr>
        <p:spPr>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66171" tIns="66171" rIns="66171" bIns="66171">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95171"/>
            <a:r>
              <a:rPr lang="tr-TR" sz="5210" kern="0" spc="-160" dirty="0" smtClean="0">
                <a:solidFill>
                  <a:srgbClr val="C00000"/>
                </a:solidFill>
                <a:latin typeface="Times New Roman" panose="02020603050405020304" pitchFamily="18" charset="0"/>
                <a:cs typeface="Times New Roman" panose="02020603050405020304" pitchFamily="18" charset="0"/>
              </a:rPr>
              <a:t>               </a:t>
            </a:r>
            <a:r>
              <a:rPr lang="tr-TR" sz="3200" kern="0" spc="-160" dirty="0" smtClean="0">
                <a:solidFill>
                  <a:srgbClr val="C00000"/>
                </a:solidFill>
                <a:latin typeface="Arial" panose="020B0604020202020204" pitchFamily="34" charset="0"/>
                <a:cs typeface="Arial" panose="020B0604020202020204" pitchFamily="34" charset="0"/>
              </a:rPr>
              <a:t>Bağışcıdan </a:t>
            </a:r>
            <a:r>
              <a:rPr lang="tr-TR" sz="3200" kern="0" spc="-160" dirty="0">
                <a:solidFill>
                  <a:srgbClr val="C00000"/>
                </a:solidFill>
                <a:latin typeface="Arial" panose="020B0604020202020204" pitchFamily="34" charset="0"/>
                <a:cs typeface="Arial" panose="020B0604020202020204" pitchFamily="34" charset="0"/>
              </a:rPr>
              <a:t>Hastaya</a:t>
            </a:r>
            <a:r>
              <a:rPr lang="tr-TR" sz="3200" kern="0" spc="-160" baseline="0" dirty="0">
                <a:solidFill>
                  <a:srgbClr val="C00000"/>
                </a:solidFill>
                <a:latin typeface="Arial" panose="020B0604020202020204" pitchFamily="34" charset="0"/>
                <a:cs typeface="Arial" panose="020B0604020202020204" pitchFamily="34" charset="0"/>
              </a:rPr>
              <a:t> </a:t>
            </a:r>
            <a:r>
              <a:rPr lang="tr-TR" sz="3200" kern="0" spc="-160" dirty="0">
                <a:solidFill>
                  <a:srgbClr val="C00000"/>
                </a:solidFill>
                <a:latin typeface="Arial" panose="020B0604020202020204" pitchFamily="34" charset="0"/>
                <a:cs typeface="Arial" panose="020B0604020202020204" pitchFamily="34" charset="0"/>
              </a:rPr>
              <a:t>İ</a:t>
            </a:r>
            <a:r>
              <a:rPr lang="tr-TR" sz="3200" kern="0" spc="-160" dirty="0" smtClean="0">
                <a:solidFill>
                  <a:srgbClr val="C00000"/>
                </a:solidFill>
                <a:latin typeface="Arial" panose="020B0604020202020204" pitchFamily="34" charset="0"/>
                <a:cs typeface="Arial" panose="020B0604020202020204" pitchFamily="34" charset="0"/>
              </a:rPr>
              <a:t>z </a:t>
            </a:r>
            <a:r>
              <a:rPr lang="tr-TR" sz="3200" kern="0" spc="-160" dirty="0">
                <a:solidFill>
                  <a:srgbClr val="C00000"/>
                </a:solidFill>
                <a:latin typeface="Arial" panose="020B0604020202020204" pitchFamily="34" charset="0"/>
                <a:cs typeface="Arial" panose="020B0604020202020204" pitchFamily="34" charset="0"/>
              </a:rPr>
              <a:t>Sürme </a:t>
            </a:r>
          </a:p>
        </p:txBody>
      </p:sp>
    </p:spTree>
    <p:extLst>
      <p:ext uri="{BB962C8B-B14F-4D97-AF65-F5344CB8AC3E}">
        <p14:creationId xmlns:p14="http://schemas.microsoft.com/office/powerpoint/2010/main" val="1257394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3092" y="365125"/>
            <a:ext cx="11131062" cy="1325563"/>
          </a:xfrm>
        </p:spPr>
        <p:txBody>
          <a:bodyPr/>
          <a:lstStyle/>
          <a:p>
            <a:r>
              <a:rPr lang="tr-TR" kern="0" spc="-160" dirty="0" smtClean="0">
                <a:solidFill>
                  <a:srgbClr val="C00000"/>
                </a:solidFill>
                <a:latin typeface="Arial" panose="020B0604020202020204" pitchFamily="34" charset="0"/>
                <a:cs typeface="Arial" panose="020B0604020202020204" pitchFamily="34" charset="0"/>
              </a:rPr>
              <a:t>                Bağışcıdan </a:t>
            </a:r>
            <a:r>
              <a:rPr lang="tr-TR" kern="0" spc="-160" dirty="0">
                <a:solidFill>
                  <a:srgbClr val="C00000"/>
                </a:solidFill>
                <a:latin typeface="Arial" panose="020B0604020202020204" pitchFamily="34" charset="0"/>
                <a:cs typeface="Arial" panose="020B0604020202020204" pitchFamily="34" charset="0"/>
              </a:rPr>
              <a:t>Hastaya İz </a:t>
            </a:r>
            <a:r>
              <a:rPr lang="tr-TR" kern="0" spc="-160" dirty="0" smtClean="0">
                <a:solidFill>
                  <a:srgbClr val="C00000"/>
                </a:solidFill>
                <a:latin typeface="Arial" panose="020B0604020202020204" pitchFamily="34" charset="0"/>
                <a:cs typeface="Arial" panose="020B0604020202020204" pitchFamily="34" charset="0"/>
              </a:rPr>
              <a:t>Sürme</a:t>
            </a:r>
            <a:endParaRPr lang="tr-TR" dirty="0"/>
          </a:p>
        </p:txBody>
      </p:sp>
      <p:pic>
        <p:nvPicPr>
          <p:cNvPr id="4" name="Picture 1"/>
          <p:cNvPicPr>
            <a:picLocks noGrp="1" noChangeAspect="1"/>
          </p:cNvPicPr>
          <p:nvPr>
            <p:ph idx="1"/>
          </p:nvPr>
        </p:nvPicPr>
        <p:blipFill>
          <a:blip r:embed="rId3"/>
          <a:stretch>
            <a:fillRect/>
          </a:stretch>
        </p:blipFill>
        <p:spPr>
          <a:xfrm>
            <a:off x="0" y="1931132"/>
            <a:ext cx="3637600" cy="4351338"/>
          </a:xfrm>
          <a:prstGeom prst="rect">
            <a:avLst/>
          </a:prstGeom>
        </p:spPr>
      </p:pic>
      <p:pic>
        <p:nvPicPr>
          <p:cNvPr id="5" name="Picture 2"/>
          <p:cNvPicPr>
            <a:picLocks noChangeAspect="1"/>
          </p:cNvPicPr>
          <p:nvPr/>
        </p:nvPicPr>
        <p:blipFill>
          <a:blip r:embed="rId4"/>
          <a:stretch>
            <a:fillRect/>
          </a:stretch>
        </p:blipFill>
        <p:spPr>
          <a:xfrm>
            <a:off x="3637600" y="1690688"/>
            <a:ext cx="6813356" cy="900264"/>
          </a:xfrm>
          <a:prstGeom prst="rect">
            <a:avLst/>
          </a:prstGeom>
        </p:spPr>
      </p:pic>
      <p:sp>
        <p:nvSpPr>
          <p:cNvPr id="7" name="Dikdörtgen 6"/>
          <p:cNvSpPr/>
          <p:nvPr/>
        </p:nvSpPr>
        <p:spPr>
          <a:xfrm>
            <a:off x="4079631" y="2417959"/>
            <a:ext cx="6154615" cy="149855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indent="-228600">
              <a:lnSpc>
                <a:spcPct val="90000"/>
              </a:lnSpc>
              <a:spcBef>
                <a:spcPts val="1000"/>
              </a:spcBef>
              <a:buFont typeface="Arial" panose="020B0604020202020204" pitchFamily="34" charset="0"/>
              <a:buChar char="•"/>
            </a:pPr>
            <a:r>
              <a:rPr lang="tr-TR" dirty="0">
                <a:solidFill>
                  <a:prstClr val="black"/>
                </a:solidFill>
                <a:latin typeface="Arial" panose="020B0604020202020204" pitchFamily="34" charset="0"/>
                <a:cs typeface="Arial" panose="020B0604020202020204" pitchFamily="34" charset="0"/>
              </a:rPr>
              <a:t>Ürünün imha edildiğini gösteren İmha formunun bir örneği alınır ya da imha tutanağı doldurulur</a:t>
            </a:r>
          </a:p>
          <a:p>
            <a:pPr marL="228600" lvl="0" indent="-228600">
              <a:lnSpc>
                <a:spcPct val="90000"/>
              </a:lnSpc>
              <a:spcBef>
                <a:spcPts val="1000"/>
              </a:spcBef>
              <a:buFont typeface="Arial" panose="020B0604020202020204" pitchFamily="34" charset="0"/>
              <a:buChar char="•"/>
            </a:pPr>
            <a:r>
              <a:rPr lang="tr-TR" dirty="0">
                <a:solidFill>
                  <a:prstClr val="black"/>
                </a:solidFill>
                <a:latin typeface="Arial" panose="020B0604020202020204" pitchFamily="34" charset="0"/>
                <a:cs typeface="Arial" panose="020B0604020202020204" pitchFamily="34" charset="0"/>
              </a:rPr>
              <a:t>Geri çağırma formu ile imha tutanağı üst yazı ile </a:t>
            </a:r>
            <a:r>
              <a:rPr lang="tr-TR" dirty="0" err="1">
                <a:solidFill>
                  <a:prstClr val="black"/>
                </a:solidFill>
                <a:latin typeface="Arial" panose="020B0604020202020204" pitchFamily="34" charset="0"/>
                <a:cs typeface="Arial" panose="020B0604020202020204" pitchFamily="34" charset="0"/>
              </a:rPr>
              <a:t>BKM’ye</a:t>
            </a:r>
            <a:r>
              <a:rPr lang="tr-TR" dirty="0">
                <a:solidFill>
                  <a:prstClr val="black"/>
                </a:solidFill>
                <a:latin typeface="Arial" panose="020B0604020202020204" pitchFamily="34" charset="0"/>
                <a:cs typeface="Arial" panose="020B0604020202020204" pitchFamily="34" charset="0"/>
              </a:rPr>
              <a:t> gönderilir</a:t>
            </a:r>
            <a:r>
              <a:rPr lang="tr-TR" sz="2000" dirty="0">
                <a:solidFill>
                  <a:prstClr val="black"/>
                </a:solidFill>
                <a:latin typeface="Arial" panose="020B0604020202020204" pitchFamily="34" charset="0"/>
                <a:cs typeface="Arial" panose="020B0604020202020204" pitchFamily="34" charset="0"/>
              </a:rPr>
              <a:t>. </a:t>
            </a:r>
          </a:p>
        </p:txBody>
      </p:sp>
      <p:sp>
        <p:nvSpPr>
          <p:cNvPr id="8" name="Dikdörtgen 7"/>
          <p:cNvSpPr/>
          <p:nvPr/>
        </p:nvSpPr>
        <p:spPr>
          <a:xfrm>
            <a:off x="4079631" y="4097215"/>
            <a:ext cx="6154615" cy="93198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rgbClr val="C00000"/>
                </a:solidFill>
              </a:rPr>
              <a:t>Soru 4 :</a:t>
            </a:r>
            <a:r>
              <a:rPr lang="tr-TR" sz="2400" b="1" dirty="0" smtClean="0">
                <a:solidFill>
                  <a:schemeClr val="tx1"/>
                </a:solidFill>
              </a:rPr>
              <a:t>kan bileşeni bir hasta için </a:t>
            </a:r>
            <a:r>
              <a:rPr lang="tr-TR" sz="2400" b="1" dirty="0" err="1" smtClean="0">
                <a:solidFill>
                  <a:schemeClr val="tx1"/>
                </a:solidFill>
              </a:rPr>
              <a:t>kullanıldımı</a:t>
            </a:r>
            <a:r>
              <a:rPr lang="tr-TR" sz="2400" b="1" dirty="0" smtClean="0">
                <a:solidFill>
                  <a:schemeClr val="tx1"/>
                </a:solidFill>
              </a:rPr>
              <a:t> ?</a:t>
            </a:r>
            <a:endParaRPr lang="tr-TR" sz="2400" b="1" dirty="0">
              <a:solidFill>
                <a:schemeClr val="tx1"/>
              </a:solidFill>
            </a:endParaRPr>
          </a:p>
        </p:txBody>
      </p:sp>
      <p:sp>
        <p:nvSpPr>
          <p:cNvPr id="9" name="Dikdörtgen 8"/>
          <p:cNvSpPr/>
          <p:nvPr/>
        </p:nvSpPr>
        <p:spPr>
          <a:xfrm>
            <a:off x="4079631" y="5368070"/>
            <a:ext cx="6154615" cy="914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latin typeface="Arial" panose="020B0604020202020204" pitchFamily="34" charset="0"/>
                <a:cs typeface="Arial" panose="020B0604020202020204" pitchFamily="34" charset="0"/>
              </a:rPr>
              <a:t>Kullanılan hasta bilgisi paylaşılır. </a:t>
            </a:r>
            <a:r>
              <a:rPr lang="tr-TR" dirty="0" smtClean="0">
                <a:solidFill>
                  <a:schemeClr val="tx1"/>
                </a:solidFill>
                <a:latin typeface="Arial" panose="020B0604020202020204" pitchFamily="34" charset="0"/>
                <a:cs typeface="Arial" panose="020B0604020202020204" pitchFamily="34" charset="0"/>
              </a:rPr>
              <a:t>Hastaya ulaşılır ve eğer </a:t>
            </a:r>
            <a:r>
              <a:rPr lang="tr-TR" dirty="0" err="1" smtClean="0">
                <a:solidFill>
                  <a:schemeClr val="tx1"/>
                </a:solidFill>
                <a:latin typeface="Arial" panose="020B0604020202020204" pitchFamily="34" charset="0"/>
                <a:cs typeface="Arial" panose="020B0604020202020204" pitchFamily="34" charset="0"/>
              </a:rPr>
              <a:t>ex</a:t>
            </a:r>
            <a:r>
              <a:rPr lang="tr-TR" dirty="0" smtClean="0">
                <a:solidFill>
                  <a:schemeClr val="tx1"/>
                </a:solidFill>
                <a:latin typeface="Arial" panose="020B0604020202020204" pitchFamily="34" charset="0"/>
                <a:cs typeface="Arial" panose="020B0604020202020204" pitchFamily="34" charset="0"/>
              </a:rPr>
              <a:t> olmadıysa hasta takip </a:t>
            </a:r>
            <a:r>
              <a:rPr lang="tr-TR" dirty="0" err="1" smtClean="0">
                <a:solidFill>
                  <a:schemeClr val="tx1"/>
                </a:solidFill>
                <a:latin typeface="Arial" panose="020B0604020202020204" pitchFamily="34" charset="0"/>
                <a:cs typeface="Arial" panose="020B0604020202020204" pitchFamily="34" charset="0"/>
              </a:rPr>
              <a:t>edilir,bildirimi</a:t>
            </a:r>
            <a:r>
              <a:rPr lang="tr-TR" dirty="0" smtClean="0">
                <a:solidFill>
                  <a:schemeClr val="tx1"/>
                </a:solidFill>
                <a:latin typeface="Arial" panose="020B0604020202020204" pitchFamily="34" charset="0"/>
                <a:cs typeface="Arial" panose="020B0604020202020204" pitchFamily="34" charset="0"/>
              </a:rPr>
              <a:t> yapılır.</a:t>
            </a:r>
            <a:endParaRPr lang="tr-TR"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7796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006475"/>
          </a:xfrm>
        </p:spPr>
        <p:txBody>
          <a:bodyPr>
            <a:normAutofit fontScale="90000"/>
          </a:bodyPr>
          <a:lstStyle/>
          <a:p>
            <a:r>
              <a:rPr lang="tr-TR" kern="0" spc="-160" dirty="0" smtClean="0">
                <a:solidFill>
                  <a:srgbClr val="C00000"/>
                </a:solidFill>
                <a:latin typeface="Times New Roman" panose="02020603050405020304" pitchFamily="18" charset="0"/>
                <a:cs typeface="Times New Roman" panose="02020603050405020304" pitchFamily="18" charset="0"/>
              </a:rPr>
              <a:t>                 Hastadan </a:t>
            </a:r>
            <a:r>
              <a:rPr lang="tr-TR" kern="0" spc="-160" dirty="0" err="1">
                <a:solidFill>
                  <a:srgbClr val="C00000"/>
                </a:solidFill>
                <a:latin typeface="Times New Roman" panose="02020603050405020304" pitchFamily="18" charset="0"/>
                <a:cs typeface="Times New Roman" panose="02020603050405020304" pitchFamily="18" charset="0"/>
              </a:rPr>
              <a:t>Bağışcıya</a:t>
            </a:r>
            <a:r>
              <a:rPr lang="tr-TR" kern="0" spc="-160" dirty="0">
                <a:solidFill>
                  <a:srgbClr val="C00000"/>
                </a:solidFill>
                <a:latin typeface="Times New Roman" panose="02020603050405020304" pitchFamily="18" charset="0"/>
                <a:cs typeface="Times New Roman" panose="02020603050405020304" pitchFamily="18" charset="0"/>
              </a:rPr>
              <a:t> İz Sürme </a:t>
            </a:r>
            <a:br>
              <a:rPr lang="tr-TR" kern="0" spc="-160" dirty="0">
                <a:solidFill>
                  <a:srgbClr val="C00000"/>
                </a:solidFill>
                <a:latin typeface="Times New Roman" panose="02020603050405020304" pitchFamily="18" charset="0"/>
                <a:cs typeface="Times New Roman" panose="02020603050405020304" pitchFamily="18" charset="0"/>
              </a:rPr>
            </a:br>
            <a:endParaRPr lang="tr-TR" dirty="0"/>
          </a:p>
        </p:txBody>
      </p:sp>
      <p:pic>
        <p:nvPicPr>
          <p:cNvPr id="5" name="İçerik Yer Tutucusu 4"/>
          <p:cNvPicPr>
            <a:picLocks noGrp="1" noChangeAspect="1"/>
          </p:cNvPicPr>
          <p:nvPr>
            <p:ph idx="1"/>
          </p:nvPr>
        </p:nvPicPr>
        <p:blipFill>
          <a:blip r:embed="rId2"/>
          <a:stretch>
            <a:fillRect/>
          </a:stretch>
        </p:blipFill>
        <p:spPr>
          <a:xfrm>
            <a:off x="356038" y="1371600"/>
            <a:ext cx="2511770" cy="1969179"/>
          </a:xfrm>
          <a:prstGeom prst="rect">
            <a:avLst/>
          </a:prstGeom>
        </p:spPr>
      </p:pic>
      <p:pic>
        <p:nvPicPr>
          <p:cNvPr id="6" name="Resim 5"/>
          <p:cNvPicPr>
            <a:picLocks noChangeAspect="1"/>
          </p:cNvPicPr>
          <p:nvPr/>
        </p:nvPicPr>
        <p:blipFill>
          <a:blip r:embed="rId3"/>
          <a:stretch>
            <a:fillRect/>
          </a:stretch>
        </p:blipFill>
        <p:spPr>
          <a:xfrm>
            <a:off x="9274884" y="1527896"/>
            <a:ext cx="2078916" cy="2078916"/>
          </a:xfrm>
          <a:prstGeom prst="rect">
            <a:avLst/>
          </a:prstGeom>
        </p:spPr>
      </p:pic>
      <p:pic>
        <p:nvPicPr>
          <p:cNvPr id="7" name="Picture 13"/>
          <p:cNvPicPr>
            <a:picLocks noChangeAspect="1"/>
          </p:cNvPicPr>
          <p:nvPr/>
        </p:nvPicPr>
        <p:blipFill>
          <a:blip r:embed="rId4"/>
          <a:stretch>
            <a:fillRect/>
          </a:stretch>
        </p:blipFill>
        <p:spPr>
          <a:xfrm>
            <a:off x="5212320" y="2983522"/>
            <a:ext cx="1600200" cy="3571875"/>
          </a:xfrm>
          <a:prstGeom prst="rect">
            <a:avLst/>
          </a:prstGeom>
        </p:spPr>
      </p:pic>
      <p:sp>
        <p:nvSpPr>
          <p:cNvPr id="8" name="Rounded Rectangle 14"/>
          <p:cNvSpPr/>
          <p:nvPr/>
        </p:nvSpPr>
        <p:spPr>
          <a:xfrm>
            <a:off x="4119007" y="2148413"/>
            <a:ext cx="3904678" cy="83510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tr-T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tr-TR" b="1" dirty="0" smtClean="0">
                <a:latin typeface="Arial" panose="020B0604020202020204" pitchFamily="34" charset="0"/>
                <a:cs typeface="Arial" panose="020B0604020202020204" pitchFamily="34" charset="0"/>
              </a:rPr>
              <a:t>TRACE BACK </a:t>
            </a:r>
          </a:p>
          <a:p>
            <a:pPr algn="ctr"/>
            <a:r>
              <a:rPr lang="tr-TR" b="1" dirty="0" smtClean="0">
                <a:solidFill>
                  <a:srgbClr val="C00000"/>
                </a:solidFill>
                <a:latin typeface="Arial" panose="020B0604020202020204" pitchFamily="34" charset="0"/>
                <a:cs typeface="Arial" panose="020B0604020202020204" pitchFamily="34" charset="0"/>
              </a:rPr>
              <a:t>DONÖRÜ BULMA</a:t>
            </a:r>
            <a:endParaRPr lang="tr-TR" b="1" dirty="0">
              <a:solidFill>
                <a:srgbClr val="C00000"/>
              </a:solidFill>
              <a:latin typeface="Arial" panose="020B0604020202020204" pitchFamily="34" charset="0"/>
              <a:cs typeface="Arial" panose="020B0604020202020204" pitchFamily="34" charset="0"/>
            </a:endParaRPr>
          </a:p>
        </p:txBody>
      </p:sp>
      <p:sp>
        <p:nvSpPr>
          <p:cNvPr id="9" name="Dikdörtgen 8"/>
          <p:cNvSpPr/>
          <p:nvPr/>
        </p:nvSpPr>
        <p:spPr>
          <a:xfrm>
            <a:off x="697523" y="3482465"/>
            <a:ext cx="1781908" cy="50924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err="1" smtClean="0">
                <a:solidFill>
                  <a:schemeClr val="tx1"/>
                </a:solidFill>
              </a:rPr>
              <a:t>donör</a:t>
            </a:r>
            <a:endParaRPr lang="tr-TR" sz="2400" b="1" dirty="0">
              <a:solidFill>
                <a:schemeClr val="tx1"/>
              </a:solidFill>
            </a:endParaRPr>
          </a:p>
        </p:txBody>
      </p:sp>
      <p:sp>
        <p:nvSpPr>
          <p:cNvPr id="10" name="Dikdörtgen 9"/>
          <p:cNvSpPr/>
          <p:nvPr/>
        </p:nvSpPr>
        <p:spPr>
          <a:xfrm>
            <a:off x="9324192" y="3482466"/>
            <a:ext cx="1752600" cy="56128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rPr>
              <a:t>alıcı</a:t>
            </a:r>
            <a:endParaRPr lang="tr-TR" sz="2400" b="1" dirty="0">
              <a:solidFill>
                <a:schemeClr val="tx1"/>
              </a:solidFill>
            </a:endParaRPr>
          </a:p>
        </p:txBody>
      </p:sp>
      <p:sp>
        <p:nvSpPr>
          <p:cNvPr id="11" name="Dikdörtgen 10"/>
          <p:cNvSpPr/>
          <p:nvPr/>
        </p:nvSpPr>
        <p:spPr>
          <a:xfrm>
            <a:off x="356038" y="4133394"/>
            <a:ext cx="3952193" cy="242200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b="1" dirty="0">
                <a:solidFill>
                  <a:prstClr val="black"/>
                </a:solidFill>
                <a:latin typeface="Arial" panose="020B0604020202020204" pitchFamily="34" charset="0"/>
                <a:cs typeface="Arial" panose="020B0604020202020204" pitchFamily="34" charset="0"/>
              </a:rPr>
              <a:t>Hastada gelişen reaksiyonlar bağış kaynaklı olduğu düşünüldüğünde </a:t>
            </a:r>
            <a:r>
              <a:rPr lang="tr-TR" b="1" dirty="0" err="1">
                <a:solidFill>
                  <a:prstClr val="black"/>
                </a:solidFill>
                <a:latin typeface="Arial" panose="020B0604020202020204" pitchFamily="34" charset="0"/>
                <a:cs typeface="Arial" panose="020B0604020202020204" pitchFamily="34" charset="0"/>
              </a:rPr>
              <a:t>bağışcı</a:t>
            </a:r>
            <a:r>
              <a:rPr lang="tr-TR" b="1" dirty="0">
                <a:solidFill>
                  <a:prstClr val="black"/>
                </a:solidFill>
                <a:latin typeface="Arial" panose="020B0604020202020204" pitchFamily="34" charset="0"/>
                <a:cs typeface="Arial" panose="020B0604020202020204" pitchFamily="34" charset="0"/>
              </a:rPr>
              <a:t> bilgilerine ulaşılarak gerekli durumlarda bağış yapması engellenmektedir.</a:t>
            </a:r>
          </a:p>
        </p:txBody>
      </p:sp>
      <p:sp>
        <p:nvSpPr>
          <p:cNvPr id="12" name="Dikdörtgen 11"/>
          <p:cNvSpPr/>
          <p:nvPr/>
        </p:nvSpPr>
        <p:spPr>
          <a:xfrm>
            <a:off x="8993015" y="4591401"/>
            <a:ext cx="2414954" cy="14069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b="1" dirty="0">
                <a:solidFill>
                  <a:prstClr val="black"/>
                </a:solidFill>
                <a:latin typeface="Arial" panose="020B0604020202020204" pitchFamily="34" charset="0"/>
                <a:cs typeface="Arial" panose="020B0604020202020204" pitchFamily="34" charset="0"/>
              </a:rPr>
              <a:t>Kan ürünü kimden alınmış?</a:t>
            </a:r>
          </a:p>
        </p:txBody>
      </p:sp>
      <p:sp>
        <p:nvSpPr>
          <p:cNvPr id="13" name="Right Arrow 17"/>
          <p:cNvSpPr/>
          <p:nvPr/>
        </p:nvSpPr>
        <p:spPr>
          <a:xfrm rot="10800000">
            <a:off x="3055792" y="2356189"/>
            <a:ext cx="875231" cy="4501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
        <p:nvSpPr>
          <p:cNvPr id="14" name="Right Arrow 17"/>
          <p:cNvSpPr/>
          <p:nvPr/>
        </p:nvSpPr>
        <p:spPr>
          <a:xfrm rot="10800000">
            <a:off x="8362086" y="2356190"/>
            <a:ext cx="875231" cy="4501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00750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p:cNvPicPr>
          <p:nvPr>
            <p:ph idx="1"/>
          </p:nvPr>
        </p:nvPicPr>
        <p:blipFill>
          <a:blip r:embed="rId3"/>
          <a:stretch>
            <a:fillRect/>
          </a:stretch>
        </p:blipFill>
        <p:spPr>
          <a:xfrm>
            <a:off x="0" y="1690688"/>
            <a:ext cx="5591907" cy="4903543"/>
          </a:xfrm>
          <a:prstGeom prst="rect">
            <a:avLst/>
          </a:prstGeom>
        </p:spPr>
      </p:pic>
      <p:pic>
        <p:nvPicPr>
          <p:cNvPr id="5" name="Picture 2"/>
          <p:cNvPicPr>
            <a:picLocks noChangeAspect="1"/>
          </p:cNvPicPr>
          <p:nvPr/>
        </p:nvPicPr>
        <p:blipFill>
          <a:blip r:embed="rId4"/>
          <a:stretch>
            <a:fillRect/>
          </a:stretch>
        </p:blipFill>
        <p:spPr>
          <a:xfrm>
            <a:off x="6183922" y="1690688"/>
            <a:ext cx="5597770" cy="4903543"/>
          </a:xfrm>
          <a:prstGeom prst="rect">
            <a:avLst/>
          </a:prstGeom>
        </p:spPr>
      </p:pic>
      <p:sp>
        <p:nvSpPr>
          <p:cNvPr id="6" name="1 Başlık"/>
          <p:cNvSpPr txBox="1">
            <a:spLocks noGrp="1"/>
          </p:cNvSpPr>
          <p:nvPr>
            <p:ph type="title"/>
          </p:nvPr>
        </p:nvSpPr>
        <p:spPr>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66171" tIns="66171" rIns="66171" bIns="66171">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95171"/>
            <a:r>
              <a:rPr lang="tr-TR" sz="5210" kern="0" spc="-160" dirty="0" smtClean="0">
                <a:solidFill>
                  <a:srgbClr val="C00000"/>
                </a:solidFill>
                <a:latin typeface="Times New Roman" panose="02020603050405020304" pitchFamily="18" charset="0"/>
                <a:cs typeface="Times New Roman" panose="02020603050405020304" pitchFamily="18" charset="0"/>
              </a:rPr>
              <a:t>          </a:t>
            </a:r>
            <a:r>
              <a:rPr lang="tr-TR" sz="3600" kern="0" spc="-160" dirty="0" smtClean="0">
                <a:solidFill>
                  <a:srgbClr val="C00000"/>
                </a:solidFill>
                <a:latin typeface="Arial" panose="020B0604020202020204" pitchFamily="34" charset="0"/>
                <a:cs typeface="Arial" panose="020B0604020202020204" pitchFamily="34" charset="0"/>
              </a:rPr>
              <a:t>Hastadan</a:t>
            </a:r>
            <a:r>
              <a:rPr lang="tr-TR" sz="3600" kern="0" spc="-160" baseline="0" dirty="0" smtClean="0">
                <a:solidFill>
                  <a:srgbClr val="C00000"/>
                </a:solidFill>
                <a:latin typeface="Arial" panose="020B0604020202020204" pitchFamily="34" charset="0"/>
                <a:cs typeface="Arial" panose="020B0604020202020204" pitchFamily="34" charset="0"/>
              </a:rPr>
              <a:t> </a:t>
            </a:r>
            <a:r>
              <a:rPr lang="tr-TR" sz="3600" kern="0" spc="-160" dirty="0">
                <a:solidFill>
                  <a:srgbClr val="C00000"/>
                </a:solidFill>
                <a:latin typeface="Arial" panose="020B0604020202020204" pitchFamily="34" charset="0"/>
                <a:cs typeface="Arial" panose="020B0604020202020204" pitchFamily="34" charset="0"/>
              </a:rPr>
              <a:t>Bağışcıya</a:t>
            </a:r>
            <a:r>
              <a:rPr lang="tr-TR" sz="3600" kern="0" spc="-160" baseline="0" dirty="0">
                <a:solidFill>
                  <a:srgbClr val="C00000"/>
                </a:solidFill>
                <a:latin typeface="Arial" panose="020B0604020202020204" pitchFamily="34" charset="0"/>
                <a:cs typeface="Arial" panose="020B0604020202020204" pitchFamily="34" charset="0"/>
              </a:rPr>
              <a:t> </a:t>
            </a:r>
            <a:r>
              <a:rPr lang="tr-TR" sz="3600" kern="0" spc="-160" dirty="0">
                <a:solidFill>
                  <a:srgbClr val="C00000"/>
                </a:solidFill>
                <a:latin typeface="Arial" panose="020B0604020202020204" pitchFamily="34" charset="0"/>
                <a:cs typeface="Arial" panose="020B0604020202020204" pitchFamily="34" charset="0"/>
              </a:rPr>
              <a:t>İ</a:t>
            </a:r>
            <a:r>
              <a:rPr lang="tr-TR" sz="3600" kern="0" spc="-160" dirty="0" smtClean="0">
                <a:solidFill>
                  <a:srgbClr val="C00000"/>
                </a:solidFill>
                <a:latin typeface="Arial" panose="020B0604020202020204" pitchFamily="34" charset="0"/>
                <a:cs typeface="Arial" panose="020B0604020202020204" pitchFamily="34" charset="0"/>
              </a:rPr>
              <a:t>z Sürme </a:t>
            </a:r>
            <a:endParaRPr lang="tr-TR" sz="3600" kern="0" spc="-16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0125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Nesne 7"/>
          <p:cNvGraphicFramePr>
            <a:graphicFrameLocks noChangeAspect="1"/>
          </p:cNvGraphicFramePr>
          <p:nvPr>
            <p:extLst>
              <p:ext uri="{D42A27DB-BD31-4B8C-83A1-F6EECF244321}">
                <p14:modId xmlns:p14="http://schemas.microsoft.com/office/powerpoint/2010/main" val="3496205799"/>
              </p:ext>
            </p:extLst>
          </p:nvPr>
        </p:nvGraphicFramePr>
        <p:xfrm>
          <a:off x="1557443" y="0"/>
          <a:ext cx="8776724" cy="6592252"/>
        </p:xfrm>
        <a:graphic>
          <a:graphicData uri="http://schemas.openxmlformats.org/presentationml/2006/ole">
            <mc:AlternateContent xmlns:mc="http://schemas.openxmlformats.org/markup-compatibility/2006">
              <mc:Choice xmlns:v="urn:schemas-microsoft-com:vml" Requires="v">
                <p:oleObj spid="_x0000_s6222" name="Image" r:id="rId4" imgW="11428560" imgH="8571240" progId="Photoshop.Image.24">
                  <p:embed/>
                </p:oleObj>
              </mc:Choice>
              <mc:Fallback>
                <p:oleObj name="Image" r:id="rId4" imgW="11428560" imgH="8571240" progId="Photoshop.Image.24">
                  <p:embed/>
                  <p:pic>
                    <p:nvPicPr>
                      <p:cNvPr id="0" name=""/>
                      <p:cNvPicPr/>
                      <p:nvPr/>
                    </p:nvPicPr>
                    <p:blipFill>
                      <a:blip r:embed="rId5"/>
                      <a:stretch>
                        <a:fillRect/>
                      </a:stretch>
                    </p:blipFill>
                    <p:spPr>
                      <a:xfrm>
                        <a:off x="1557443" y="0"/>
                        <a:ext cx="8776724" cy="6592252"/>
                      </a:xfrm>
                      <a:prstGeom prst="rect">
                        <a:avLst/>
                      </a:prstGeom>
                    </p:spPr>
                  </p:pic>
                </p:oleObj>
              </mc:Fallback>
            </mc:AlternateContent>
          </a:graphicData>
        </a:graphic>
      </p:graphicFrame>
    </p:spTree>
    <p:extLst>
      <p:ext uri="{BB962C8B-B14F-4D97-AF65-F5344CB8AC3E}">
        <p14:creationId xmlns:p14="http://schemas.microsoft.com/office/powerpoint/2010/main" val="21699664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1853" y="637861"/>
            <a:ext cx="12462933" cy="2743200"/>
          </a:xfrm>
        </p:spPr>
        <p:txBody>
          <a:bodyPr>
            <a:normAutofit/>
          </a:bodyPr>
          <a:lstStyle/>
          <a:p>
            <a:pPr marL="0" indent="0">
              <a:buNone/>
            </a:pPr>
            <a:endParaRPr lang="tr-TR" dirty="0"/>
          </a:p>
          <a:p>
            <a:r>
              <a:rPr lang="tr-TR" dirty="0" smtClean="0"/>
              <a:t>Hemşire kan ürünlerini </a:t>
            </a:r>
            <a:r>
              <a:rPr lang="tr-TR" dirty="0" err="1" smtClean="0"/>
              <a:t>şekil,renk</a:t>
            </a:r>
            <a:r>
              <a:rPr lang="tr-TR" dirty="0" smtClean="0"/>
              <a:t> </a:t>
            </a:r>
            <a:r>
              <a:rPr lang="tr-TR" b="1" dirty="0" smtClean="0"/>
              <a:t>ve görüntü olarak  tanımalıdır.</a:t>
            </a:r>
          </a:p>
          <a:p>
            <a:r>
              <a:rPr lang="tr-TR" b="1" dirty="0" smtClean="0"/>
              <a:t>Tam Kan      Eritrosit           TDP              </a:t>
            </a:r>
            <a:r>
              <a:rPr lang="tr-TR" b="1" dirty="0" err="1" smtClean="0"/>
              <a:t>Criyo</a:t>
            </a:r>
            <a:r>
              <a:rPr lang="tr-TR" b="1" dirty="0" smtClean="0"/>
              <a:t>.          </a:t>
            </a:r>
            <a:r>
              <a:rPr lang="tr-TR" b="1" dirty="0" err="1" smtClean="0"/>
              <a:t>Aferez</a:t>
            </a:r>
            <a:r>
              <a:rPr lang="tr-TR" b="1" dirty="0" smtClean="0"/>
              <a:t> t.        Havuz t.</a:t>
            </a: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031" y="2133600"/>
            <a:ext cx="1779389" cy="2985752"/>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954" y="2133593"/>
            <a:ext cx="1726611" cy="298575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554652" y="2801339"/>
            <a:ext cx="2985760" cy="1650268"/>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358293" y="2804800"/>
            <a:ext cx="2985758" cy="1643343"/>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9678" y="2133592"/>
            <a:ext cx="1671947" cy="2985760"/>
          </a:xfrm>
          <a:prstGeom prst="rect">
            <a:avLst/>
          </a:prstGeom>
        </p:spPr>
      </p:pic>
      <p:pic>
        <p:nvPicPr>
          <p:cNvPr id="10" name="Resi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8459" y="2133592"/>
            <a:ext cx="1742639" cy="2985759"/>
          </a:xfrm>
          <a:prstGeom prst="rect">
            <a:avLst/>
          </a:prstGeom>
        </p:spPr>
      </p:pic>
    </p:spTree>
    <p:extLst>
      <p:ext uri="{BB962C8B-B14F-4D97-AF65-F5344CB8AC3E}">
        <p14:creationId xmlns:p14="http://schemas.microsoft.com/office/powerpoint/2010/main" val="2283678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40886" y="334983"/>
            <a:ext cx="7309419" cy="1325563"/>
          </a:xfrm>
        </p:spPr>
        <p:txBody>
          <a:bodyPr>
            <a:normAutofit/>
          </a:bodyPr>
          <a:lstStyle/>
          <a:p>
            <a:r>
              <a:rPr lang="tr-TR" sz="4000" b="1" dirty="0" smtClean="0">
                <a:solidFill>
                  <a:srgbClr val="FF0000"/>
                </a:solidFill>
                <a:effectLst>
                  <a:outerShdw blurRad="38100" dist="38100" dir="2700000" algn="tl">
                    <a:srgbClr val="000000">
                      <a:alpha val="43137"/>
                    </a:srgbClr>
                  </a:outerShdw>
                </a:effectLst>
              </a:rPr>
              <a:t>                      Tam Kan Nedir ?</a:t>
            </a:r>
            <a:r>
              <a:rPr lang="tr-TR" sz="4000" b="1" dirty="0" smtClean="0">
                <a:solidFill>
                  <a:srgbClr val="C00000"/>
                </a:solidFill>
                <a:effectLst>
                  <a:outerShdw blurRad="38100" dist="38100" dir="2700000" algn="tl">
                    <a:srgbClr val="000000">
                      <a:alpha val="43137"/>
                    </a:srgbClr>
                  </a:outerShdw>
                </a:effectLst>
              </a:rPr>
              <a:t/>
            </a:r>
            <a:br>
              <a:rPr lang="tr-TR" sz="4000" b="1" dirty="0" smtClean="0">
                <a:solidFill>
                  <a:srgbClr val="C00000"/>
                </a:solidFill>
                <a:effectLst>
                  <a:outerShdw blurRad="38100" dist="38100" dir="2700000" algn="tl">
                    <a:srgbClr val="000000">
                      <a:alpha val="43137"/>
                    </a:srgbClr>
                  </a:outerShdw>
                </a:effectLst>
              </a:rPr>
            </a:br>
            <a:endParaRPr lang="tr-TR" sz="4000"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4426431" y="1389379"/>
            <a:ext cx="7195910" cy="5116350"/>
          </a:xfrm>
        </p:spPr>
        <p:txBody>
          <a:bodyPr>
            <a:normAutofit lnSpcReduction="10000"/>
          </a:bodyPr>
          <a:lstStyle/>
          <a:p>
            <a:pPr marL="0" indent="0" algn="just">
              <a:buNone/>
            </a:pPr>
            <a:endParaRPr lang="tr-TR" sz="2200" dirty="0"/>
          </a:p>
          <a:p>
            <a:pPr algn="just"/>
            <a:r>
              <a:rPr lang="tr-TR" sz="2400" dirty="0">
                <a:latin typeface="Arial" panose="020B0604020202020204" pitchFamily="34" charset="0"/>
                <a:cs typeface="Arial" panose="020B0604020202020204" pitchFamily="34" charset="0"/>
              </a:rPr>
              <a:t>Bir ünite tam kanda yaklaşık </a:t>
            </a:r>
            <a:r>
              <a:rPr lang="tr-TR" sz="2400" b="1" dirty="0">
                <a:solidFill>
                  <a:srgbClr val="C00000"/>
                </a:solidFill>
                <a:latin typeface="Arial" panose="020B0604020202020204" pitchFamily="34" charset="0"/>
                <a:cs typeface="Arial" panose="020B0604020202020204" pitchFamily="34" charset="0"/>
              </a:rPr>
              <a:t>200 </a:t>
            </a:r>
            <a:r>
              <a:rPr lang="tr-TR" sz="2400" b="1" dirty="0" err="1">
                <a:solidFill>
                  <a:srgbClr val="C00000"/>
                </a:solidFill>
                <a:latin typeface="Arial" panose="020B0604020202020204" pitchFamily="34" charset="0"/>
                <a:cs typeface="Arial" panose="020B0604020202020204" pitchFamily="34" charset="0"/>
              </a:rPr>
              <a:t>mL</a:t>
            </a:r>
            <a:r>
              <a:rPr lang="tr-TR" sz="2400" b="1" dirty="0">
                <a:solidFill>
                  <a:srgbClr val="C00000"/>
                </a:solidFill>
                <a:latin typeface="Arial" panose="020B0604020202020204" pitchFamily="34" charset="0"/>
                <a:cs typeface="Arial" panose="020B0604020202020204" pitchFamily="34" charset="0"/>
              </a:rPr>
              <a:t> Eritrosit, 250 </a:t>
            </a:r>
            <a:r>
              <a:rPr lang="tr-TR" sz="2400" b="1" dirty="0" err="1">
                <a:solidFill>
                  <a:srgbClr val="C00000"/>
                </a:solidFill>
                <a:latin typeface="Arial" panose="020B0604020202020204" pitchFamily="34" charset="0"/>
                <a:cs typeface="Arial" panose="020B0604020202020204" pitchFamily="34" charset="0"/>
              </a:rPr>
              <a:t>mL</a:t>
            </a:r>
            <a:r>
              <a:rPr lang="tr-TR" sz="2400" b="1" dirty="0">
                <a:solidFill>
                  <a:srgbClr val="C00000"/>
                </a:solidFill>
                <a:latin typeface="Arial" panose="020B0604020202020204" pitchFamily="34" charset="0"/>
                <a:cs typeface="Arial" panose="020B0604020202020204" pitchFamily="34" charset="0"/>
              </a:rPr>
              <a:t> plazma</a:t>
            </a:r>
            <a:r>
              <a:rPr lang="tr-TR" sz="2400" dirty="0">
                <a:solidFill>
                  <a:srgbClr val="C00000"/>
                </a:solidFill>
                <a:latin typeface="Arial" panose="020B0604020202020204" pitchFamily="34" charset="0"/>
                <a:cs typeface="Arial" panose="020B0604020202020204" pitchFamily="34" charset="0"/>
              </a:rPr>
              <a:t> ve </a:t>
            </a:r>
            <a:r>
              <a:rPr lang="tr-TR" sz="2400" b="1" dirty="0">
                <a:solidFill>
                  <a:srgbClr val="C00000"/>
                </a:solidFill>
                <a:latin typeface="Arial" panose="020B0604020202020204" pitchFamily="34" charset="0"/>
                <a:cs typeface="Arial" panose="020B0604020202020204" pitchFamily="34" charset="0"/>
              </a:rPr>
              <a:t>63 </a:t>
            </a:r>
            <a:r>
              <a:rPr lang="tr-TR" sz="2400" b="1" dirty="0" err="1">
                <a:solidFill>
                  <a:srgbClr val="C00000"/>
                </a:solidFill>
                <a:latin typeface="Arial" panose="020B0604020202020204" pitchFamily="34" charset="0"/>
                <a:cs typeface="Arial" panose="020B0604020202020204" pitchFamily="34" charset="0"/>
              </a:rPr>
              <a:t>mL</a:t>
            </a:r>
            <a:r>
              <a:rPr lang="tr-TR" sz="2400" b="1" dirty="0">
                <a:solidFill>
                  <a:srgbClr val="C00000"/>
                </a:solidFill>
                <a:latin typeface="Arial" panose="020B0604020202020204" pitchFamily="34" charset="0"/>
                <a:cs typeface="Arial" panose="020B0604020202020204" pitchFamily="34" charset="0"/>
              </a:rPr>
              <a:t> </a:t>
            </a:r>
            <a:r>
              <a:rPr lang="tr-TR" sz="2400" b="1" dirty="0" err="1">
                <a:solidFill>
                  <a:srgbClr val="C00000"/>
                </a:solidFill>
                <a:latin typeface="Arial" panose="020B0604020202020204" pitchFamily="34" charset="0"/>
                <a:cs typeface="Arial" panose="020B0604020202020204" pitchFamily="34" charset="0"/>
              </a:rPr>
              <a:t>antikoagülan</a:t>
            </a:r>
            <a:r>
              <a:rPr lang="tr-TR" sz="2400" dirty="0">
                <a:solidFill>
                  <a:srgbClr val="C00000"/>
                </a:solidFill>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(CPD/CPDA) bulunmaktadır</a:t>
            </a:r>
            <a:r>
              <a:rPr lang="tr-TR" sz="2400" dirty="0" smtClean="0">
                <a:latin typeface="Arial" panose="020B0604020202020204" pitchFamily="34" charset="0"/>
                <a:cs typeface="Arial" panose="020B0604020202020204" pitchFamily="34" charset="0"/>
              </a:rPr>
              <a:t>.</a:t>
            </a:r>
          </a:p>
          <a:p>
            <a:pPr algn="just"/>
            <a:endParaRPr lang="tr-TR" sz="2400" dirty="0">
              <a:latin typeface="Arial" panose="020B0604020202020204" pitchFamily="34" charset="0"/>
              <a:cs typeface="Arial" panose="020B0604020202020204" pitchFamily="34" charset="0"/>
            </a:endParaRPr>
          </a:p>
          <a:p>
            <a:pPr algn="just"/>
            <a:r>
              <a:rPr lang="tr-TR" sz="2400" dirty="0" smtClean="0">
                <a:latin typeface="Arial" panose="020B0604020202020204" pitchFamily="34" charset="0"/>
                <a:cs typeface="Arial" panose="020B0604020202020204" pitchFamily="34" charset="0"/>
              </a:rPr>
              <a:t>Donörden alındıktan sonra işlem görmeksizin kullanılan kandır. Ortalama hacmi </a:t>
            </a:r>
            <a:r>
              <a:rPr lang="tr-TR" sz="2400" b="1" dirty="0" smtClean="0">
                <a:solidFill>
                  <a:srgbClr val="C00000"/>
                </a:solidFill>
                <a:latin typeface="Arial" panose="020B0604020202020204" pitchFamily="34" charset="0"/>
                <a:cs typeface="Arial" panose="020B0604020202020204" pitchFamily="34" charset="0"/>
              </a:rPr>
              <a:t>450 ML.</a:t>
            </a:r>
          </a:p>
          <a:p>
            <a:pPr algn="just"/>
            <a:endParaRPr lang="tr-TR" sz="2400" b="1" dirty="0" smtClean="0">
              <a:solidFill>
                <a:srgbClr val="C00000"/>
              </a:solidFill>
              <a:latin typeface="Arial" panose="020B0604020202020204" pitchFamily="34" charset="0"/>
              <a:cs typeface="Arial" panose="020B0604020202020204" pitchFamily="34" charset="0"/>
            </a:endParaRPr>
          </a:p>
          <a:p>
            <a:pPr algn="just"/>
            <a:r>
              <a:rPr lang="tr-TR" sz="2400" dirty="0" smtClean="0">
                <a:latin typeface="Arial" panose="020B0604020202020204" pitchFamily="34" charset="0"/>
                <a:cs typeface="Arial" panose="020B0604020202020204" pitchFamily="34" charset="0"/>
              </a:rPr>
              <a:t>Tam kanın içeriği başlıca eritrosit, trombosit, plazma ve pıhtılaşma faktörlerinden meydana gelmektedir.</a:t>
            </a:r>
          </a:p>
          <a:p>
            <a:pPr algn="just"/>
            <a:endParaRPr lang="tr-TR" sz="2400" dirty="0" smtClean="0">
              <a:latin typeface="Arial" panose="020B0604020202020204" pitchFamily="34" charset="0"/>
              <a:cs typeface="Arial" panose="020B0604020202020204" pitchFamily="34" charset="0"/>
            </a:endParaRPr>
          </a:p>
          <a:p>
            <a:pPr algn="just"/>
            <a:r>
              <a:rPr lang="tr-TR" sz="2400" dirty="0" err="1">
                <a:latin typeface="Arial" panose="020B0604020202020204" pitchFamily="34" charset="0"/>
                <a:cs typeface="Arial" panose="020B0604020202020204" pitchFamily="34" charset="0"/>
              </a:rPr>
              <a:t>İnfüzyon</a:t>
            </a:r>
            <a:r>
              <a:rPr lang="tr-TR" sz="2400" dirty="0">
                <a:latin typeface="Arial" panose="020B0604020202020204" pitchFamily="34" charset="0"/>
                <a:cs typeface="Arial" panose="020B0604020202020204" pitchFamily="34" charset="0"/>
              </a:rPr>
              <a:t> süresi </a:t>
            </a:r>
            <a:r>
              <a:rPr lang="tr-TR" sz="2400" b="1" dirty="0">
                <a:solidFill>
                  <a:srgbClr val="C00000"/>
                </a:solidFill>
                <a:latin typeface="Arial" panose="020B0604020202020204" pitchFamily="34" charset="0"/>
                <a:cs typeface="Arial" panose="020B0604020202020204" pitchFamily="34" charset="0"/>
              </a:rPr>
              <a:t>2-4</a:t>
            </a:r>
            <a:r>
              <a:rPr lang="tr-TR" sz="2400" dirty="0">
                <a:latin typeface="Arial" panose="020B0604020202020204" pitchFamily="34" charset="0"/>
                <a:cs typeface="Arial" panose="020B0604020202020204" pitchFamily="34" charset="0"/>
              </a:rPr>
              <a:t> </a:t>
            </a:r>
            <a:r>
              <a:rPr lang="tr-TR" sz="2400" dirty="0" smtClean="0">
                <a:latin typeface="Arial" panose="020B0604020202020204" pitchFamily="34" charset="0"/>
                <a:cs typeface="Arial" panose="020B0604020202020204" pitchFamily="34" charset="0"/>
              </a:rPr>
              <a:t>saattir.</a:t>
            </a:r>
            <a:endParaRPr lang="tr-TR" sz="2400" dirty="0">
              <a:latin typeface="Arial" panose="020B0604020202020204" pitchFamily="34" charset="0"/>
              <a:cs typeface="Arial" panose="020B0604020202020204" pitchFamily="34" charset="0"/>
            </a:endParaRPr>
          </a:p>
          <a:p>
            <a:pPr algn="just"/>
            <a:endParaRPr lang="tr-TR" sz="2400" dirty="0" smtClean="0">
              <a:latin typeface="Arial" panose="020B0604020202020204" pitchFamily="34" charset="0"/>
              <a:cs typeface="Arial" panose="020B0604020202020204" pitchFamily="34" charset="0"/>
            </a:endParaRPr>
          </a:p>
          <a:p>
            <a:pPr algn="just"/>
            <a:endParaRPr lang="tr-TR" sz="2200" dirty="0"/>
          </a:p>
        </p:txBody>
      </p:sp>
      <p:graphicFrame>
        <p:nvGraphicFramePr>
          <p:cNvPr id="6" name="Nesne 5"/>
          <p:cNvGraphicFramePr>
            <a:graphicFrameLocks noChangeAspect="1"/>
          </p:cNvGraphicFramePr>
          <p:nvPr>
            <p:extLst>
              <p:ext uri="{D42A27DB-BD31-4B8C-83A1-F6EECF244321}">
                <p14:modId xmlns:p14="http://schemas.microsoft.com/office/powerpoint/2010/main" val="2859504943"/>
              </p:ext>
            </p:extLst>
          </p:nvPr>
        </p:nvGraphicFramePr>
        <p:xfrm>
          <a:off x="757840" y="1372474"/>
          <a:ext cx="3536687" cy="4766893"/>
        </p:xfrm>
        <a:graphic>
          <a:graphicData uri="http://schemas.openxmlformats.org/presentationml/2006/ole">
            <mc:AlternateContent xmlns:mc="http://schemas.openxmlformats.org/markup-compatibility/2006">
              <mc:Choice xmlns:v="urn:schemas-microsoft-com:vml" Requires="v">
                <p:oleObj spid="_x0000_s7246" name="Image" r:id="rId4" imgW="4558680" imgH="6145920" progId="Photoshop.Image.24">
                  <p:embed/>
                </p:oleObj>
              </mc:Choice>
              <mc:Fallback>
                <p:oleObj name="Image" r:id="rId4" imgW="4558680" imgH="6145920" progId="Photoshop.Image.24">
                  <p:embed/>
                  <p:pic>
                    <p:nvPicPr>
                      <p:cNvPr id="0" name=""/>
                      <p:cNvPicPr/>
                      <p:nvPr/>
                    </p:nvPicPr>
                    <p:blipFill>
                      <a:blip r:embed="rId5"/>
                      <a:stretch>
                        <a:fillRect/>
                      </a:stretch>
                    </p:blipFill>
                    <p:spPr>
                      <a:xfrm>
                        <a:off x="757840" y="1372474"/>
                        <a:ext cx="3536687" cy="4766893"/>
                      </a:xfrm>
                      <a:prstGeom prst="rect">
                        <a:avLst/>
                      </a:prstGeom>
                    </p:spPr>
                  </p:pic>
                </p:oleObj>
              </mc:Fallback>
            </mc:AlternateContent>
          </a:graphicData>
        </a:graphic>
      </p:graphicFrame>
    </p:spTree>
    <p:extLst>
      <p:ext uri="{BB962C8B-B14F-4D97-AF65-F5344CB8AC3E}">
        <p14:creationId xmlns:p14="http://schemas.microsoft.com/office/powerpoint/2010/main" val="556913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57096" y="138102"/>
            <a:ext cx="7404012" cy="1325563"/>
          </a:xfrm>
        </p:spPr>
        <p:txBody>
          <a:bodyPr/>
          <a:lstStyle/>
          <a:p>
            <a:r>
              <a:rPr lang="tr-TR" b="1" dirty="0" smtClean="0">
                <a:solidFill>
                  <a:srgbClr val="FF0000"/>
                </a:solidFill>
                <a:effectLst>
                  <a:outerShdw blurRad="38100" dist="38100" dir="2700000" algn="tl">
                    <a:srgbClr val="000000">
                      <a:alpha val="43137"/>
                    </a:srgbClr>
                  </a:outerShdw>
                </a:effectLst>
              </a:rPr>
              <a:t>    Eritrosit </a:t>
            </a:r>
            <a:r>
              <a:rPr lang="tr-TR" b="1" dirty="0">
                <a:solidFill>
                  <a:srgbClr val="FF0000"/>
                </a:solidFill>
                <a:effectLst>
                  <a:outerShdw blurRad="38100" dist="38100" dir="2700000" algn="tl">
                    <a:srgbClr val="000000">
                      <a:alpha val="43137"/>
                    </a:srgbClr>
                  </a:outerShdw>
                </a:effectLst>
              </a:rPr>
              <a:t>Süspansiyonu Nedir ?</a:t>
            </a:r>
            <a:endParaRPr lang="tr-TR" dirty="0">
              <a:solidFill>
                <a:srgbClr val="FF000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4237771" y="1583483"/>
            <a:ext cx="7163851" cy="5274517"/>
          </a:xfrm>
        </p:spPr>
        <p:txBody>
          <a:bodyPr>
            <a:noAutofit/>
          </a:bodyPr>
          <a:lstStyle/>
          <a:p>
            <a:pPr algn="just"/>
            <a:endParaRPr lang="tr-TR" sz="2200" dirty="0">
              <a:solidFill>
                <a:srgbClr val="FF0000"/>
              </a:solidFill>
            </a:endParaRPr>
          </a:p>
          <a:p>
            <a:pPr algn="just"/>
            <a:r>
              <a:rPr lang="tr-TR" sz="2400" dirty="0">
                <a:latin typeface="Arial" panose="020B0604020202020204" pitchFamily="34" charset="0"/>
                <a:cs typeface="Arial" panose="020B0604020202020204" pitchFamily="34" charset="0"/>
              </a:rPr>
              <a:t>Tam kanın </a:t>
            </a:r>
            <a:r>
              <a:rPr lang="tr-TR" sz="2400" dirty="0" err="1">
                <a:latin typeface="Arial" panose="020B0604020202020204" pitchFamily="34" charset="0"/>
                <a:cs typeface="Arial" panose="020B0604020202020204" pitchFamily="34" charset="0"/>
              </a:rPr>
              <a:t>Trombositten</a:t>
            </a:r>
            <a:r>
              <a:rPr lang="tr-TR" sz="2400" dirty="0">
                <a:latin typeface="Arial" panose="020B0604020202020204" pitchFamily="34" charset="0"/>
                <a:cs typeface="Arial" panose="020B0604020202020204" pitchFamily="34" charset="0"/>
              </a:rPr>
              <a:t> zengin plazma kısmının </a:t>
            </a:r>
            <a:r>
              <a:rPr lang="tr-TR" sz="2400" dirty="0" smtClean="0">
                <a:latin typeface="Arial" panose="020B0604020202020204" pitchFamily="34" charset="0"/>
                <a:cs typeface="Arial" panose="020B0604020202020204" pitchFamily="34" charset="0"/>
              </a:rPr>
              <a:t>ayrıştırılması (200-250 </a:t>
            </a:r>
            <a:r>
              <a:rPr lang="tr-TR" sz="2400" dirty="0">
                <a:latin typeface="Arial" panose="020B0604020202020204" pitchFamily="34" charset="0"/>
                <a:cs typeface="Arial" panose="020B0604020202020204" pitchFamily="34" charset="0"/>
              </a:rPr>
              <a:t>ml) ile elde edilir</a:t>
            </a:r>
            <a:r>
              <a:rPr lang="tr-TR" sz="2400" dirty="0" smtClean="0">
                <a:latin typeface="Arial" panose="020B0604020202020204" pitchFamily="34" charset="0"/>
                <a:cs typeface="Arial" panose="020B0604020202020204" pitchFamily="34" charset="0"/>
              </a:rPr>
              <a:t>.</a:t>
            </a:r>
            <a:endParaRPr lang="tr-TR" sz="2400" dirty="0">
              <a:latin typeface="Arial" panose="020B0604020202020204" pitchFamily="34" charset="0"/>
              <a:cs typeface="Arial" panose="020B0604020202020204" pitchFamily="34" charset="0"/>
            </a:endParaRPr>
          </a:p>
          <a:p>
            <a:pPr algn="just"/>
            <a:r>
              <a:rPr lang="tr-TR" sz="2400" b="1" dirty="0">
                <a:solidFill>
                  <a:srgbClr val="C00000"/>
                </a:solidFill>
                <a:latin typeface="Arial" panose="020B0604020202020204" pitchFamily="34" charset="0"/>
                <a:cs typeface="Arial" panose="020B0604020202020204" pitchFamily="34" charset="0"/>
              </a:rPr>
              <a:t>1 ünite</a:t>
            </a:r>
            <a:r>
              <a:rPr lang="tr-TR" sz="2400" dirty="0">
                <a:solidFill>
                  <a:srgbClr val="C00000"/>
                </a:solidFill>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eritrosit süspansiyonu </a:t>
            </a:r>
            <a:r>
              <a:rPr lang="tr-TR" sz="2400" b="1" dirty="0" err="1">
                <a:solidFill>
                  <a:srgbClr val="C00000"/>
                </a:solidFill>
                <a:latin typeface="Arial" panose="020B0604020202020204" pitchFamily="34" charset="0"/>
                <a:cs typeface="Arial" panose="020B0604020202020204" pitchFamily="34" charset="0"/>
              </a:rPr>
              <a:t>Hematokriti</a:t>
            </a:r>
            <a:r>
              <a:rPr lang="tr-TR" sz="2400" b="1" dirty="0">
                <a:solidFill>
                  <a:srgbClr val="C00000"/>
                </a:solidFill>
                <a:latin typeface="Arial" panose="020B0604020202020204" pitchFamily="34" charset="0"/>
                <a:cs typeface="Arial" panose="020B0604020202020204" pitchFamily="34" charset="0"/>
              </a:rPr>
              <a:t> % 3, Hemoglobini </a:t>
            </a:r>
            <a:r>
              <a:rPr lang="tr-TR" sz="2400" b="1" dirty="0" smtClean="0">
                <a:solidFill>
                  <a:srgbClr val="C00000"/>
                </a:solidFill>
                <a:latin typeface="Arial" panose="020B0604020202020204" pitchFamily="34" charset="0"/>
                <a:cs typeface="Arial" panose="020B0604020202020204" pitchFamily="34" charset="0"/>
              </a:rPr>
              <a:t>1g/Dl</a:t>
            </a:r>
            <a:r>
              <a:rPr lang="tr-TR" sz="2400" dirty="0">
                <a:latin typeface="Arial" panose="020B0604020202020204" pitchFamily="34" charset="0"/>
                <a:cs typeface="Arial" panose="020B0604020202020204" pitchFamily="34" charset="0"/>
              </a:rPr>
              <a:t> </a:t>
            </a:r>
            <a:r>
              <a:rPr lang="tr-TR" sz="2400" dirty="0" smtClean="0">
                <a:latin typeface="Arial" panose="020B0604020202020204" pitchFamily="34" charset="0"/>
                <a:cs typeface="Arial" panose="020B0604020202020204" pitchFamily="34" charset="0"/>
              </a:rPr>
              <a:t>artırır.</a:t>
            </a:r>
            <a:endParaRPr lang="tr-TR" sz="2400" dirty="0">
              <a:latin typeface="Arial" panose="020B0604020202020204" pitchFamily="34" charset="0"/>
              <a:cs typeface="Arial" panose="020B0604020202020204" pitchFamily="34" charset="0"/>
            </a:endParaRPr>
          </a:p>
          <a:p>
            <a:pPr algn="just"/>
            <a:r>
              <a:rPr lang="tr-TR" sz="2400" dirty="0" err="1">
                <a:latin typeface="Arial" panose="020B0604020202020204" pitchFamily="34" charset="0"/>
                <a:cs typeface="Arial" panose="020B0604020202020204" pitchFamily="34" charset="0"/>
              </a:rPr>
              <a:t>Hacim,Koruyucu</a:t>
            </a:r>
            <a:r>
              <a:rPr lang="tr-TR" sz="2400" dirty="0">
                <a:latin typeface="Arial" panose="020B0604020202020204" pitchFamily="34" charset="0"/>
                <a:cs typeface="Arial" panose="020B0604020202020204" pitchFamily="34" charset="0"/>
              </a:rPr>
              <a:t> solüsyonlarla ~ </a:t>
            </a:r>
            <a:r>
              <a:rPr lang="tr-TR" sz="2400" b="1" dirty="0">
                <a:solidFill>
                  <a:srgbClr val="C00000"/>
                </a:solidFill>
                <a:latin typeface="Arial" panose="020B0604020202020204" pitchFamily="34" charset="0"/>
                <a:cs typeface="Arial" panose="020B0604020202020204" pitchFamily="34" charset="0"/>
              </a:rPr>
              <a:t>300-350 </a:t>
            </a:r>
            <a:r>
              <a:rPr lang="tr-TR" sz="2400" b="1" dirty="0" err="1">
                <a:solidFill>
                  <a:srgbClr val="C00000"/>
                </a:solidFill>
                <a:latin typeface="Arial" panose="020B0604020202020204" pitchFamily="34" charset="0"/>
                <a:cs typeface="Arial" panose="020B0604020202020204" pitchFamily="34" charset="0"/>
              </a:rPr>
              <a:t>mL</a:t>
            </a:r>
            <a:r>
              <a:rPr lang="tr-TR" sz="2400" b="1" dirty="0" smtClean="0">
                <a:solidFill>
                  <a:srgbClr val="C00000"/>
                </a:solidFill>
                <a:latin typeface="Arial" panose="020B0604020202020204" pitchFamily="34" charset="0"/>
                <a:cs typeface="Arial" panose="020B0604020202020204" pitchFamily="34" charset="0"/>
              </a:rPr>
              <a:t>.</a:t>
            </a:r>
            <a:endParaRPr lang="tr-TR" sz="2400" b="1" dirty="0">
              <a:latin typeface="Arial" panose="020B0604020202020204" pitchFamily="34" charset="0"/>
              <a:cs typeface="Arial" panose="020B0604020202020204" pitchFamily="34" charset="0"/>
            </a:endParaRPr>
          </a:p>
          <a:p>
            <a:pPr algn="just"/>
            <a:r>
              <a:rPr lang="tr-TR" sz="2400" dirty="0">
                <a:latin typeface="Arial" panose="020B0604020202020204" pitchFamily="34" charset="0"/>
                <a:cs typeface="Arial" panose="020B0604020202020204" pitchFamily="34" charset="0"/>
              </a:rPr>
              <a:t> </a:t>
            </a:r>
            <a:r>
              <a:rPr lang="tr-TR" sz="2400" b="1" dirty="0">
                <a:solidFill>
                  <a:srgbClr val="C00000"/>
                </a:solidFill>
                <a:latin typeface="Arial" panose="020B0604020202020204" pitchFamily="34" charset="0"/>
                <a:cs typeface="Arial" panose="020B0604020202020204" pitchFamily="34" charset="0"/>
              </a:rPr>
              <a:t>+2/+6 ºC</a:t>
            </a:r>
            <a:r>
              <a:rPr lang="tr-TR" sz="2400" dirty="0">
                <a:solidFill>
                  <a:srgbClr val="C00000"/>
                </a:solidFill>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arasında, alarmlı, ısı kontrollü, onaylı bir kan merkezi dolabında saklanmalı.</a:t>
            </a:r>
          </a:p>
          <a:p>
            <a:pPr algn="just"/>
            <a:r>
              <a:rPr lang="tr-TR" sz="2400" dirty="0" smtClean="0">
                <a:latin typeface="Arial" panose="020B0604020202020204" pitchFamily="34" charset="0"/>
                <a:cs typeface="Arial" panose="020B0604020202020204" pitchFamily="34" charset="0"/>
              </a:rPr>
              <a:t>Saklama </a:t>
            </a:r>
            <a:r>
              <a:rPr lang="tr-TR" sz="2400" dirty="0">
                <a:latin typeface="Arial" panose="020B0604020202020204" pitchFamily="34" charset="0"/>
                <a:cs typeface="Arial" panose="020B0604020202020204" pitchFamily="34" charset="0"/>
              </a:rPr>
              <a:t>süresi </a:t>
            </a:r>
            <a:r>
              <a:rPr lang="tr-TR" sz="2400" b="1" dirty="0">
                <a:solidFill>
                  <a:srgbClr val="C00000"/>
                </a:solidFill>
                <a:latin typeface="Arial" panose="020B0604020202020204" pitchFamily="34" charset="0"/>
                <a:cs typeface="Arial" panose="020B0604020202020204" pitchFamily="34" charset="0"/>
              </a:rPr>
              <a:t>21–42 gün</a:t>
            </a:r>
            <a:r>
              <a:rPr lang="tr-TR" sz="2400" dirty="0">
                <a:solidFill>
                  <a:srgbClr val="C00000"/>
                </a:solidFill>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arasında değişir. </a:t>
            </a:r>
            <a:r>
              <a:rPr lang="tr-TR" sz="2400" dirty="0" err="1">
                <a:latin typeface="Arial" panose="020B0604020202020204" pitchFamily="34" charset="0"/>
                <a:cs typeface="Arial" panose="020B0604020202020204" pitchFamily="34" charset="0"/>
              </a:rPr>
              <a:t>İnfüzyon</a:t>
            </a:r>
            <a:r>
              <a:rPr lang="tr-TR" sz="2400" dirty="0">
                <a:latin typeface="Arial" panose="020B0604020202020204" pitchFamily="34" charset="0"/>
                <a:cs typeface="Arial" panose="020B0604020202020204" pitchFamily="34" charset="0"/>
              </a:rPr>
              <a:t> süresi </a:t>
            </a:r>
            <a:r>
              <a:rPr lang="tr-TR" sz="2400" b="1" dirty="0">
                <a:solidFill>
                  <a:srgbClr val="C00000"/>
                </a:solidFill>
                <a:latin typeface="Arial" panose="020B0604020202020204" pitchFamily="34" charset="0"/>
                <a:cs typeface="Arial" panose="020B0604020202020204" pitchFamily="34" charset="0"/>
              </a:rPr>
              <a:t>2-4</a:t>
            </a:r>
            <a:r>
              <a:rPr lang="tr-TR" sz="2400" dirty="0">
                <a:latin typeface="Arial" panose="020B0604020202020204" pitchFamily="34" charset="0"/>
                <a:cs typeface="Arial" panose="020B0604020202020204" pitchFamily="34" charset="0"/>
              </a:rPr>
              <a:t> </a:t>
            </a:r>
            <a:r>
              <a:rPr lang="tr-TR" sz="2400" dirty="0" smtClean="0">
                <a:latin typeface="Arial" panose="020B0604020202020204" pitchFamily="34" charset="0"/>
                <a:cs typeface="Arial" panose="020B0604020202020204" pitchFamily="34" charset="0"/>
              </a:rPr>
              <a:t>saattir.</a:t>
            </a:r>
            <a:endParaRPr lang="tr-TR" sz="2400" dirty="0">
              <a:latin typeface="Arial" panose="020B0604020202020204" pitchFamily="34" charset="0"/>
              <a:cs typeface="Arial" panose="020B0604020202020204" pitchFamily="34" charset="0"/>
            </a:endParaRPr>
          </a:p>
          <a:p>
            <a:pPr algn="just"/>
            <a:r>
              <a:rPr lang="tr-TR" sz="2400" dirty="0" smtClean="0">
                <a:latin typeface="Arial" panose="020B0604020202020204" pitchFamily="34" charset="0"/>
                <a:cs typeface="Arial" panose="020B0604020202020204" pitchFamily="34" charset="0"/>
              </a:rPr>
              <a:t>Işınlandıktan </a:t>
            </a:r>
            <a:r>
              <a:rPr lang="tr-TR" sz="2400" dirty="0" err="1" smtClean="0">
                <a:latin typeface="Arial" panose="020B0604020202020204" pitchFamily="34" charset="0"/>
                <a:cs typeface="Arial" panose="020B0604020202020204" pitchFamily="34" charset="0"/>
              </a:rPr>
              <a:t>sonnra</a:t>
            </a:r>
            <a:r>
              <a:rPr lang="tr-TR" sz="2400" dirty="0" smtClean="0">
                <a:latin typeface="Arial" panose="020B0604020202020204" pitchFamily="34" charset="0"/>
                <a:cs typeface="Arial" panose="020B0604020202020204" pitchFamily="34" charset="0"/>
              </a:rPr>
              <a:t> saklama süresi 14 gündür.</a:t>
            </a:r>
          </a:p>
        </p:txBody>
      </p:sp>
      <p:graphicFrame>
        <p:nvGraphicFramePr>
          <p:cNvPr id="5" name="Nesne 4"/>
          <p:cNvGraphicFramePr>
            <a:graphicFrameLocks noChangeAspect="1"/>
          </p:cNvGraphicFramePr>
          <p:nvPr>
            <p:extLst>
              <p:ext uri="{D42A27DB-BD31-4B8C-83A1-F6EECF244321}">
                <p14:modId xmlns:p14="http://schemas.microsoft.com/office/powerpoint/2010/main" val="1973745789"/>
              </p:ext>
            </p:extLst>
          </p:nvPr>
        </p:nvGraphicFramePr>
        <p:xfrm>
          <a:off x="737826" y="1583483"/>
          <a:ext cx="3272922" cy="4747869"/>
        </p:xfrm>
        <a:graphic>
          <a:graphicData uri="http://schemas.openxmlformats.org/presentationml/2006/ole">
            <mc:AlternateContent xmlns:mc="http://schemas.openxmlformats.org/markup-compatibility/2006">
              <mc:Choice xmlns:v="urn:schemas-microsoft-com:vml" Requires="v">
                <p:oleObj spid="_x0000_s8269" name="Image" r:id="rId4" imgW="5536440" imgH="6488640" progId="Photoshop.Image.24">
                  <p:embed/>
                </p:oleObj>
              </mc:Choice>
              <mc:Fallback>
                <p:oleObj name="Image" r:id="rId4" imgW="5536440" imgH="6488640" progId="Photoshop.Image.24">
                  <p:embed/>
                  <p:pic>
                    <p:nvPicPr>
                      <p:cNvPr id="0" name=""/>
                      <p:cNvPicPr/>
                      <p:nvPr/>
                    </p:nvPicPr>
                    <p:blipFill>
                      <a:blip r:embed="rId5"/>
                      <a:stretch>
                        <a:fillRect/>
                      </a:stretch>
                    </p:blipFill>
                    <p:spPr>
                      <a:xfrm>
                        <a:off x="737826" y="1583483"/>
                        <a:ext cx="3272922" cy="4747869"/>
                      </a:xfrm>
                      <a:prstGeom prst="rect">
                        <a:avLst/>
                      </a:prstGeom>
                    </p:spPr>
                  </p:pic>
                </p:oleObj>
              </mc:Fallback>
            </mc:AlternateContent>
          </a:graphicData>
        </a:graphic>
      </p:graphicFrame>
    </p:spTree>
    <p:extLst>
      <p:ext uri="{BB962C8B-B14F-4D97-AF65-F5344CB8AC3E}">
        <p14:creationId xmlns:p14="http://schemas.microsoft.com/office/powerpoint/2010/main" val="40849994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flipH="1">
            <a:off x="6717324" y="2819498"/>
            <a:ext cx="4888522" cy="1077218"/>
          </a:xfrm>
          <a:prstGeom prst="rect">
            <a:avLst/>
          </a:prstGeom>
        </p:spPr>
        <p:txBody>
          <a:bodyPr wrap="square">
            <a:spAutoFit/>
          </a:bodyPr>
          <a:lstStyle/>
          <a:p>
            <a:pPr marL="82296" lvl="0">
              <a:spcBef>
                <a:spcPts val="600"/>
              </a:spcBef>
              <a:buClr>
                <a:srgbClr val="3891A7"/>
              </a:buClr>
              <a:buSzPct val="80000"/>
            </a:pPr>
            <a:r>
              <a:rPr lang="tr-TR" sz="3200" dirty="0">
                <a:solidFill>
                  <a:prstClr val="black"/>
                </a:solidFill>
                <a:latin typeface="Gill Sans MT"/>
              </a:rPr>
              <a:t>Kanlar </a:t>
            </a:r>
            <a:r>
              <a:rPr lang="tr-TR" sz="3200" dirty="0">
                <a:solidFill>
                  <a:srgbClr val="FF0000"/>
                </a:solidFill>
                <a:latin typeface="Gill Sans MT"/>
              </a:rPr>
              <a:t>lökosit filtreli </a:t>
            </a:r>
            <a:r>
              <a:rPr lang="tr-TR" sz="3200" dirty="0" smtClean="0">
                <a:solidFill>
                  <a:prstClr val="black"/>
                </a:solidFill>
                <a:latin typeface="Gill Sans MT"/>
              </a:rPr>
              <a:t>5’li torbaya alınmaktadır.</a:t>
            </a:r>
            <a:endParaRPr lang="tr-TR" sz="3200" dirty="0">
              <a:solidFill>
                <a:prstClr val="black"/>
              </a:solidFill>
              <a:latin typeface="Gill Sans MT"/>
            </a:endParaRPr>
          </a:p>
        </p:txBody>
      </p:sp>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0162" y="570514"/>
            <a:ext cx="4888524" cy="5787310"/>
          </a:xfrm>
        </p:spPr>
      </p:pic>
      <p:sp>
        <p:nvSpPr>
          <p:cNvPr id="8" name="Dikdörtgen 7"/>
          <p:cNvSpPr/>
          <p:nvPr/>
        </p:nvSpPr>
        <p:spPr>
          <a:xfrm>
            <a:off x="2268414" y="703385"/>
            <a:ext cx="5083089" cy="584775"/>
          </a:xfrm>
          <a:prstGeom prst="rect">
            <a:avLst/>
          </a:prstGeom>
        </p:spPr>
        <p:txBody>
          <a:bodyPr wrap="square">
            <a:spAutoFit/>
          </a:bodyPr>
          <a:lstStyle/>
          <a:p>
            <a:pPr marL="82296" lvl="0">
              <a:spcBef>
                <a:spcPts val="600"/>
              </a:spcBef>
              <a:buClr>
                <a:srgbClr val="3891A7"/>
              </a:buClr>
              <a:buSzPct val="80000"/>
            </a:pPr>
            <a:r>
              <a:rPr lang="tr-TR" sz="3200" dirty="0">
                <a:solidFill>
                  <a:srgbClr val="C00000"/>
                </a:solidFill>
                <a:latin typeface="Gill Sans MT"/>
              </a:rPr>
              <a:t>lökosit filtresi</a:t>
            </a:r>
          </a:p>
        </p:txBody>
      </p:sp>
      <p:sp>
        <p:nvSpPr>
          <p:cNvPr id="9" name="Aşağı Ok 8"/>
          <p:cNvSpPr/>
          <p:nvPr/>
        </p:nvSpPr>
        <p:spPr>
          <a:xfrm rot="10800000" flipV="1">
            <a:off x="3429001" y="1217377"/>
            <a:ext cx="474784" cy="4073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4518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160585"/>
            <a:ext cx="10515600" cy="1969475"/>
          </a:xfrm>
        </p:spPr>
        <p:txBody>
          <a:bodyPr>
            <a:normAutofit fontScale="90000"/>
          </a:bodyPr>
          <a:lstStyle/>
          <a:p>
            <a:r>
              <a:rPr lang="tr-TR" sz="2900" b="1" dirty="0" smtClean="0">
                <a:solidFill>
                  <a:srgbClr val="FF0000"/>
                </a:solidFill>
                <a:effectLst>
                  <a:outerShdw blurRad="38100" dist="38100" dir="2700000" algn="tl">
                    <a:srgbClr val="000000">
                      <a:alpha val="43137"/>
                    </a:srgbClr>
                  </a:outerShdw>
                </a:effectLst>
              </a:rPr>
              <a:t>                </a:t>
            </a:r>
            <a:br>
              <a:rPr lang="tr-TR" sz="2900" b="1" dirty="0" smtClean="0">
                <a:solidFill>
                  <a:srgbClr val="FF0000"/>
                </a:solidFill>
                <a:effectLst>
                  <a:outerShdw blurRad="38100" dist="38100" dir="2700000" algn="tl">
                    <a:srgbClr val="000000">
                      <a:alpha val="43137"/>
                    </a:srgbClr>
                  </a:outerShdw>
                </a:effectLst>
              </a:rPr>
            </a:br>
            <a:r>
              <a:rPr lang="tr-TR" sz="2900" dirty="0" smtClean="0">
                <a:effectLst>
                  <a:outerShdw blurRad="38100" dist="38100" dir="2700000" algn="tl">
                    <a:srgbClr val="000000">
                      <a:alpha val="43137"/>
                    </a:srgbClr>
                  </a:outerShdw>
                </a:effectLst>
              </a:rPr>
              <a:t>santrifüjde 25 </a:t>
            </a:r>
            <a:r>
              <a:rPr lang="tr-TR" sz="2900" dirty="0" err="1" smtClean="0">
                <a:effectLst>
                  <a:outerShdw blurRad="38100" dist="38100" dir="2700000" algn="tl">
                    <a:srgbClr val="000000">
                      <a:alpha val="43137"/>
                    </a:srgbClr>
                  </a:outerShdw>
                </a:effectLst>
              </a:rPr>
              <a:t>dak</a:t>
            </a:r>
            <a:r>
              <a:rPr lang="tr-TR" sz="2900" dirty="0" smtClean="0">
                <a:effectLst>
                  <a:outerShdw blurRad="38100" dist="38100" dir="2700000" algn="tl">
                    <a:srgbClr val="000000">
                      <a:alpha val="43137"/>
                    </a:srgbClr>
                  </a:outerShdw>
                </a:effectLst>
              </a:rPr>
              <a:t>. </a:t>
            </a:r>
            <a:r>
              <a:rPr lang="tr-TR" sz="2900" dirty="0">
                <a:effectLst>
                  <a:outerShdw blurRad="38100" dist="38100" dir="2700000" algn="tl">
                    <a:srgbClr val="000000">
                      <a:alpha val="43137"/>
                    </a:srgbClr>
                  </a:outerShdw>
                </a:effectLst>
              </a:rPr>
              <a:t>ç</a:t>
            </a:r>
            <a:r>
              <a:rPr lang="tr-TR" sz="2900" dirty="0" smtClean="0">
                <a:effectLst>
                  <a:outerShdw blurRad="38100" dist="38100" dir="2700000" algn="tl">
                    <a:srgbClr val="000000">
                      <a:alpha val="43137"/>
                    </a:srgbClr>
                  </a:outerShdw>
                </a:effectLst>
              </a:rPr>
              <a:t>evirdikten sonra </a:t>
            </a:r>
            <a:r>
              <a:rPr lang="tr-TR" sz="2900" dirty="0" err="1" smtClean="0">
                <a:effectLst>
                  <a:outerShdw blurRad="38100" dist="38100" dir="2700000" algn="tl">
                    <a:srgbClr val="000000">
                      <a:alpha val="43137"/>
                    </a:srgbClr>
                  </a:outerShdw>
                </a:effectLst>
              </a:rPr>
              <a:t>es,plazma,trombositlere</a:t>
            </a:r>
            <a:r>
              <a:rPr lang="tr-TR" sz="2900" dirty="0" smtClean="0">
                <a:effectLst>
                  <a:outerShdw blurRad="38100" dist="38100" dir="2700000" algn="tl">
                    <a:srgbClr val="000000">
                      <a:alpha val="43137"/>
                    </a:srgbClr>
                  </a:outerShdw>
                </a:effectLst>
              </a:rPr>
              <a:t> </a:t>
            </a:r>
            <a:r>
              <a:rPr lang="tr-TR" sz="2900" dirty="0" err="1" smtClean="0">
                <a:effectLst>
                  <a:outerShdw blurRad="38100" dist="38100" dir="2700000" algn="tl">
                    <a:srgbClr val="000000">
                      <a:alpha val="43137"/>
                    </a:srgbClr>
                  </a:outerShdw>
                </a:effectLst>
              </a:rPr>
              <a:t>ayrılır,aynı</a:t>
            </a:r>
            <a:r>
              <a:rPr lang="tr-TR" sz="2900" dirty="0" smtClean="0">
                <a:effectLst>
                  <a:outerShdw blurRad="38100" dist="38100" dir="2700000" algn="tl">
                    <a:srgbClr val="000000">
                      <a:alpha val="43137"/>
                    </a:srgbClr>
                  </a:outerShdw>
                </a:effectLst>
              </a:rPr>
              <a:t> zamanda atık torbada lökositlere </a:t>
            </a:r>
            <a:r>
              <a:rPr lang="tr-TR" sz="2900" dirty="0" err="1" smtClean="0">
                <a:effectLst>
                  <a:outerShdw blurRad="38100" dist="38100" dir="2700000" algn="tl">
                    <a:srgbClr val="000000">
                      <a:alpha val="43137"/>
                    </a:srgbClr>
                  </a:outerShdw>
                </a:effectLst>
              </a:rPr>
              <a:t>ayrılır.Eritrosit</a:t>
            </a:r>
            <a:r>
              <a:rPr lang="tr-TR" sz="2900" dirty="0" smtClean="0">
                <a:effectLst>
                  <a:outerShdw blurRad="38100" dist="38100" dir="2700000" algn="tl">
                    <a:srgbClr val="000000">
                      <a:alpha val="43137"/>
                    </a:srgbClr>
                  </a:outerShdw>
                </a:effectLst>
              </a:rPr>
              <a:t> askıya alınarak önce </a:t>
            </a:r>
            <a:r>
              <a:rPr lang="tr-TR" sz="2900" dirty="0" err="1" smtClean="0">
                <a:effectLst>
                  <a:outerShdw blurRad="38100" dist="38100" dir="2700000" algn="tl">
                    <a:srgbClr val="000000">
                      <a:alpha val="43137"/>
                    </a:srgbClr>
                  </a:outerShdw>
                </a:effectLst>
              </a:rPr>
              <a:t>sagem</a:t>
            </a:r>
            <a:r>
              <a:rPr lang="tr-TR" sz="2900" dirty="0" smtClean="0">
                <a:effectLst>
                  <a:outerShdw blurRad="38100" dist="38100" dir="2700000" algn="tl">
                    <a:srgbClr val="000000">
                      <a:alpha val="43137"/>
                    </a:srgbClr>
                  </a:outerShdw>
                </a:effectLst>
              </a:rPr>
              <a:t> solüsyonu ile </a:t>
            </a:r>
            <a:r>
              <a:rPr lang="tr-TR" sz="2900" dirty="0" err="1" smtClean="0">
                <a:effectLst>
                  <a:outerShdw blurRad="38100" dist="38100" dir="2700000" algn="tl">
                    <a:srgbClr val="000000">
                      <a:alpha val="43137"/>
                    </a:srgbClr>
                  </a:outerShdw>
                </a:effectLst>
              </a:rPr>
              <a:t>birleştirilir.Daha</a:t>
            </a:r>
            <a:r>
              <a:rPr lang="tr-TR" sz="2900" dirty="0" smtClean="0">
                <a:effectLst>
                  <a:outerShdw blurRad="38100" dist="38100" dir="2700000" algn="tl">
                    <a:srgbClr val="000000">
                      <a:alpha val="43137"/>
                    </a:srgbClr>
                  </a:outerShdw>
                </a:effectLst>
              </a:rPr>
              <a:t> sonra lökosit filtresinden geçirilir.</a:t>
            </a:r>
            <a:endParaRPr lang="tr-TR" sz="2000" dirty="0"/>
          </a:p>
        </p:txBody>
      </p:sp>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130062"/>
            <a:ext cx="3263503" cy="3727938"/>
          </a:xfr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5541" y="3140287"/>
            <a:ext cx="6714214" cy="3727937"/>
          </a:xfrm>
          <a:prstGeom prst="rect">
            <a:avLst/>
          </a:prstGeom>
        </p:spPr>
      </p:pic>
      <p:pic>
        <p:nvPicPr>
          <p:cNvPr id="7" name="Resim 6"/>
          <p:cNvPicPr>
            <a:picLocks noChangeAspect="1"/>
          </p:cNvPicPr>
          <p:nvPr/>
        </p:nvPicPr>
        <p:blipFill>
          <a:blip r:embed="rId5"/>
          <a:stretch>
            <a:fillRect/>
          </a:stretch>
        </p:blipFill>
        <p:spPr>
          <a:xfrm>
            <a:off x="6471138" y="5516404"/>
            <a:ext cx="966981" cy="680139"/>
          </a:xfrm>
          <a:prstGeom prst="rect">
            <a:avLst/>
          </a:prstGeom>
        </p:spPr>
      </p:pic>
      <p:sp>
        <p:nvSpPr>
          <p:cNvPr id="8" name="Dikdörtgen 7"/>
          <p:cNvSpPr/>
          <p:nvPr/>
        </p:nvSpPr>
        <p:spPr>
          <a:xfrm flipH="1">
            <a:off x="7800153" y="5620663"/>
            <a:ext cx="2665797" cy="400110"/>
          </a:xfrm>
          <a:prstGeom prst="rect">
            <a:avLst/>
          </a:prstGeom>
        </p:spPr>
        <p:txBody>
          <a:bodyPr wrap="square">
            <a:spAutoFit/>
          </a:bodyPr>
          <a:lstStyle/>
          <a:p>
            <a:r>
              <a:rPr lang="tr-TR" sz="2000" b="1" dirty="0">
                <a:solidFill>
                  <a:srgbClr val="FF0000"/>
                </a:solidFill>
                <a:effectLst>
                  <a:outerShdw blurRad="38100" dist="38100" dir="2700000" algn="tl">
                    <a:srgbClr val="000000">
                      <a:alpha val="43137"/>
                    </a:srgbClr>
                  </a:outerShdw>
                </a:effectLst>
              </a:rPr>
              <a:t>trombosit</a:t>
            </a:r>
            <a:endParaRPr lang="tr-TR" sz="2000" dirty="0"/>
          </a:p>
        </p:txBody>
      </p:sp>
      <p:sp>
        <p:nvSpPr>
          <p:cNvPr id="9" name="Dikdörtgen 8"/>
          <p:cNvSpPr/>
          <p:nvPr/>
        </p:nvSpPr>
        <p:spPr>
          <a:xfrm rot="10800000" flipH="1" flipV="1">
            <a:off x="9337432" y="5620664"/>
            <a:ext cx="2282694" cy="400110"/>
          </a:xfrm>
          <a:prstGeom prst="rect">
            <a:avLst/>
          </a:prstGeom>
        </p:spPr>
        <p:txBody>
          <a:bodyPr wrap="square">
            <a:spAutoFit/>
          </a:bodyPr>
          <a:lstStyle/>
          <a:p>
            <a:r>
              <a:rPr lang="tr-TR" sz="2000" b="1" dirty="0">
                <a:solidFill>
                  <a:srgbClr val="FF0000"/>
                </a:solidFill>
                <a:effectLst>
                  <a:outerShdw blurRad="38100" dist="38100" dir="2700000" algn="tl">
                    <a:srgbClr val="000000">
                      <a:alpha val="43137"/>
                    </a:srgbClr>
                  </a:outerShdw>
                </a:effectLst>
              </a:rPr>
              <a:t>lökosit</a:t>
            </a:r>
            <a:endParaRPr lang="tr-TR" sz="2000" b="1" dirty="0"/>
          </a:p>
        </p:txBody>
      </p:sp>
      <p:sp>
        <p:nvSpPr>
          <p:cNvPr id="10" name="Dikdörtgen 9"/>
          <p:cNvSpPr/>
          <p:nvPr/>
        </p:nvSpPr>
        <p:spPr>
          <a:xfrm rot="10800000" flipH="1" flipV="1">
            <a:off x="4308231" y="5439856"/>
            <a:ext cx="2552804" cy="400110"/>
          </a:xfrm>
          <a:prstGeom prst="rect">
            <a:avLst/>
          </a:prstGeom>
        </p:spPr>
        <p:txBody>
          <a:bodyPr wrap="square">
            <a:spAutoFit/>
          </a:bodyPr>
          <a:lstStyle/>
          <a:p>
            <a:r>
              <a:rPr lang="tr-TR" sz="2000" b="1" dirty="0">
                <a:solidFill>
                  <a:srgbClr val="FF0000"/>
                </a:solidFill>
                <a:effectLst>
                  <a:outerShdw blurRad="38100" dist="38100" dir="2700000" algn="tl">
                    <a:srgbClr val="000000">
                      <a:alpha val="43137"/>
                    </a:srgbClr>
                  </a:outerShdw>
                </a:effectLst>
              </a:rPr>
              <a:t>eritrosit</a:t>
            </a:r>
            <a:endParaRPr lang="tr-TR" sz="2000" dirty="0"/>
          </a:p>
        </p:txBody>
      </p:sp>
      <p:pic>
        <p:nvPicPr>
          <p:cNvPr id="11" name="Resim 10"/>
          <p:cNvPicPr>
            <a:picLocks noChangeAspect="1"/>
          </p:cNvPicPr>
          <p:nvPr/>
        </p:nvPicPr>
        <p:blipFill>
          <a:blip r:embed="rId6"/>
          <a:stretch>
            <a:fillRect/>
          </a:stretch>
        </p:blipFill>
        <p:spPr>
          <a:xfrm>
            <a:off x="2450897" y="375778"/>
            <a:ext cx="6682154" cy="988204"/>
          </a:xfrm>
          <a:prstGeom prst="rect">
            <a:avLst/>
          </a:prstGeom>
        </p:spPr>
      </p:pic>
    </p:spTree>
    <p:extLst>
      <p:ext uri="{BB962C8B-B14F-4D97-AF65-F5344CB8AC3E}">
        <p14:creationId xmlns:p14="http://schemas.microsoft.com/office/powerpoint/2010/main" val="34520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585842"/>
            <a:ext cx="10515600" cy="1325563"/>
          </a:xfrm>
        </p:spPr>
        <p:txBody>
          <a:bodyPr>
            <a:normAutofit/>
          </a:bodyPr>
          <a:lstStyle/>
          <a:p>
            <a:r>
              <a:rPr lang="tr-TR" sz="5400" b="1" dirty="0" smtClean="0">
                <a:solidFill>
                  <a:srgbClr val="FF0000"/>
                </a:solidFill>
                <a:effectLst>
                  <a:outerShdw blurRad="38100" dist="38100" dir="2700000" algn="tl">
                    <a:srgbClr val="000000">
                      <a:alpha val="43137"/>
                    </a:srgbClr>
                  </a:outerShdw>
                </a:effectLst>
              </a:rPr>
              <a:t>     GÜVENLİ </a:t>
            </a:r>
            <a:r>
              <a:rPr lang="tr-TR" sz="5400" b="1" dirty="0">
                <a:solidFill>
                  <a:srgbClr val="FF0000"/>
                </a:solidFill>
                <a:effectLst>
                  <a:outerShdw blurRad="38100" dist="38100" dir="2700000" algn="tl">
                    <a:srgbClr val="000000">
                      <a:alpha val="43137"/>
                    </a:srgbClr>
                  </a:outerShdw>
                </a:effectLst>
              </a:rPr>
              <a:t>KAN </a:t>
            </a:r>
            <a:r>
              <a:rPr lang="tr-TR" sz="5400" b="1" dirty="0" smtClean="0">
                <a:solidFill>
                  <a:srgbClr val="FF0000"/>
                </a:solidFill>
                <a:effectLst>
                  <a:outerShdw blurRad="38100" dist="38100" dir="2700000" algn="tl">
                    <a:srgbClr val="000000">
                      <a:alpha val="43137"/>
                    </a:srgbClr>
                  </a:outerShdw>
                </a:effectLst>
              </a:rPr>
              <a:t>TRANSFÜZYONU</a:t>
            </a:r>
            <a:endParaRPr lang="tr-TR" sz="5400"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6365631" y="2655277"/>
            <a:ext cx="5242296" cy="3607466"/>
          </a:xfrm>
        </p:spPr>
        <p:txBody>
          <a:bodyPr>
            <a:noAutofit/>
          </a:bodyPr>
          <a:lstStyle/>
          <a:p>
            <a:pPr>
              <a:buFont typeface="Wingdings" panose="05000000000000000000" pitchFamily="2" charset="2"/>
              <a:buChar char="Ø"/>
            </a:pPr>
            <a:r>
              <a:rPr lang="tr-TR" sz="2400" dirty="0">
                <a:latin typeface="Arial" panose="020B0604020202020204" pitchFamily="34" charset="0"/>
                <a:cs typeface="Arial" panose="020B0604020202020204" pitchFamily="34" charset="0"/>
              </a:rPr>
              <a:t>Başta transfüzyonla bulaşan </a:t>
            </a:r>
            <a:r>
              <a:rPr lang="tr-TR" sz="2400" dirty="0" err="1">
                <a:latin typeface="Arial" panose="020B0604020202020204" pitchFamily="34" charset="0"/>
                <a:cs typeface="Arial" panose="020B0604020202020204" pitchFamily="34" charset="0"/>
              </a:rPr>
              <a:t>infeksiyonlar</a:t>
            </a:r>
            <a:r>
              <a:rPr lang="tr-TR" sz="2400" dirty="0">
                <a:latin typeface="Arial" panose="020B0604020202020204" pitchFamily="34" charset="0"/>
                <a:cs typeface="Arial" panose="020B0604020202020204" pitchFamily="34" charset="0"/>
              </a:rPr>
              <a:t> olmak üzere pek çok istenmeyen yan etki ve reaksiyonların bildirilmesi ve skandalların ortaya çıkması </a:t>
            </a:r>
            <a:r>
              <a:rPr lang="tr-TR" sz="2400" dirty="0">
                <a:solidFill>
                  <a:srgbClr val="C00000"/>
                </a:solidFill>
                <a:latin typeface="Arial" panose="020B0604020202020204" pitchFamily="34" charset="0"/>
                <a:cs typeface="Arial" panose="020B0604020202020204" pitchFamily="34" charset="0"/>
              </a:rPr>
              <a:t>güvenli kan ve güvenli kan transfüzyon </a:t>
            </a:r>
            <a:r>
              <a:rPr lang="tr-TR" sz="2400" dirty="0">
                <a:latin typeface="Arial" panose="020B0604020202020204" pitchFamily="34" charset="0"/>
                <a:cs typeface="Arial" panose="020B0604020202020204" pitchFamily="34" charset="0"/>
              </a:rPr>
              <a:t>kavramlarını ortaya  çıkardı</a:t>
            </a:r>
            <a:r>
              <a:rPr lang="tr-TR" sz="2400" dirty="0" smtClean="0">
                <a:latin typeface="Arial" panose="020B0604020202020204" pitchFamily="34" charset="0"/>
                <a:cs typeface="Arial" panose="020B0604020202020204" pitchFamily="34" charset="0"/>
              </a:rPr>
              <a:t>.</a:t>
            </a:r>
          </a:p>
          <a:p>
            <a:pPr>
              <a:buFont typeface="Wingdings" panose="05000000000000000000" pitchFamily="2" charset="2"/>
              <a:buChar char="Ø"/>
            </a:pPr>
            <a:endParaRPr lang="tr-TR"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tr-TR" sz="2400" dirty="0"/>
          </a:p>
        </p:txBody>
      </p:sp>
      <p:pic>
        <p:nvPicPr>
          <p:cNvPr id="4" name="3 Resim" descr="imagesLHW6677E.jpg"/>
          <p:cNvPicPr>
            <a:picLocks noChangeAspect="1"/>
          </p:cNvPicPr>
          <p:nvPr/>
        </p:nvPicPr>
        <p:blipFill>
          <a:blip r:embed="rId3" cstate="print"/>
          <a:stretch>
            <a:fillRect/>
          </a:stretch>
        </p:blipFill>
        <p:spPr>
          <a:xfrm>
            <a:off x="654910" y="1911405"/>
            <a:ext cx="4610327" cy="4054891"/>
          </a:xfrm>
          <a:prstGeom prst="rect">
            <a:avLst/>
          </a:prstGeom>
        </p:spPr>
      </p:pic>
    </p:spTree>
    <p:extLst>
      <p:ext uri="{BB962C8B-B14F-4D97-AF65-F5344CB8AC3E}">
        <p14:creationId xmlns:p14="http://schemas.microsoft.com/office/powerpoint/2010/main" val="1557329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7386" y="339900"/>
            <a:ext cx="10515600" cy="1325563"/>
          </a:xfrm>
        </p:spPr>
        <p:txBody>
          <a:bodyPr>
            <a:normAutofit fontScale="90000"/>
          </a:bodyPr>
          <a:lstStyle/>
          <a:p>
            <a:r>
              <a:rPr lang="tr-TR" b="1" dirty="0" smtClean="0">
                <a:solidFill>
                  <a:srgbClr val="FF0000"/>
                </a:solidFill>
                <a:effectLst>
                  <a:outerShdw blurRad="38100" dist="38100" dir="2700000" algn="tl">
                    <a:srgbClr val="000000">
                      <a:alpha val="43137"/>
                    </a:srgbClr>
                  </a:outerShdw>
                </a:effectLst>
              </a:rPr>
              <a:t>                               </a:t>
            </a:r>
            <a:r>
              <a:rPr lang="tr-TR" sz="3200" b="1" dirty="0" smtClean="0">
                <a:solidFill>
                  <a:srgbClr val="FF0000"/>
                </a:solidFill>
                <a:effectLst>
                  <a:outerShdw blurRad="38100" dist="38100" dir="2700000" algn="tl">
                    <a:srgbClr val="000000">
                      <a:alpha val="43137"/>
                    </a:srgbClr>
                  </a:outerShdw>
                </a:effectLst>
              </a:rPr>
              <a:t>ERİTROSİT SÜSPANSİYONUNUN HAZIRLANMASI</a:t>
            </a:r>
            <a:br>
              <a:rPr lang="tr-TR" sz="3200" b="1" dirty="0" smtClean="0">
                <a:solidFill>
                  <a:srgbClr val="FF0000"/>
                </a:solidFill>
                <a:effectLst>
                  <a:outerShdw blurRad="38100" dist="38100" dir="2700000" algn="tl">
                    <a:srgbClr val="000000">
                      <a:alpha val="43137"/>
                    </a:srgbClr>
                  </a:outerShdw>
                </a:effectLst>
              </a:rPr>
            </a:br>
            <a:r>
              <a:rPr lang="tr-TR" sz="3200" b="1" dirty="0" smtClean="0">
                <a:solidFill>
                  <a:srgbClr val="FF0000"/>
                </a:solidFill>
                <a:effectLst>
                  <a:outerShdw blurRad="38100" dist="38100" dir="2700000" algn="tl">
                    <a:srgbClr val="000000">
                      <a:alpha val="43137"/>
                    </a:srgbClr>
                  </a:outerShdw>
                </a:effectLst>
              </a:rPr>
              <a:t>                      </a:t>
            </a:r>
            <a:endParaRPr lang="tr-TR" sz="3200" dirty="0">
              <a:solidFill>
                <a:srgbClr val="FF0000"/>
              </a:solidFill>
              <a:effectLst>
                <a:outerShdw blurRad="38100" dist="38100" dir="2700000" algn="tl">
                  <a:srgbClr val="000000">
                    <a:alpha val="43137"/>
                  </a:srgbClr>
                </a:outerShdw>
              </a:effectLst>
            </a:endParaRPr>
          </a:p>
        </p:txBody>
      </p:sp>
      <p:pic>
        <p:nvPicPr>
          <p:cNvPr id="4" name="İçerik Yer Tutucusu 3">
            <a:extLst>
              <a:ext uri="{FF2B5EF4-FFF2-40B4-BE49-F238E27FC236}">
                <a16:creationId xmlns:a16="http://schemas.microsoft.com/office/drawing/2014/main" id="{2080A645-DA80-4144-A3CD-10A5DAC2EAF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3945466" cy="6858000"/>
          </a:xfrm>
          <a:prstGeom prst="rect">
            <a:avLst/>
          </a:prstGeom>
        </p:spPr>
      </p:pic>
      <p:sp>
        <p:nvSpPr>
          <p:cNvPr id="5" name="Dikdörtgen 4"/>
          <p:cNvSpPr/>
          <p:nvPr/>
        </p:nvSpPr>
        <p:spPr>
          <a:xfrm>
            <a:off x="4233334" y="1270983"/>
            <a:ext cx="7685397" cy="1569660"/>
          </a:xfrm>
          <a:prstGeom prst="rect">
            <a:avLst/>
          </a:prstGeom>
        </p:spPr>
        <p:txBody>
          <a:bodyPr wrap="square">
            <a:spAutoFit/>
          </a:bodyPr>
          <a:lstStyle/>
          <a:p>
            <a:pPr algn="just"/>
            <a:r>
              <a:rPr lang="tr-TR" sz="2400" dirty="0" smtClean="0">
                <a:latin typeface="Arial" panose="020B0604020202020204" pitchFamily="34" charset="0"/>
                <a:cs typeface="Arial" panose="020B0604020202020204" pitchFamily="34" charset="0"/>
              </a:rPr>
              <a:t>SAG-M </a:t>
            </a:r>
            <a:r>
              <a:rPr lang="tr-TR" sz="2400" dirty="0">
                <a:latin typeface="Arial" panose="020B0604020202020204" pitchFamily="34" charset="0"/>
                <a:cs typeface="Arial" panose="020B0604020202020204" pitchFamily="34" charset="0"/>
              </a:rPr>
              <a:t>solüsyonu (sodyum klorür-</a:t>
            </a:r>
            <a:r>
              <a:rPr lang="tr-TR" sz="2400" dirty="0" err="1">
                <a:latin typeface="Arial" panose="020B0604020202020204" pitchFamily="34" charset="0"/>
                <a:cs typeface="Arial" panose="020B0604020202020204" pitchFamily="34" charset="0"/>
              </a:rPr>
              <a:t>adenin</a:t>
            </a:r>
            <a:r>
              <a:rPr lang="tr-TR" sz="2400" dirty="0">
                <a:latin typeface="Arial" panose="020B0604020202020204" pitchFamily="34" charset="0"/>
                <a:cs typeface="Arial" panose="020B0604020202020204" pitchFamily="34" charset="0"/>
              </a:rPr>
              <a:t>-dekstroz </a:t>
            </a:r>
            <a:r>
              <a:rPr lang="tr-TR" sz="2400" dirty="0" err="1">
                <a:latin typeface="Arial" panose="020B0604020202020204" pitchFamily="34" charset="0"/>
                <a:cs typeface="Arial" panose="020B0604020202020204" pitchFamily="34" charset="0"/>
              </a:rPr>
              <a:t>monohidrat-mannitol-enjeksiyonluk</a:t>
            </a:r>
            <a:r>
              <a:rPr lang="tr-TR" sz="2400" dirty="0">
                <a:latin typeface="Arial" panose="020B0604020202020204" pitchFamily="34" charset="0"/>
                <a:cs typeface="Arial" panose="020B0604020202020204" pitchFamily="34" charset="0"/>
              </a:rPr>
              <a:t> su)olan torba üstte olacak şekilde askıya </a:t>
            </a:r>
            <a:r>
              <a:rPr lang="tr-TR" sz="2400" dirty="0" err="1">
                <a:latin typeface="Arial" panose="020B0604020202020204" pitchFamily="34" charset="0"/>
                <a:cs typeface="Arial" panose="020B0604020202020204" pitchFamily="34" charset="0"/>
              </a:rPr>
              <a:t>asılır.SAG</a:t>
            </a:r>
            <a:r>
              <a:rPr lang="tr-TR" sz="2400" dirty="0">
                <a:latin typeface="Arial" panose="020B0604020202020204" pitchFamily="34" charset="0"/>
                <a:cs typeface="Arial" panose="020B0604020202020204" pitchFamily="34" charset="0"/>
              </a:rPr>
              <a:t>-M filtreden geçirilerek ES ile karıştırılır.</a:t>
            </a:r>
          </a:p>
        </p:txBody>
      </p:sp>
    </p:spTree>
    <p:extLst>
      <p:ext uri="{BB962C8B-B14F-4D97-AF65-F5344CB8AC3E}">
        <p14:creationId xmlns:p14="http://schemas.microsoft.com/office/powerpoint/2010/main" val="9233320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16012" y="107205"/>
            <a:ext cx="9087419" cy="1325563"/>
          </a:xfrm>
        </p:spPr>
        <p:txBody>
          <a:bodyPr>
            <a:normAutofit/>
          </a:bodyPr>
          <a:lstStyle/>
          <a:p>
            <a:r>
              <a:rPr lang="tr-TR" sz="3200" b="1" dirty="0" smtClean="0">
                <a:solidFill>
                  <a:srgbClr val="FF0000"/>
                </a:solidFill>
                <a:effectLst>
                  <a:outerShdw blurRad="38100" dist="38100" dir="2700000" algn="tl">
                    <a:srgbClr val="000000">
                      <a:alpha val="43137"/>
                    </a:srgbClr>
                  </a:outerShdw>
                </a:effectLst>
              </a:rPr>
              <a:t>      ERİTROSİT </a:t>
            </a:r>
            <a:r>
              <a:rPr lang="tr-TR" sz="3200" b="1" dirty="0">
                <a:solidFill>
                  <a:srgbClr val="FF0000"/>
                </a:solidFill>
                <a:effectLst>
                  <a:outerShdw blurRad="38100" dist="38100" dir="2700000" algn="tl">
                    <a:srgbClr val="000000">
                      <a:alpha val="43137"/>
                    </a:srgbClr>
                  </a:outerShdw>
                </a:effectLst>
              </a:rPr>
              <a:t>SÜSPANSİYONUNUN HAZIRLANMASI</a:t>
            </a:r>
            <a:endParaRPr lang="tr-TR" sz="3200" dirty="0">
              <a:solidFill>
                <a:srgbClr val="FF0000"/>
              </a:solidFill>
              <a:effectLst>
                <a:outerShdw blurRad="38100" dist="38100" dir="2700000" algn="tl">
                  <a:srgbClr val="000000">
                    <a:alpha val="43137"/>
                  </a:srgbClr>
                </a:outerShdw>
              </a:effectLst>
            </a:endParaRPr>
          </a:p>
        </p:txBody>
      </p:sp>
      <p:pic>
        <p:nvPicPr>
          <p:cNvPr id="4" name="İçerik Yer Tutucusu 3">
            <a:extLst>
              <a:ext uri="{FF2B5EF4-FFF2-40B4-BE49-F238E27FC236}">
                <a16:creationId xmlns:a16="http://schemas.microsoft.com/office/drawing/2014/main" id="{C35A9668-E96E-4456-9F8F-FC387D0142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4047" y="1485852"/>
            <a:ext cx="4641405" cy="4599637"/>
          </a:xfrm>
          <a:prstGeom prst="rect">
            <a:avLst/>
          </a:prstGeom>
        </p:spPr>
      </p:pic>
      <p:sp>
        <p:nvSpPr>
          <p:cNvPr id="5" name="Dikdörtgen 4"/>
          <p:cNvSpPr/>
          <p:nvPr/>
        </p:nvSpPr>
        <p:spPr>
          <a:xfrm>
            <a:off x="5310526" y="3030110"/>
            <a:ext cx="6507306" cy="1200329"/>
          </a:xfrm>
          <a:prstGeom prst="rect">
            <a:avLst/>
          </a:prstGeom>
        </p:spPr>
        <p:txBody>
          <a:bodyPr wrap="square">
            <a:spAutoFit/>
          </a:bodyPr>
          <a:lstStyle/>
          <a:p>
            <a:pPr algn="just"/>
            <a:r>
              <a:rPr lang="tr-TR" sz="2400" dirty="0">
                <a:latin typeface="Arial" panose="020B0604020202020204" pitchFamily="34" charset="0"/>
                <a:cs typeface="Arial" panose="020B0604020202020204" pitchFamily="34" charset="0"/>
              </a:rPr>
              <a:t>Daha sonra ES askıya asılarak kanın filtreden geçmesi </a:t>
            </a:r>
            <a:r>
              <a:rPr lang="tr-TR" sz="2400" dirty="0" err="1">
                <a:latin typeface="Arial" panose="020B0604020202020204" pitchFamily="34" charset="0"/>
                <a:cs typeface="Arial" panose="020B0604020202020204" pitchFamily="34" charset="0"/>
              </a:rPr>
              <a:t>sağlanır.İşlem</a:t>
            </a:r>
            <a:r>
              <a:rPr lang="tr-TR" sz="2400" dirty="0">
                <a:latin typeface="Arial" panose="020B0604020202020204" pitchFamily="34" charset="0"/>
                <a:cs typeface="Arial" panose="020B0604020202020204" pitchFamily="34" charset="0"/>
              </a:rPr>
              <a:t> bittikten sonra etiketlenerek kan kullanıma sunulur.</a:t>
            </a:r>
          </a:p>
        </p:txBody>
      </p:sp>
    </p:spTree>
    <p:extLst>
      <p:ext uri="{BB962C8B-B14F-4D97-AF65-F5344CB8AC3E}">
        <p14:creationId xmlns:p14="http://schemas.microsoft.com/office/powerpoint/2010/main" val="10935621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48103" y="208106"/>
            <a:ext cx="10515600" cy="1144587"/>
          </a:xfrm>
        </p:spPr>
        <p:txBody>
          <a:bodyPr/>
          <a:lstStyle/>
          <a:p>
            <a:r>
              <a:rPr lang="tr-TR" b="1" dirty="0" smtClean="0">
                <a:solidFill>
                  <a:srgbClr val="FF0000"/>
                </a:solidFill>
                <a:effectLst>
                  <a:outerShdw blurRad="38100" dist="38100" dir="2700000" algn="tl">
                    <a:srgbClr val="000000">
                      <a:alpha val="43137"/>
                    </a:srgbClr>
                  </a:outerShdw>
                </a:effectLst>
              </a:rPr>
              <a:t>         Trombosit </a:t>
            </a:r>
            <a:r>
              <a:rPr lang="tr-TR" b="1" dirty="0">
                <a:solidFill>
                  <a:srgbClr val="FF0000"/>
                </a:solidFill>
                <a:effectLst>
                  <a:outerShdw blurRad="38100" dist="38100" dir="2700000" algn="tl">
                    <a:srgbClr val="000000">
                      <a:alpha val="43137"/>
                    </a:srgbClr>
                  </a:outerShdw>
                </a:effectLst>
              </a:rPr>
              <a:t>Süspansiyonu Nedir </a:t>
            </a:r>
            <a:r>
              <a:rPr lang="tr-TR" b="1" dirty="0" smtClean="0">
                <a:solidFill>
                  <a:srgbClr val="FF0000"/>
                </a:solidFill>
                <a:effectLst>
                  <a:outerShdw blurRad="38100" dist="38100" dir="2700000" algn="tl">
                    <a:srgbClr val="000000">
                      <a:alpha val="43137"/>
                    </a:srgbClr>
                  </a:outerShdw>
                </a:effectLst>
              </a:rPr>
              <a:t>?</a:t>
            </a:r>
            <a:endParaRPr lang="tr-TR" dirty="0">
              <a:solidFill>
                <a:srgbClr val="FF000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p:txBody>
          <a:bodyPr>
            <a:noAutofit/>
          </a:bodyPr>
          <a:lstStyle/>
          <a:p>
            <a:r>
              <a:rPr lang="tr-TR" dirty="0"/>
              <a:t>T</a:t>
            </a:r>
            <a:r>
              <a:rPr lang="tr-TR" dirty="0" smtClean="0"/>
              <a:t>rombosit süspansiyonu iki şekilde elde edilir.</a:t>
            </a:r>
          </a:p>
          <a:p>
            <a:endParaRPr lang="tr-TR" dirty="0" smtClean="0"/>
          </a:p>
          <a:p>
            <a:pPr>
              <a:buNone/>
            </a:pPr>
            <a:r>
              <a:rPr lang="tr-TR" dirty="0" smtClean="0"/>
              <a:t>1- Aferez Trombosit Süspansiyonu</a:t>
            </a:r>
          </a:p>
          <a:p>
            <a:pPr>
              <a:buNone/>
            </a:pPr>
            <a:endParaRPr lang="tr-TR" dirty="0" smtClean="0"/>
          </a:p>
          <a:p>
            <a:pPr>
              <a:buNone/>
            </a:pPr>
            <a:r>
              <a:rPr lang="tr-TR" dirty="0" smtClean="0"/>
              <a:t>2- Havuz Trombosit Süspansiyonu</a:t>
            </a:r>
          </a:p>
          <a:p>
            <a:pPr>
              <a:buNone/>
            </a:pPr>
            <a:endParaRPr lang="tr-TR" dirty="0" smtClean="0"/>
          </a:p>
        </p:txBody>
      </p:sp>
    </p:spTree>
    <p:extLst>
      <p:ext uri="{BB962C8B-B14F-4D97-AF65-F5344CB8AC3E}">
        <p14:creationId xmlns:p14="http://schemas.microsoft.com/office/powerpoint/2010/main" val="41873361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79425" y="0"/>
            <a:ext cx="7384393" cy="1144588"/>
          </a:xfrm>
        </p:spPr>
        <p:txBody>
          <a:bodyPr>
            <a:normAutofit/>
          </a:bodyPr>
          <a:lstStyle/>
          <a:p>
            <a:r>
              <a:rPr lang="tr-TR" sz="4000" b="1" dirty="0" smtClean="0">
                <a:solidFill>
                  <a:srgbClr val="FF0000"/>
                </a:solidFill>
              </a:rPr>
              <a:t>                     </a:t>
            </a:r>
            <a:r>
              <a:rPr lang="tr-TR" sz="4000" b="1" dirty="0" smtClean="0">
                <a:solidFill>
                  <a:srgbClr val="C00000"/>
                </a:solidFill>
                <a:latin typeface="+mn-lt"/>
              </a:rPr>
              <a:t>AFEREZ TROMBOSİT</a:t>
            </a:r>
            <a:endParaRPr lang="tr-TR" sz="4000" b="1" dirty="0">
              <a:solidFill>
                <a:srgbClr val="C00000"/>
              </a:solidFill>
              <a:latin typeface="+mn-lt"/>
            </a:endParaRPr>
          </a:p>
        </p:txBody>
      </p:sp>
      <p:sp>
        <p:nvSpPr>
          <p:cNvPr id="5" name="İçerik Yer Tutucusu 4"/>
          <p:cNvSpPr>
            <a:spLocks noGrp="1"/>
          </p:cNvSpPr>
          <p:nvPr>
            <p:ph idx="1"/>
          </p:nvPr>
        </p:nvSpPr>
        <p:spPr>
          <a:xfrm>
            <a:off x="5770354" y="1144588"/>
            <a:ext cx="6015946" cy="5330297"/>
          </a:xfrm>
        </p:spPr>
        <p:txBody>
          <a:bodyPr>
            <a:normAutofit/>
          </a:bodyPr>
          <a:lstStyle/>
          <a:p>
            <a:pPr algn="just"/>
            <a:r>
              <a:rPr lang="tr-TR" sz="2400" dirty="0" smtClean="0"/>
              <a:t>Aferez kelime olarak</a:t>
            </a:r>
            <a:r>
              <a:rPr lang="tr-TR" sz="2400" b="1" dirty="0" smtClean="0"/>
              <a:t> ayırmak</a:t>
            </a:r>
            <a:r>
              <a:rPr lang="tr-TR" sz="2400" dirty="0" smtClean="0"/>
              <a:t>, </a:t>
            </a:r>
            <a:r>
              <a:rPr lang="tr-TR" sz="2400" b="1" dirty="0" smtClean="0"/>
              <a:t>uzaklaştırmak</a:t>
            </a:r>
            <a:r>
              <a:rPr lang="tr-TR" sz="2400" dirty="0" smtClean="0"/>
              <a:t> anlamına gelir. </a:t>
            </a:r>
            <a:r>
              <a:rPr lang="tr-TR" sz="2400" dirty="0"/>
              <a:t>K</a:t>
            </a:r>
            <a:r>
              <a:rPr lang="tr-TR" sz="2400" dirty="0" smtClean="0"/>
              <a:t>anın cihaz aracılığıyla alınıp, geri kalanının </a:t>
            </a:r>
            <a:r>
              <a:rPr lang="tr-TR" sz="2400" dirty="0" err="1" smtClean="0"/>
              <a:t>donöre</a:t>
            </a:r>
            <a:r>
              <a:rPr lang="tr-TR" sz="2400" dirty="0" smtClean="0"/>
              <a:t> geri verilmesi işlemidir. Genel bir ifadeyle gönüllü verici kanının, tıbbi bir cihazdan geçirilmek suretiyle bir veya birden fazla bileşenine ayrıldığı ve tedavi amacıyla kullanıldığı bir işlemdir.</a:t>
            </a:r>
          </a:p>
          <a:p>
            <a:pPr algn="just"/>
            <a:endParaRPr lang="tr-TR" sz="2400" dirty="0" smtClean="0"/>
          </a:p>
          <a:p>
            <a:pPr algn="just"/>
            <a:r>
              <a:rPr lang="tr-TR" sz="2400" dirty="0" smtClean="0"/>
              <a:t>Kan cihaza bir pompa yardımıyla çekilir ve kanın pıhtılaşmasını önlemek amacıyla işlem sırasında gerekli dozlarda </a:t>
            </a:r>
            <a:r>
              <a:rPr lang="tr-TR" sz="2400" dirty="0" err="1" smtClean="0"/>
              <a:t>antikoagülan</a:t>
            </a:r>
            <a:r>
              <a:rPr lang="tr-TR" sz="2400" dirty="0" smtClean="0"/>
              <a:t> kullanılır.</a:t>
            </a:r>
          </a:p>
          <a:p>
            <a:pPr algn="just"/>
            <a:endParaRPr lang="tr-TR" sz="2400" dirty="0" smtClean="0"/>
          </a:p>
          <a:p>
            <a:pPr algn="just"/>
            <a:r>
              <a:rPr lang="tr-TR" sz="2400" dirty="0" smtClean="0"/>
              <a:t>Aferez işlemi ortalama 1 saat kadar sürer.</a:t>
            </a:r>
            <a:endParaRPr lang="tr-TR" sz="2400" dirty="0"/>
          </a:p>
        </p:txBody>
      </p:sp>
      <p:pic>
        <p:nvPicPr>
          <p:cNvPr id="6" name="Picture 2" descr="C:\Users\hasan\Desktop\aferez.jpg"/>
          <p:cNvPicPr>
            <a:picLocks noChangeAspect="1" noChangeArrowheads="1"/>
          </p:cNvPicPr>
          <p:nvPr/>
        </p:nvPicPr>
        <p:blipFill>
          <a:blip r:embed="rId2" cstate="print"/>
          <a:srcRect/>
          <a:stretch>
            <a:fillRect/>
          </a:stretch>
        </p:blipFill>
        <p:spPr bwMode="auto">
          <a:xfrm>
            <a:off x="377584" y="1941729"/>
            <a:ext cx="5194037" cy="3462691"/>
          </a:xfrm>
          <a:prstGeom prst="rect">
            <a:avLst/>
          </a:prstGeom>
          <a:noFill/>
        </p:spPr>
      </p:pic>
    </p:spTree>
    <p:extLst>
      <p:ext uri="{BB962C8B-B14F-4D97-AF65-F5344CB8AC3E}">
        <p14:creationId xmlns:p14="http://schemas.microsoft.com/office/powerpoint/2010/main" val="726970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94956" y="1207617"/>
            <a:ext cx="10515600" cy="4351338"/>
          </a:xfrm>
        </p:spPr>
        <p:txBody>
          <a:bodyPr>
            <a:normAutofit/>
          </a:bodyPr>
          <a:lstStyle/>
          <a:p>
            <a:pPr algn="just"/>
            <a:r>
              <a:rPr lang="tr-TR" sz="2400" dirty="0" smtClean="0"/>
              <a:t>Bağışçıdan alınan Aferez Trombosit </a:t>
            </a:r>
            <a:r>
              <a:rPr lang="tr-TR" sz="2400" b="1" dirty="0" smtClean="0"/>
              <a:t>20-24 °C </a:t>
            </a:r>
            <a:r>
              <a:rPr lang="tr-TR" sz="2400" dirty="0" smtClean="0"/>
              <a:t>derecede </a:t>
            </a:r>
            <a:r>
              <a:rPr lang="tr-TR" sz="2400" dirty="0" err="1" smtClean="0"/>
              <a:t>sürekli,hafifçe</a:t>
            </a:r>
            <a:r>
              <a:rPr lang="tr-TR" sz="2400" dirty="0" smtClean="0"/>
              <a:t> ajitatörde sallama koşuluyla en fazla 5 gün </a:t>
            </a:r>
            <a:r>
              <a:rPr lang="tr-TR" sz="2400" dirty="0" err="1" smtClean="0"/>
              <a:t>saklanabilir.Kesinlike</a:t>
            </a:r>
            <a:r>
              <a:rPr lang="tr-TR" sz="2400" dirty="0" smtClean="0"/>
              <a:t> buzdolabında muhafaza edilmez. </a:t>
            </a:r>
          </a:p>
          <a:p>
            <a:pPr algn="just"/>
            <a:endParaRPr lang="tr-TR" sz="2400" dirty="0" smtClean="0"/>
          </a:p>
          <a:p>
            <a:pPr algn="just"/>
            <a:r>
              <a:rPr lang="tr-TR" sz="2400" dirty="0" smtClean="0"/>
              <a:t>ABO uyumlu olmalıdır.</a:t>
            </a:r>
          </a:p>
          <a:p>
            <a:pPr algn="just"/>
            <a:endParaRPr lang="tr-TR" sz="2400" dirty="0" smtClean="0"/>
          </a:p>
          <a:p>
            <a:pPr algn="just"/>
            <a:r>
              <a:rPr lang="tr-TR" sz="2400" dirty="0" smtClean="0"/>
              <a:t>Cross </a:t>
            </a:r>
            <a:r>
              <a:rPr lang="tr-TR" sz="2400" dirty="0" err="1" smtClean="0"/>
              <a:t>match</a:t>
            </a:r>
            <a:r>
              <a:rPr lang="tr-TR" sz="2400" dirty="0" smtClean="0"/>
              <a:t> gerekmez.</a:t>
            </a:r>
          </a:p>
          <a:p>
            <a:pPr algn="just"/>
            <a:endParaRPr lang="tr-TR" sz="2400" dirty="0" smtClean="0"/>
          </a:p>
          <a:p>
            <a:pPr algn="just"/>
            <a:r>
              <a:rPr lang="tr-TR" sz="2400" dirty="0" smtClean="0"/>
              <a:t>Işınlama yapılır.</a:t>
            </a:r>
            <a:endParaRPr lang="tr-TR" sz="2400" dirty="0"/>
          </a:p>
        </p:txBody>
      </p:sp>
      <p:sp>
        <p:nvSpPr>
          <p:cNvPr id="5" name="Unvan 1"/>
          <p:cNvSpPr>
            <a:spLocks noGrp="1"/>
          </p:cNvSpPr>
          <p:nvPr>
            <p:ph type="title"/>
          </p:nvPr>
        </p:nvSpPr>
        <p:spPr>
          <a:xfrm>
            <a:off x="1677626" y="138737"/>
            <a:ext cx="7384393" cy="1144588"/>
          </a:xfrm>
        </p:spPr>
        <p:txBody>
          <a:bodyPr>
            <a:normAutofit/>
          </a:bodyPr>
          <a:lstStyle/>
          <a:p>
            <a:r>
              <a:rPr lang="tr-TR" sz="4000" b="1" dirty="0" smtClean="0">
                <a:solidFill>
                  <a:srgbClr val="FF0000"/>
                </a:solidFill>
              </a:rPr>
              <a:t>                     </a:t>
            </a:r>
            <a:r>
              <a:rPr lang="tr-TR" sz="4000" b="1" dirty="0" smtClean="0">
                <a:solidFill>
                  <a:srgbClr val="FF0000"/>
                </a:solidFill>
                <a:latin typeface="+mn-lt"/>
              </a:rPr>
              <a:t>AFEREZ TROMBOSİT</a:t>
            </a:r>
            <a:endParaRPr lang="tr-TR" sz="4000" b="1" dirty="0">
              <a:solidFill>
                <a:srgbClr val="FF0000"/>
              </a:solidFill>
              <a:latin typeface="+mn-lt"/>
            </a:endParaRPr>
          </a:p>
        </p:txBody>
      </p:sp>
    </p:spTree>
    <p:extLst>
      <p:ext uri="{BB962C8B-B14F-4D97-AF65-F5344CB8AC3E}">
        <p14:creationId xmlns:p14="http://schemas.microsoft.com/office/powerpoint/2010/main" val="10825085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12065" y="163326"/>
            <a:ext cx="8494986" cy="1325563"/>
          </a:xfrm>
        </p:spPr>
        <p:txBody>
          <a:bodyPr/>
          <a:lstStyle/>
          <a:p>
            <a:r>
              <a:rPr lang="tr-TR" b="1" dirty="0" smtClean="0">
                <a:solidFill>
                  <a:srgbClr val="00B0F0"/>
                </a:solidFill>
                <a:effectLst>
                  <a:outerShdw blurRad="38100" dist="38100" dir="2700000" algn="tl">
                    <a:srgbClr val="000000">
                      <a:alpha val="43137"/>
                    </a:srgbClr>
                  </a:outerShdw>
                </a:effectLst>
              </a:rPr>
              <a:t>            </a:t>
            </a:r>
            <a:r>
              <a:rPr lang="tr-TR" b="1" dirty="0" smtClean="0">
                <a:solidFill>
                  <a:srgbClr val="C00000"/>
                </a:solidFill>
                <a:effectLst>
                  <a:outerShdw blurRad="38100" dist="38100" dir="2700000" algn="tl">
                    <a:srgbClr val="000000">
                      <a:alpha val="43137"/>
                    </a:srgbClr>
                  </a:outerShdw>
                </a:effectLst>
              </a:rPr>
              <a:t>Taze </a:t>
            </a:r>
            <a:r>
              <a:rPr lang="tr-TR" b="1" dirty="0">
                <a:solidFill>
                  <a:srgbClr val="C00000"/>
                </a:solidFill>
                <a:effectLst>
                  <a:outerShdw blurRad="38100" dist="38100" dir="2700000" algn="tl">
                    <a:srgbClr val="000000">
                      <a:alpha val="43137"/>
                    </a:srgbClr>
                  </a:outerShdw>
                </a:effectLst>
              </a:rPr>
              <a:t>Donmuş Plazma </a:t>
            </a:r>
            <a:r>
              <a:rPr lang="tr-TR" b="1" dirty="0" smtClean="0">
                <a:solidFill>
                  <a:srgbClr val="C00000"/>
                </a:solidFill>
                <a:effectLst>
                  <a:outerShdw blurRad="38100" dist="38100" dir="2700000" algn="tl">
                    <a:srgbClr val="000000">
                      <a:alpha val="43137"/>
                    </a:srgbClr>
                  </a:outerShdw>
                </a:effectLst>
              </a:rPr>
              <a:t>Nedir?</a:t>
            </a:r>
            <a:endParaRPr lang="tr-TR" dirty="0">
              <a:solidFill>
                <a:srgbClr val="C0000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749913" y="1276985"/>
            <a:ext cx="10515600" cy="1932874"/>
          </a:xfrm>
        </p:spPr>
        <p:txBody>
          <a:bodyPr>
            <a:normAutofit/>
          </a:bodyPr>
          <a:lstStyle/>
          <a:p>
            <a:pPr>
              <a:buFont typeface="Wingdings" panose="05000000000000000000" pitchFamily="2" charset="2"/>
              <a:buChar char="Ø"/>
            </a:pPr>
            <a:r>
              <a:rPr lang="tr-TR" sz="2400" dirty="0">
                <a:latin typeface="Arial" panose="020B0604020202020204" pitchFamily="34" charset="0"/>
                <a:cs typeface="Arial" panose="020B0604020202020204" pitchFamily="34" charset="0"/>
              </a:rPr>
              <a:t>Tam kanın kısa süre içinde +2-6 </a:t>
            </a:r>
            <a:r>
              <a:rPr lang="tr-TR" sz="2400" dirty="0" err="1">
                <a:latin typeface="Arial" panose="020B0604020202020204" pitchFamily="34" charset="0"/>
                <a:cs typeface="Arial" panose="020B0604020202020204" pitchFamily="34" charset="0"/>
              </a:rPr>
              <a:t>C°’de</a:t>
            </a:r>
            <a:r>
              <a:rPr lang="tr-TR" sz="2400" dirty="0">
                <a:latin typeface="Arial" panose="020B0604020202020204" pitchFamily="34" charset="0"/>
                <a:cs typeface="Arial" panose="020B0604020202020204" pitchFamily="34" charset="0"/>
              </a:rPr>
              <a:t> santrifüj edilmesi ve </a:t>
            </a:r>
            <a:r>
              <a:rPr lang="tr-TR" sz="2400" b="1" dirty="0">
                <a:solidFill>
                  <a:srgbClr val="C00000"/>
                </a:solidFill>
                <a:latin typeface="Arial" panose="020B0604020202020204" pitchFamily="34" charset="0"/>
                <a:cs typeface="Arial" panose="020B0604020202020204" pitchFamily="34" charset="0"/>
              </a:rPr>
              <a:t>6 saat içinde en az -18 </a:t>
            </a:r>
            <a:r>
              <a:rPr lang="tr-TR" sz="2400" b="1" dirty="0" err="1">
                <a:solidFill>
                  <a:srgbClr val="C00000"/>
                </a:solidFill>
                <a:latin typeface="Arial" panose="020B0604020202020204" pitchFamily="34" charset="0"/>
                <a:cs typeface="Arial" panose="020B0604020202020204" pitchFamily="34" charset="0"/>
              </a:rPr>
              <a:t>C°’de</a:t>
            </a:r>
            <a:r>
              <a:rPr lang="tr-TR" sz="2400" b="1" dirty="0">
                <a:solidFill>
                  <a:srgbClr val="C00000"/>
                </a:solidFill>
                <a:latin typeface="Arial" panose="020B0604020202020204" pitchFamily="34" charset="0"/>
                <a:cs typeface="Arial" panose="020B0604020202020204" pitchFamily="34" charset="0"/>
              </a:rPr>
              <a:t> dondurulmasıyla</a:t>
            </a:r>
            <a:r>
              <a:rPr lang="tr-TR" sz="2400" dirty="0">
                <a:solidFill>
                  <a:srgbClr val="C00000"/>
                </a:solidFill>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taze donmuş plazma (TDP) elde edilir</a:t>
            </a:r>
            <a:r>
              <a:rPr lang="tr-TR" sz="2400" dirty="0" smtClean="0">
                <a:latin typeface="Arial" panose="020B0604020202020204" pitchFamily="34" charset="0"/>
                <a:cs typeface="Arial" panose="020B0604020202020204" pitchFamily="34" charset="0"/>
              </a:rPr>
              <a:t>.</a:t>
            </a:r>
          </a:p>
          <a:p>
            <a:pPr>
              <a:buFont typeface="Wingdings" panose="05000000000000000000" pitchFamily="2" charset="2"/>
              <a:buChar char="Ø"/>
            </a:pPr>
            <a:endParaRPr lang="tr-TR"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İçinde </a:t>
            </a:r>
            <a:r>
              <a:rPr lang="tr-TR" sz="2400" dirty="0" err="1">
                <a:latin typeface="Arial" panose="020B0604020202020204" pitchFamily="34" charset="0"/>
                <a:cs typeface="Arial" panose="020B0604020202020204" pitchFamily="34" charset="0"/>
              </a:rPr>
              <a:t>koagülasyon</a:t>
            </a:r>
            <a:r>
              <a:rPr lang="tr-TR" sz="2400" dirty="0">
                <a:latin typeface="Arial" panose="020B0604020202020204" pitchFamily="34" charset="0"/>
                <a:cs typeface="Arial" panose="020B0604020202020204" pitchFamily="34" charset="0"/>
              </a:rPr>
              <a:t> faktörleri, </a:t>
            </a:r>
            <a:r>
              <a:rPr lang="tr-TR" sz="2400" dirty="0" err="1">
                <a:latin typeface="Arial" panose="020B0604020202020204" pitchFamily="34" charset="0"/>
                <a:cs typeface="Arial" panose="020B0604020202020204" pitchFamily="34" charset="0"/>
              </a:rPr>
              <a:t>immünglobulinler</a:t>
            </a:r>
            <a:r>
              <a:rPr lang="tr-TR" sz="2400" dirty="0">
                <a:latin typeface="Arial" panose="020B0604020202020204" pitchFamily="34" charset="0"/>
                <a:cs typeface="Arial" panose="020B0604020202020204" pitchFamily="34" charset="0"/>
              </a:rPr>
              <a:t> ve albümin </a:t>
            </a:r>
            <a:r>
              <a:rPr lang="tr-TR" sz="2400" dirty="0" smtClean="0">
                <a:latin typeface="Arial" panose="020B0604020202020204" pitchFamily="34" charset="0"/>
                <a:cs typeface="Arial" panose="020B0604020202020204" pitchFamily="34" charset="0"/>
              </a:rPr>
              <a:t>bulunur.</a:t>
            </a:r>
            <a:endParaRPr lang="tr-TR" sz="2400" dirty="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p:txBody>
      </p:sp>
      <p:pic>
        <p:nvPicPr>
          <p:cNvPr id="4" name="3 Resim" descr="indir.jpg"/>
          <p:cNvPicPr>
            <a:picLocks noChangeAspect="1"/>
          </p:cNvPicPr>
          <p:nvPr/>
        </p:nvPicPr>
        <p:blipFill>
          <a:blip r:embed="rId3" cstate="print"/>
          <a:stretch>
            <a:fillRect/>
          </a:stretch>
        </p:blipFill>
        <p:spPr>
          <a:xfrm>
            <a:off x="2366053" y="3209859"/>
            <a:ext cx="7283320" cy="3455274"/>
          </a:xfrm>
          <a:prstGeom prst="rect">
            <a:avLst/>
          </a:prstGeom>
        </p:spPr>
      </p:pic>
    </p:spTree>
    <p:extLst>
      <p:ext uri="{BB962C8B-B14F-4D97-AF65-F5344CB8AC3E}">
        <p14:creationId xmlns:p14="http://schemas.microsoft.com/office/powerpoint/2010/main" val="1736343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32782" y="126125"/>
            <a:ext cx="8413006" cy="803275"/>
          </a:xfrm>
        </p:spPr>
        <p:txBody>
          <a:bodyPr/>
          <a:lstStyle/>
          <a:p>
            <a:r>
              <a:rPr lang="tr-TR" b="1" dirty="0" smtClean="0">
                <a:solidFill>
                  <a:srgbClr val="00B0F0"/>
                </a:solidFill>
                <a:effectLst>
                  <a:outerShdw blurRad="38100" dist="38100" dir="2700000" algn="tl">
                    <a:srgbClr val="000000">
                      <a:alpha val="43137"/>
                    </a:srgbClr>
                  </a:outerShdw>
                </a:effectLst>
              </a:rPr>
              <a:t>           </a:t>
            </a:r>
            <a:r>
              <a:rPr lang="tr-TR" b="1" dirty="0" smtClean="0">
                <a:solidFill>
                  <a:srgbClr val="C00000"/>
                </a:solidFill>
                <a:effectLst>
                  <a:outerShdw blurRad="38100" dist="38100" dir="2700000" algn="tl">
                    <a:srgbClr val="000000">
                      <a:alpha val="43137"/>
                    </a:srgbClr>
                  </a:outerShdw>
                </a:effectLst>
              </a:rPr>
              <a:t>Taze Donmuş Plazma Nedir?</a:t>
            </a:r>
            <a:endParaRPr lang="tr-TR" dirty="0">
              <a:solidFill>
                <a:srgbClr val="C0000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485579" y="1011381"/>
            <a:ext cx="11294416" cy="3566926"/>
          </a:xfrm>
        </p:spPr>
        <p:txBody>
          <a:bodyPr>
            <a:normAutofit/>
          </a:bodyPr>
          <a:lstStyle/>
          <a:p>
            <a:pPr algn="just">
              <a:buFont typeface="Wingdings" panose="05000000000000000000" pitchFamily="2" charset="2"/>
              <a:buChar char="Ø"/>
            </a:pPr>
            <a:r>
              <a:rPr lang="tr-TR" sz="2400" dirty="0" smtClean="0"/>
              <a:t>Eritilen </a:t>
            </a:r>
            <a:r>
              <a:rPr lang="tr-TR" sz="2400" dirty="0"/>
              <a:t>plazma </a:t>
            </a:r>
            <a:r>
              <a:rPr lang="tr-TR" sz="2400" b="1" dirty="0">
                <a:solidFill>
                  <a:srgbClr val="C00000"/>
                </a:solidFill>
              </a:rPr>
              <a:t>oda sıcaklığında 4 saat</a:t>
            </a:r>
            <a:r>
              <a:rPr lang="tr-TR" sz="2400" dirty="0">
                <a:solidFill>
                  <a:srgbClr val="C00000"/>
                </a:solidFill>
              </a:rPr>
              <a:t>, </a:t>
            </a:r>
            <a:r>
              <a:rPr lang="tr-TR" sz="2400" b="1" dirty="0">
                <a:solidFill>
                  <a:srgbClr val="C00000"/>
                </a:solidFill>
              </a:rPr>
              <a:t>buzdolabı sıcaklığında 24 saat</a:t>
            </a:r>
            <a:r>
              <a:rPr lang="tr-TR" sz="2400" dirty="0">
                <a:solidFill>
                  <a:srgbClr val="C00000"/>
                </a:solidFill>
              </a:rPr>
              <a:t> </a:t>
            </a:r>
            <a:r>
              <a:rPr lang="tr-TR" sz="2400" dirty="0"/>
              <a:t>bekletilebilir.</a:t>
            </a:r>
          </a:p>
          <a:p>
            <a:pPr algn="just">
              <a:buFont typeface="Wingdings" panose="05000000000000000000" pitchFamily="2" charset="2"/>
              <a:buChar char="Ø"/>
            </a:pPr>
            <a:r>
              <a:rPr lang="tr-TR" sz="2400" b="1" dirty="0" smtClean="0">
                <a:solidFill>
                  <a:srgbClr val="C00000"/>
                </a:solidFill>
              </a:rPr>
              <a:t>ABO </a:t>
            </a:r>
            <a:r>
              <a:rPr lang="tr-TR" sz="2400" b="1" dirty="0">
                <a:solidFill>
                  <a:srgbClr val="C00000"/>
                </a:solidFill>
              </a:rPr>
              <a:t>uygun</a:t>
            </a:r>
            <a:r>
              <a:rPr lang="tr-TR" sz="2400" dirty="0">
                <a:solidFill>
                  <a:srgbClr val="C00000"/>
                </a:solidFill>
              </a:rPr>
              <a:t> </a:t>
            </a:r>
            <a:r>
              <a:rPr lang="tr-TR" sz="2400" dirty="0"/>
              <a:t>ürün kullanılmalıdır ve</a:t>
            </a:r>
            <a:r>
              <a:rPr lang="tr-TR" sz="2400" b="1" dirty="0"/>
              <a:t> </a:t>
            </a:r>
            <a:r>
              <a:rPr lang="tr-TR" sz="2400" b="1" dirty="0">
                <a:solidFill>
                  <a:srgbClr val="C00000"/>
                </a:solidFill>
              </a:rPr>
              <a:t>hasta adına çıkışı </a:t>
            </a:r>
            <a:r>
              <a:rPr lang="tr-TR" sz="2400" dirty="0"/>
              <a:t>kontrol edilmelidir.</a:t>
            </a:r>
          </a:p>
          <a:p>
            <a:pPr algn="just">
              <a:buFont typeface="Wingdings" panose="05000000000000000000" pitchFamily="2" charset="2"/>
              <a:buChar char="Ø"/>
            </a:pPr>
            <a:r>
              <a:rPr lang="tr-TR" sz="2400" dirty="0" smtClean="0"/>
              <a:t>Derin dondurucudan çıkarılan plazmanın </a:t>
            </a:r>
            <a:r>
              <a:rPr lang="tr-TR" sz="2400" b="1" dirty="0" smtClean="0">
                <a:solidFill>
                  <a:srgbClr val="C00000"/>
                </a:solidFill>
              </a:rPr>
              <a:t>özel ısıtıcılarda ısıtılması (37 C°)</a:t>
            </a:r>
            <a:r>
              <a:rPr lang="tr-TR" sz="2400" dirty="0" smtClean="0">
                <a:solidFill>
                  <a:srgbClr val="C00000"/>
                </a:solidFill>
              </a:rPr>
              <a:t> </a:t>
            </a:r>
            <a:r>
              <a:rPr lang="tr-TR" sz="2400" dirty="0" smtClean="0"/>
              <a:t>ve sonrasında hemen kullanılması gerekir.</a:t>
            </a:r>
          </a:p>
          <a:p>
            <a:pPr algn="just">
              <a:buFont typeface="Wingdings" panose="05000000000000000000" pitchFamily="2" charset="2"/>
              <a:buChar char="Ø"/>
            </a:pPr>
            <a:r>
              <a:rPr lang="tr-TR" sz="2400" dirty="0" smtClean="0"/>
              <a:t>Transfüzyon </a:t>
            </a:r>
            <a:r>
              <a:rPr lang="tr-TR" sz="2400" dirty="0"/>
              <a:t>öncesi çapraz karşılaştırma testi gerekmez. Isıtılan plazma tekrar dondurulup </a:t>
            </a:r>
            <a:r>
              <a:rPr lang="tr-TR" sz="2400" dirty="0" err="1"/>
              <a:t>kullanılmamalıdır,ışınlanmaz</a:t>
            </a:r>
            <a:r>
              <a:rPr lang="tr-TR" sz="2400" dirty="0"/>
              <a:t>.</a:t>
            </a:r>
          </a:p>
          <a:p>
            <a:pPr algn="just">
              <a:buFont typeface="Wingdings" panose="05000000000000000000" pitchFamily="2" charset="2"/>
              <a:buChar char="Ø"/>
            </a:pPr>
            <a:r>
              <a:rPr lang="tr-TR" sz="2400" b="1" dirty="0" smtClean="0">
                <a:solidFill>
                  <a:srgbClr val="C00000"/>
                </a:solidFill>
              </a:rPr>
              <a:t>-</a:t>
            </a:r>
            <a:r>
              <a:rPr lang="tr-TR" sz="2400" b="1" dirty="0">
                <a:solidFill>
                  <a:srgbClr val="C00000"/>
                </a:solidFill>
              </a:rPr>
              <a:t>18 </a:t>
            </a:r>
            <a:r>
              <a:rPr lang="tr-TR" sz="2400" b="1" dirty="0" err="1">
                <a:solidFill>
                  <a:srgbClr val="C00000"/>
                </a:solidFill>
              </a:rPr>
              <a:t>C°’de</a:t>
            </a:r>
            <a:r>
              <a:rPr lang="tr-TR" sz="2400" b="1" dirty="0">
                <a:solidFill>
                  <a:srgbClr val="C00000"/>
                </a:solidFill>
              </a:rPr>
              <a:t> ve daha düşük</a:t>
            </a:r>
            <a:r>
              <a:rPr lang="tr-TR" sz="2400" dirty="0">
                <a:solidFill>
                  <a:srgbClr val="C00000"/>
                </a:solidFill>
              </a:rPr>
              <a:t> </a:t>
            </a:r>
            <a:r>
              <a:rPr lang="tr-TR" sz="2400" dirty="0"/>
              <a:t>derecelerde 1 yıl ve üzerinde saklanabilir.</a:t>
            </a:r>
          </a:p>
          <a:p>
            <a:pPr algn="just"/>
            <a:endParaRPr lang="tr-TR" sz="2400" dirty="0" smtClean="0"/>
          </a:p>
          <a:p>
            <a:pPr algn="just"/>
            <a:endParaRPr lang="tr-TR" sz="2400" dirty="0"/>
          </a:p>
        </p:txBody>
      </p:sp>
      <p:pic>
        <p:nvPicPr>
          <p:cNvPr id="4" name="Picture 2" descr="C:\Users\hasan\Documents\Alınan Dosyalarım\IMG_20200106_112112.jpg"/>
          <p:cNvPicPr>
            <a:picLocks noChangeAspect="1" noChangeArrowheads="1"/>
          </p:cNvPicPr>
          <p:nvPr/>
        </p:nvPicPr>
        <p:blipFill>
          <a:blip r:embed="rId2" cstate="print"/>
          <a:srcRect/>
          <a:stretch>
            <a:fillRect/>
          </a:stretch>
        </p:blipFill>
        <p:spPr bwMode="auto">
          <a:xfrm>
            <a:off x="4434431" y="4160594"/>
            <a:ext cx="3631208" cy="2587486"/>
          </a:xfrm>
          <a:prstGeom prst="rect">
            <a:avLst/>
          </a:prstGeom>
          <a:noFill/>
        </p:spPr>
      </p:pic>
    </p:spTree>
    <p:extLst>
      <p:ext uri="{BB962C8B-B14F-4D97-AF65-F5344CB8AC3E}">
        <p14:creationId xmlns:p14="http://schemas.microsoft.com/office/powerpoint/2010/main" val="17546044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8006" y="0"/>
            <a:ext cx="7214826" cy="1325563"/>
          </a:xfrm>
        </p:spPr>
        <p:txBody>
          <a:bodyPr/>
          <a:lstStyle/>
          <a:p>
            <a:r>
              <a:rPr lang="tr-TR" b="1" dirty="0" smtClean="0">
                <a:solidFill>
                  <a:srgbClr val="7030A0"/>
                </a:solidFill>
                <a:effectLst>
                  <a:outerShdw blurRad="38100" dist="38100" dir="2700000" algn="tl">
                    <a:srgbClr val="000000">
                      <a:alpha val="43137"/>
                    </a:srgbClr>
                  </a:outerShdw>
                </a:effectLst>
              </a:rPr>
              <a:t>                 </a:t>
            </a:r>
            <a:r>
              <a:rPr lang="tr-TR" b="1" dirty="0" smtClean="0">
                <a:solidFill>
                  <a:srgbClr val="C00000"/>
                </a:solidFill>
                <a:effectLst>
                  <a:outerShdw blurRad="38100" dist="38100" dir="2700000" algn="tl">
                    <a:srgbClr val="000000">
                      <a:alpha val="43137"/>
                    </a:srgbClr>
                  </a:outerShdw>
                </a:effectLst>
              </a:rPr>
              <a:t>Kriyopresipitat </a:t>
            </a:r>
            <a:r>
              <a:rPr lang="tr-TR" b="1" dirty="0">
                <a:solidFill>
                  <a:srgbClr val="C00000"/>
                </a:solidFill>
                <a:effectLst>
                  <a:outerShdw blurRad="38100" dist="38100" dir="2700000" algn="tl">
                    <a:srgbClr val="000000">
                      <a:alpha val="43137"/>
                    </a:srgbClr>
                  </a:outerShdw>
                </a:effectLst>
              </a:rPr>
              <a:t>Nedir ?</a:t>
            </a:r>
            <a:endParaRPr lang="tr-TR" dirty="0">
              <a:solidFill>
                <a:srgbClr val="C0000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4199933" y="1598601"/>
            <a:ext cx="7693573" cy="5014849"/>
          </a:xfrm>
        </p:spPr>
        <p:txBody>
          <a:bodyPr>
            <a:noAutofit/>
          </a:bodyPr>
          <a:lstStyle/>
          <a:p>
            <a:pPr algn="just">
              <a:buFont typeface="Wingdings" panose="05000000000000000000" pitchFamily="2" charset="2"/>
              <a:buChar char="Ø"/>
            </a:pPr>
            <a:r>
              <a:rPr lang="tr-TR" sz="2400" dirty="0">
                <a:latin typeface="Arial" panose="020B0604020202020204" pitchFamily="34" charset="0"/>
                <a:cs typeface="Arial" panose="020B0604020202020204" pitchFamily="34" charset="0"/>
              </a:rPr>
              <a:t>TDP’nın 1-6°C’de gece boyunca yavaş yavaş eritilmesi ve santrifüj ile </a:t>
            </a:r>
            <a:r>
              <a:rPr lang="tr-TR" sz="2400" dirty="0" err="1">
                <a:latin typeface="Arial" panose="020B0604020202020204" pitchFamily="34" charset="0"/>
                <a:cs typeface="Arial" panose="020B0604020202020204" pitchFamily="34" charset="0"/>
              </a:rPr>
              <a:t>süpernatanın</a:t>
            </a:r>
            <a:r>
              <a:rPr lang="tr-TR" sz="2400" dirty="0">
                <a:latin typeface="Arial" panose="020B0604020202020204" pitchFamily="34" charset="0"/>
                <a:cs typeface="Arial" panose="020B0604020202020204" pitchFamily="34" charset="0"/>
              </a:rPr>
              <a:t> ayrıştırılması sonucu kalan</a:t>
            </a:r>
            <a:br>
              <a:rPr lang="tr-TR" sz="2400" dirty="0">
                <a:latin typeface="Arial" panose="020B0604020202020204" pitchFamily="34" charset="0"/>
                <a:cs typeface="Arial" panose="020B0604020202020204" pitchFamily="34" charset="0"/>
              </a:rPr>
            </a:br>
            <a:r>
              <a:rPr lang="tr-TR" sz="2400" b="1" dirty="0">
                <a:solidFill>
                  <a:srgbClr val="C00000"/>
                </a:solidFill>
                <a:latin typeface="Arial" panose="020B0604020202020204" pitchFamily="34" charset="0"/>
                <a:cs typeface="Arial" panose="020B0604020202020204" pitchFamily="34" charset="0"/>
              </a:rPr>
              <a:t>10-15 cc peltemsi kısma</a:t>
            </a:r>
            <a:r>
              <a:rPr lang="tr-TR" sz="2400" dirty="0">
                <a:solidFill>
                  <a:srgbClr val="C00000"/>
                </a:solidFill>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kriyopresipitat</a:t>
            </a:r>
            <a:r>
              <a:rPr lang="tr-TR" sz="2400" dirty="0">
                <a:latin typeface="Arial" panose="020B0604020202020204" pitchFamily="34" charset="0"/>
                <a:cs typeface="Arial" panose="020B0604020202020204" pitchFamily="34" charset="0"/>
              </a:rPr>
              <a:t> adı verilir.</a:t>
            </a:r>
          </a:p>
          <a:p>
            <a:pPr algn="just">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Hemen </a:t>
            </a:r>
            <a:r>
              <a:rPr lang="tr-TR" sz="2400" dirty="0">
                <a:latin typeface="Arial" panose="020B0604020202020204" pitchFamily="34" charset="0"/>
                <a:cs typeface="Arial" panose="020B0604020202020204" pitchFamily="34" charset="0"/>
              </a:rPr>
              <a:t>dondurulur ve TDP gibi </a:t>
            </a:r>
            <a:r>
              <a:rPr lang="tr-TR" sz="2400" dirty="0" smtClean="0">
                <a:latin typeface="Arial" panose="020B0604020202020204" pitchFamily="34" charset="0"/>
                <a:cs typeface="Arial" panose="020B0604020202020204" pitchFamily="34" charset="0"/>
              </a:rPr>
              <a:t>saklanır. Kullanım </a:t>
            </a:r>
            <a:r>
              <a:rPr lang="tr-TR" sz="2400" dirty="0">
                <a:latin typeface="Arial" panose="020B0604020202020204" pitchFamily="34" charset="0"/>
                <a:cs typeface="Arial" panose="020B0604020202020204" pitchFamily="34" charset="0"/>
              </a:rPr>
              <a:t>için plazma çözücülerde çözdürülür ve </a:t>
            </a:r>
            <a:r>
              <a:rPr lang="tr-TR" sz="2400" b="1" dirty="0">
                <a:solidFill>
                  <a:srgbClr val="C00000"/>
                </a:solidFill>
                <a:latin typeface="Arial" panose="020B0604020202020204" pitchFamily="34" charset="0"/>
                <a:cs typeface="Arial" panose="020B0604020202020204" pitchFamily="34" charset="0"/>
              </a:rPr>
              <a:t>6 saat</a:t>
            </a:r>
            <a:r>
              <a:rPr lang="tr-TR" sz="2400" b="1" dirty="0">
                <a:solidFill>
                  <a:srgbClr val="7030A0"/>
                </a:solidFill>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içinde</a:t>
            </a:r>
            <a:r>
              <a:rPr lang="tr-TR" sz="2400" b="1" dirty="0">
                <a:solidFill>
                  <a:srgbClr val="7030A0"/>
                </a:solidFill>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kullanılmalıdır.</a:t>
            </a:r>
          </a:p>
          <a:p>
            <a:pPr algn="just">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Kriyopresipitat</a:t>
            </a:r>
            <a:r>
              <a:rPr lang="tr-TR" sz="2400" dirty="0">
                <a:latin typeface="Arial" panose="020B0604020202020204" pitchFamily="34" charset="0"/>
                <a:cs typeface="Arial" panose="020B0604020202020204" pitchFamily="34" charset="0"/>
              </a:rPr>
              <a:t>, -18°C ve daha soğukta</a:t>
            </a:r>
          </a:p>
          <a:p>
            <a:pPr algn="just">
              <a:buFont typeface="Wingdings" panose="05000000000000000000" pitchFamily="2" charset="2"/>
              <a:buChar char="Ø"/>
            </a:pPr>
            <a:r>
              <a:rPr lang="tr-TR" sz="2400" dirty="0">
                <a:latin typeface="Arial" panose="020B0604020202020204" pitchFamily="34" charset="0"/>
                <a:cs typeface="Arial" panose="020B0604020202020204" pitchFamily="34" charset="0"/>
              </a:rPr>
              <a:t>1 yıl saklanabilmektedir.</a:t>
            </a:r>
          </a:p>
          <a:p>
            <a:pPr algn="just">
              <a:buFont typeface="Wingdings" panose="05000000000000000000" pitchFamily="2" charset="2"/>
              <a:buChar char="Ø"/>
            </a:pPr>
            <a:r>
              <a:rPr lang="tr-TR" sz="2400" b="1" dirty="0" smtClean="0">
                <a:solidFill>
                  <a:srgbClr val="C00000"/>
                </a:solidFill>
                <a:latin typeface="Arial" panose="020B0604020202020204" pitchFamily="34" charset="0"/>
                <a:cs typeface="Arial" panose="020B0604020202020204" pitchFamily="34" charset="0"/>
              </a:rPr>
              <a:t>ABO </a:t>
            </a:r>
            <a:r>
              <a:rPr lang="tr-TR" sz="2400" b="1" dirty="0">
                <a:solidFill>
                  <a:srgbClr val="C00000"/>
                </a:solidFill>
                <a:latin typeface="Arial" panose="020B0604020202020204" pitchFamily="34" charset="0"/>
                <a:cs typeface="Arial" panose="020B0604020202020204" pitchFamily="34" charset="0"/>
              </a:rPr>
              <a:t>uygun</a:t>
            </a:r>
            <a:r>
              <a:rPr lang="tr-TR" sz="2400" dirty="0">
                <a:solidFill>
                  <a:srgbClr val="C00000"/>
                </a:solidFill>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ürün kullanılmalıdır. </a:t>
            </a:r>
          </a:p>
          <a:p>
            <a:pPr algn="just">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Çapraz </a:t>
            </a:r>
            <a:r>
              <a:rPr lang="tr-TR" sz="2400" dirty="0">
                <a:latin typeface="Arial" panose="020B0604020202020204" pitchFamily="34" charset="0"/>
                <a:cs typeface="Arial" panose="020B0604020202020204" pitchFamily="34" charset="0"/>
              </a:rPr>
              <a:t>karşılaştırma testi </a:t>
            </a:r>
            <a:r>
              <a:rPr lang="tr-TR" sz="2400" dirty="0" err="1">
                <a:latin typeface="Arial" panose="020B0604020202020204" pitchFamily="34" charset="0"/>
                <a:cs typeface="Arial" panose="020B0604020202020204" pitchFamily="34" charset="0"/>
              </a:rPr>
              <a:t>gerekmez,ışınlanmaz</a:t>
            </a:r>
            <a:r>
              <a:rPr lang="tr-TR" sz="2400" dirty="0" smtClean="0">
                <a:latin typeface="Arial" panose="020B0604020202020204" pitchFamily="34" charset="0"/>
                <a:cs typeface="Arial" panose="020B0604020202020204" pitchFamily="34" charset="0"/>
              </a:rPr>
              <a:t>.</a:t>
            </a:r>
          </a:p>
          <a:p>
            <a:pPr algn="just"/>
            <a:endParaRPr lang="tr-TR" sz="2400" dirty="0">
              <a:latin typeface="Arial" panose="020B0604020202020204" pitchFamily="34" charset="0"/>
              <a:cs typeface="Arial" panose="020B0604020202020204" pitchFamily="34" charset="0"/>
            </a:endParaRPr>
          </a:p>
        </p:txBody>
      </p:sp>
      <p:pic>
        <p:nvPicPr>
          <p:cNvPr id="4" name="Picture 2" descr="C:\Users\hasan\Documents\Alınan Dosyalarım\IMG_20200117_123438.jpg"/>
          <p:cNvPicPr>
            <a:picLocks noChangeAspect="1" noChangeArrowheads="1"/>
          </p:cNvPicPr>
          <p:nvPr/>
        </p:nvPicPr>
        <p:blipFill>
          <a:blip r:embed="rId3" cstate="print"/>
          <a:srcRect/>
          <a:stretch>
            <a:fillRect/>
          </a:stretch>
        </p:blipFill>
        <p:spPr bwMode="auto">
          <a:xfrm>
            <a:off x="386862" y="1598601"/>
            <a:ext cx="3110021" cy="4613557"/>
          </a:xfrm>
          <a:prstGeom prst="rect">
            <a:avLst/>
          </a:prstGeom>
          <a:noFill/>
        </p:spPr>
      </p:pic>
    </p:spTree>
    <p:extLst>
      <p:ext uri="{BB962C8B-B14F-4D97-AF65-F5344CB8AC3E}">
        <p14:creationId xmlns:p14="http://schemas.microsoft.com/office/powerpoint/2010/main" val="38509283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31872" y="504498"/>
            <a:ext cx="7000415" cy="712600"/>
          </a:xfrm>
        </p:spPr>
        <p:txBody>
          <a:bodyPr>
            <a:normAutofit fontScale="90000"/>
          </a:bodyPr>
          <a:lstStyle/>
          <a:p>
            <a:r>
              <a:rPr lang="tr-TR" dirty="0" smtClean="0">
                <a:effectLst>
                  <a:outerShdw blurRad="38100" dist="38100" dir="2700000" algn="tl">
                    <a:srgbClr val="000000">
                      <a:alpha val="43137"/>
                    </a:srgbClr>
                  </a:outerShdw>
                </a:effectLst>
              </a:rPr>
              <a:t>           </a:t>
            </a:r>
            <a:r>
              <a:rPr lang="tr-TR" b="1" dirty="0" smtClean="0">
                <a:solidFill>
                  <a:srgbClr val="FF0000"/>
                </a:solidFill>
                <a:effectLst>
                  <a:outerShdw blurRad="38100" dist="38100" dir="2700000" algn="tl">
                    <a:srgbClr val="000000">
                      <a:alpha val="43137"/>
                    </a:srgbClr>
                  </a:outerShdw>
                </a:effectLst>
              </a:rPr>
              <a:t>Kana </a:t>
            </a:r>
            <a:r>
              <a:rPr lang="tr-TR" b="1" dirty="0">
                <a:solidFill>
                  <a:srgbClr val="FF0000"/>
                </a:solidFill>
                <a:effectLst>
                  <a:outerShdw blurRad="38100" dist="38100" dir="2700000" algn="tl">
                    <a:srgbClr val="000000">
                      <a:alpha val="43137"/>
                    </a:srgbClr>
                  </a:outerShdw>
                </a:effectLst>
              </a:rPr>
              <a:t>Uygulanan Testler</a:t>
            </a:r>
            <a:r>
              <a:rPr lang="tr-TR" dirty="0">
                <a:effectLst>
                  <a:outerShdw blurRad="38100" dist="38100" dir="2700000" algn="tl">
                    <a:srgbClr val="000000">
                      <a:alpha val="43137"/>
                    </a:srgbClr>
                  </a:outerShdw>
                </a:effectLst>
              </a:rPr>
              <a:t/>
            </a:r>
            <a:br>
              <a:rPr lang="tr-TR" dirty="0">
                <a:effectLst>
                  <a:outerShdw blurRad="38100" dist="38100" dir="2700000" algn="tl">
                    <a:srgbClr val="000000">
                      <a:alpha val="43137"/>
                    </a:srgbClr>
                  </a:outerShdw>
                </a:effectLst>
              </a:rPr>
            </a:br>
            <a:r>
              <a:rPr lang="tr-TR" dirty="0" smtClean="0">
                <a:effectLst>
                  <a:outerShdw blurRad="38100" dist="38100" dir="2700000" algn="tl">
                    <a:srgbClr val="000000">
                      <a:alpha val="43137"/>
                    </a:srgbClr>
                  </a:outerShdw>
                </a:effectLst>
              </a:rPr>
              <a:t>  </a:t>
            </a:r>
            <a:endParaRPr lang="tr-TR"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831894" y="1118885"/>
            <a:ext cx="11118368" cy="5177896"/>
          </a:xfrm>
        </p:spPr>
        <p:txBody>
          <a:bodyPr>
            <a:normAutofit/>
          </a:bodyPr>
          <a:lstStyle/>
          <a:p>
            <a:endParaRPr lang="tr-TR" sz="2400" b="1" dirty="0" smtClean="0">
              <a:solidFill>
                <a:srgbClr val="FF0000"/>
              </a:solidFill>
            </a:endParaRPr>
          </a:p>
          <a:p>
            <a:r>
              <a:rPr lang="tr-TR" sz="2400" b="1" dirty="0" smtClean="0">
                <a:solidFill>
                  <a:srgbClr val="FF0000"/>
                </a:solidFill>
                <a:latin typeface="Arial" panose="020B0604020202020204" pitchFamily="34" charset="0"/>
                <a:cs typeface="Arial" panose="020B0604020202020204" pitchFamily="34" charset="0"/>
              </a:rPr>
              <a:t>1.Mikrobiyolojik </a:t>
            </a:r>
            <a:r>
              <a:rPr lang="tr-TR" sz="2400" b="1" dirty="0">
                <a:solidFill>
                  <a:srgbClr val="FF0000"/>
                </a:solidFill>
                <a:latin typeface="Arial" panose="020B0604020202020204" pitchFamily="34" charset="0"/>
                <a:cs typeface="Arial" panose="020B0604020202020204" pitchFamily="34" charset="0"/>
              </a:rPr>
              <a:t>Tarama </a:t>
            </a:r>
            <a:r>
              <a:rPr lang="tr-TR" sz="2400" b="1" dirty="0" smtClean="0">
                <a:solidFill>
                  <a:srgbClr val="FF0000"/>
                </a:solidFill>
                <a:latin typeface="Arial" panose="020B0604020202020204" pitchFamily="34" charset="0"/>
                <a:cs typeface="Arial" panose="020B0604020202020204" pitchFamily="34" charset="0"/>
              </a:rPr>
              <a:t>testleri</a:t>
            </a:r>
          </a:p>
          <a:p>
            <a:r>
              <a:rPr lang="tr-TR" sz="2400" b="1" dirty="0" err="1">
                <a:latin typeface="Arial" panose="020B0604020202020204" pitchFamily="34" charset="0"/>
                <a:cs typeface="Arial" panose="020B0604020202020204" pitchFamily="34" charset="0"/>
              </a:rPr>
              <a:t>HBsAg</a:t>
            </a:r>
            <a:r>
              <a:rPr lang="tr-TR" sz="2400" b="1" dirty="0">
                <a:latin typeface="Arial" panose="020B0604020202020204" pitchFamily="34" charset="0"/>
                <a:cs typeface="Arial" panose="020B0604020202020204" pitchFamily="34" charset="0"/>
              </a:rPr>
              <a:t>:</a:t>
            </a:r>
            <a:r>
              <a:rPr lang="tr-TR" sz="2400" dirty="0">
                <a:latin typeface="Arial" panose="020B0604020202020204" pitchFamily="34" charset="0"/>
                <a:cs typeface="Arial" panose="020B0604020202020204" pitchFamily="34" charset="0"/>
              </a:rPr>
              <a:t> Hepatit B yüzey antijenini ve/veya antikorunu saptamak için uygulanmaktadır</a:t>
            </a:r>
            <a:r>
              <a:rPr lang="tr-TR" sz="2400" dirty="0" smtClean="0">
                <a:latin typeface="Arial" panose="020B0604020202020204" pitchFamily="34" charset="0"/>
                <a:cs typeface="Arial" panose="020B0604020202020204" pitchFamily="34" charset="0"/>
              </a:rPr>
              <a:t>.</a:t>
            </a:r>
          </a:p>
          <a:p>
            <a:endParaRPr lang="tr-TR" sz="2400" dirty="0">
              <a:latin typeface="Arial" panose="020B0604020202020204" pitchFamily="34" charset="0"/>
              <a:cs typeface="Arial" panose="020B0604020202020204" pitchFamily="34" charset="0"/>
            </a:endParaRPr>
          </a:p>
          <a:p>
            <a:r>
              <a:rPr lang="tr-TR" sz="2400" b="1" dirty="0">
                <a:latin typeface="Arial" panose="020B0604020202020204" pitchFamily="34" charset="0"/>
                <a:cs typeface="Arial" panose="020B0604020202020204" pitchFamily="34" charset="0"/>
              </a:rPr>
              <a:t>Anti-HCV</a:t>
            </a:r>
            <a:r>
              <a:rPr lang="tr-TR" sz="2400" dirty="0">
                <a:latin typeface="Arial" panose="020B0604020202020204" pitchFamily="34" charset="0"/>
                <a:cs typeface="Arial" panose="020B0604020202020204" pitchFamily="34" charset="0"/>
              </a:rPr>
              <a:t> </a:t>
            </a:r>
            <a:r>
              <a:rPr lang="tr-TR" sz="2400" b="1" dirty="0">
                <a:latin typeface="Arial" panose="020B0604020202020204" pitchFamily="34" charset="0"/>
                <a:cs typeface="Arial" panose="020B0604020202020204" pitchFamily="34" charset="0"/>
              </a:rPr>
              <a:t>:</a:t>
            </a:r>
            <a:r>
              <a:rPr lang="tr-TR" sz="2400" dirty="0">
                <a:latin typeface="Arial" panose="020B0604020202020204" pitchFamily="34" charset="0"/>
                <a:cs typeface="Arial" panose="020B0604020202020204" pitchFamily="34" charset="0"/>
              </a:rPr>
              <a:t> Hepatit C virüs antijeni ve/veya antikorunu saptamak için uygulanmaktadır</a:t>
            </a:r>
            <a:r>
              <a:rPr lang="tr-TR" sz="2400" dirty="0" smtClean="0">
                <a:latin typeface="Arial" panose="020B0604020202020204" pitchFamily="34" charset="0"/>
                <a:cs typeface="Arial" panose="020B0604020202020204" pitchFamily="34" charset="0"/>
              </a:rPr>
              <a:t>.</a:t>
            </a:r>
          </a:p>
          <a:p>
            <a:endParaRPr lang="tr-TR" sz="2400" dirty="0">
              <a:latin typeface="Arial" panose="020B0604020202020204" pitchFamily="34" charset="0"/>
              <a:cs typeface="Arial" panose="020B0604020202020204" pitchFamily="34" charset="0"/>
            </a:endParaRPr>
          </a:p>
          <a:p>
            <a:r>
              <a:rPr lang="tr-TR" sz="2400" b="1" dirty="0">
                <a:latin typeface="Arial" panose="020B0604020202020204" pitchFamily="34" charset="0"/>
                <a:cs typeface="Arial" panose="020B0604020202020204" pitchFamily="34" charset="0"/>
              </a:rPr>
              <a:t>Anti-HIV 1-2: </a:t>
            </a:r>
            <a:r>
              <a:rPr lang="tr-TR" sz="2400" dirty="0">
                <a:latin typeface="Arial" panose="020B0604020202020204" pitchFamily="34" charset="0"/>
                <a:cs typeface="Arial" panose="020B0604020202020204" pitchFamily="34" charset="0"/>
              </a:rPr>
              <a:t>AİDS virüsünü saptamak için uygulanmaktadır</a:t>
            </a:r>
            <a:r>
              <a:rPr lang="tr-TR" sz="2400" dirty="0" smtClean="0">
                <a:latin typeface="Arial" panose="020B0604020202020204" pitchFamily="34" charset="0"/>
                <a:cs typeface="Arial" panose="020B0604020202020204" pitchFamily="34" charset="0"/>
              </a:rPr>
              <a:t>.</a:t>
            </a:r>
          </a:p>
          <a:p>
            <a:endParaRPr lang="tr-TR" sz="2400" dirty="0">
              <a:latin typeface="Arial" panose="020B0604020202020204" pitchFamily="34" charset="0"/>
              <a:cs typeface="Arial" panose="020B0604020202020204" pitchFamily="34" charset="0"/>
            </a:endParaRPr>
          </a:p>
          <a:p>
            <a:r>
              <a:rPr lang="tr-TR" sz="2400" b="1" dirty="0">
                <a:latin typeface="Arial" panose="020B0604020202020204" pitchFamily="34" charset="0"/>
                <a:cs typeface="Arial" panose="020B0604020202020204" pitchFamily="34" charset="0"/>
              </a:rPr>
              <a:t>Sifilis : </a:t>
            </a:r>
            <a:r>
              <a:rPr lang="tr-TR" sz="2400" dirty="0">
                <a:latin typeface="Arial" panose="020B0604020202020204" pitchFamily="34" charset="0"/>
                <a:cs typeface="Arial" panose="020B0604020202020204" pitchFamily="34" charset="0"/>
              </a:rPr>
              <a:t>Frengi Hastalığını saptamak için uygulanmaktadır. </a:t>
            </a:r>
          </a:p>
          <a:p>
            <a:endParaRPr lang="tr-TR" sz="2400" dirty="0"/>
          </a:p>
        </p:txBody>
      </p:sp>
    </p:spTree>
    <p:extLst>
      <p:ext uri="{BB962C8B-B14F-4D97-AF65-F5344CB8AC3E}">
        <p14:creationId xmlns:p14="http://schemas.microsoft.com/office/powerpoint/2010/main" val="6053596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37735" y="1389526"/>
            <a:ext cx="10985938" cy="4351338"/>
          </a:xfrm>
        </p:spPr>
        <p:txBody>
          <a:bodyPr>
            <a:normAutofit/>
          </a:bodyPr>
          <a:lstStyle/>
          <a:p>
            <a:pPr algn="just"/>
            <a:r>
              <a:rPr lang="tr-TR" sz="2400" b="1" dirty="0">
                <a:solidFill>
                  <a:srgbClr val="FF0000"/>
                </a:solidFill>
              </a:rPr>
              <a:t>2</a:t>
            </a:r>
            <a:r>
              <a:rPr lang="tr-TR" sz="2400" b="1" dirty="0">
                <a:solidFill>
                  <a:srgbClr val="FF0000"/>
                </a:solidFill>
                <a:latin typeface="Arial" panose="020B0604020202020204" pitchFamily="34" charset="0"/>
                <a:cs typeface="Arial" panose="020B0604020202020204" pitchFamily="34" charset="0"/>
              </a:rPr>
              <a:t>.  </a:t>
            </a:r>
            <a:r>
              <a:rPr lang="tr-TR" sz="2400" b="1" dirty="0" err="1">
                <a:solidFill>
                  <a:srgbClr val="FF0000"/>
                </a:solidFill>
                <a:latin typeface="Arial" panose="020B0604020202020204" pitchFamily="34" charset="0"/>
                <a:cs typeface="Arial" panose="020B0604020202020204" pitchFamily="34" charset="0"/>
              </a:rPr>
              <a:t>İmmüno</a:t>
            </a:r>
            <a:r>
              <a:rPr lang="tr-TR" sz="2400" b="1" dirty="0">
                <a:solidFill>
                  <a:srgbClr val="FF0000"/>
                </a:solidFill>
                <a:latin typeface="Arial" panose="020B0604020202020204" pitchFamily="34" charset="0"/>
                <a:cs typeface="Arial" panose="020B0604020202020204" pitchFamily="34" charset="0"/>
              </a:rPr>
              <a:t> - Hematolojik </a:t>
            </a:r>
            <a:r>
              <a:rPr lang="tr-TR" sz="2400" b="1" dirty="0" smtClean="0">
                <a:solidFill>
                  <a:srgbClr val="FF0000"/>
                </a:solidFill>
                <a:latin typeface="Arial" panose="020B0604020202020204" pitchFamily="34" charset="0"/>
                <a:cs typeface="Arial" panose="020B0604020202020204" pitchFamily="34" charset="0"/>
              </a:rPr>
              <a:t>Testler</a:t>
            </a:r>
          </a:p>
          <a:p>
            <a:pPr algn="just"/>
            <a:r>
              <a:rPr lang="tr-TR" sz="2400" b="1" dirty="0">
                <a:latin typeface="Arial" panose="020B0604020202020204" pitchFamily="34" charset="0"/>
                <a:cs typeface="Arial" panose="020B0604020202020204" pitchFamily="34" charset="0"/>
              </a:rPr>
              <a:t>ABO-</a:t>
            </a:r>
            <a:r>
              <a:rPr lang="tr-TR" sz="2400" b="1" dirty="0" err="1">
                <a:latin typeface="Arial" panose="020B0604020202020204" pitchFamily="34" charset="0"/>
                <a:cs typeface="Arial" panose="020B0604020202020204" pitchFamily="34" charset="0"/>
              </a:rPr>
              <a:t>Rh</a:t>
            </a:r>
            <a:r>
              <a:rPr lang="tr-TR" sz="2400" b="1" dirty="0">
                <a:latin typeface="Arial" panose="020B0604020202020204" pitchFamily="34" charset="0"/>
                <a:cs typeface="Arial" panose="020B0604020202020204" pitchFamily="34" charset="0"/>
              </a:rPr>
              <a:t> D Testi:</a:t>
            </a:r>
            <a:r>
              <a:rPr lang="tr-TR" sz="2400" dirty="0">
                <a:latin typeface="Arial" panose="020B0604020202020204" pitchFamily="34" charset="0"/>
                <a:cs typeface="Arial" panose="020B0604020202020204" pitchFamily="34" charset="0"/>
              </a:rPr>
              <a:t> Bağışlanan kanların grup antijenini belirlemek için </a:t>
            </a:r>
            <a:r>
              <a:rPr lang="tr-TR" sz="2400" dirty="0" smtClean="0">
                <a:latin typeface="Arial" panose="020B0604020202020204" pitchFamily="34" charset="0"/>
                <a:cs typeface="Arial" panose="020B0604020202020204" pitchFamily="34" charset="0"/>
              </a:rPr>
              <a:t>çalışılmaktadır</a:t>
            </a:r>
            <a:r>
              <a:rPr lang="tr-TR" sz="2400" dirty="0">
                <a:latin typeface="Arial" panose="020B0604020202020204" pitchFamily="34" charset="0"/>
                <a:cs typeface="Arial" panose="020B0604020202020204" pitchFamily="34" charset="0"/>
              </a:rPr>
              <a:t>. İki kişi  tarafından </a:t>
            </a:r>
            <a:r>
              <a:rPr lang="tr-TR" sz="2400" u="sng" dirty="0">
                <a:latin typeface="Arial" panose="020B0604020202020204" pitchFamily="34" charset="0"/>
                <a:cs typeface="Arial" panose="020B0604020202020204" pitchFamily="34" charset="0"/>
              </a:rPr>
              <a:t>FARKLI</a:t>
            </a:r>
            <a:r>
              <a:rPr lang="tr-TR" sz="2400" dirty="0">
                <a:latin typeface="Arial" panose="020B0604020202020204" pitchFamily="34" charset="0"/>
                <a:cs typeface="Arial" panose="020B0604020202020204" pitchFamily="34" charset="0"/>
              </a:rPr>
              <a:t> iki yöntemle çalışılmaktadır. </a:t>
            </a:r>
            <a:endParaRPr lang="tr-TR" sz="2400" dirty="0" smtClean="0">
              <a:latin typeface="Arial" panose="020B0604020202020204" pitchFamily="34" charset="0"/>
              <a:cs typeface="Arial" panose="020B0604020202020204" pitchFamily="34" charset="0"/>
            </a:endParaRPr>
          </a:p>
          <a:p>
            <a:pPr algn="just"/>
            <a:endParaRPr lang="tr-TR" sz="2400" dirty="0" smtClean="0">
              <a:latin typeface="Arial" panose="020B0604020202020204" pitchFamily="34" charset="0"/>
              <a:cs typeface="Arial" panose="020B0604020202020204" pitchFamily="34" charset="0"/>
            </a:endParaRPr>
          </a:p>
          <a:p>
            <a:pPr algn="just"/>
            <a:r>
              <a:rPr lang="tr-TR" sz="2400" b="1" dirty="0">
                <a:latin typeface="Arial" panose="020B0604020202020204" pitchFamily="34" charset="0"/>
                <a:cs typeface="Arial" panose="020B0604020202020204" pitchFamily="34" charset="0"/>
              </a:rPr>
              <a:t>Antikor Tarama Testi: </a:t>
            </a:r>
            <a:r>
              <a:rPr lang="tr-TR" sz="2400" dirty="0">
                <a:latin typeface="Arial" panose="020B0604020202020204" pitchFamily="34" charset="0"/>
                <a:cs typeface="Arial" panose="020B0604020202020204" pitchFamily="34" charset="0"/>
              </a:rPr>
              <a:t>Bağışlanan kanlarda muhtemel antikorları </a:t>
            </a:r>
            <a:r>
              <a:rPr lang="tr-TR" sz="2400" dirty="0" smtClean="0">
                <a:latin typeface="Arial" panose="020B0604020202020204" pitchFamily="34" charset="0"/>
                <a:cs typeface="Arial" panose="020B0604020202020204" pitchFamily="34" charset="0"/>
              </a:rPr>
              <a:t>belirmek </a:t>
            </a:r>
            <a:r>
              <a:rPr lang="tr-TR" sz="2400" dirty="0">
                <a:latin typeface="Arial" panose="020B0604020202020204" pitchFamily="34" charset="0"/>
                <a:cs typeface="Arial" panose="020B0604020202020204" pitchFamily="34" charset="0"/>
              </a:rPr>
              <a:t>için çalışılmaktadır. </a:t>
            </a:r>
            <a:endParaRPr lang="tr-TR" sz="2400" dirty="0" smtClean="0">
              <a:latin typeface="Arial" panose="020B0604020202020204" pitchFamily="34" charset="0"/>
              <a:cs typeface="Arial" panose="020B0604020202020204" pitchFamily="34" charset="0"/>
            </a:endParaRPr>
          </a:p>
          <a:p>
            <a:pPr algn="just"/>
            <a:endParaRPr lang="tr-TR" sz="2400" dirty="0" smtClean="0">
              <a:latin typeface="Arial" panose="020B0604020202020204" pitchFamily="34" charset="0"/>
              <a:cs typeface="Arial" panose="020B0604020202020204" pitchFamily="34" charset="0"/>
            </a:endParaRPr>
          </a:p>
          <a:p>
            <a:pPr algn="just"/>
            <a:r>
              <a:rPr lang="tr-TR" sz="2400" b="1" dirty="0">
                <a:latin typeface="Arial" panose="020B0604020202020204" pitchFamily="34" charset="0"/>
                <a:cs typeface="Arial" panose="020B0604020202020204" pitchFamily="34" charset="0"/>
              </a:rPr>
              <a:t>Zayıf D </a:t>
            </a:r>
            <a:r>
              <a:rPr lang="tr-TR" sz="2400" b="1" dirty="0" err="1" smtClean="0">
                <a:latin typeface="Arial" panose="020B0604020202020204" pitchFamily="34" charset="0"/>
                <a:cs typeface="Arial" panose="020B0604020202020204" pitchFamily="34" charset="0"/>
              </a:rPr>
              <a:t>Testi:</a:t>
            </a:r>
            <a:r>
              <a:rPr lang="tr-TR" sz="2400" dirty="0" err="1">
                <a:latin typeface="Arial" panose="020B0604020202020204" pitchFamily="34" charset="0"/>
                <a:cs typeface="Arial" panose="020B0604020202020204" pitchFamily="34" charset="0"/>
              </a:rPr>
              <a:t>RH</a:t>
            </a:r>
            <a:r>
              <a:rPr lang="tr-TR" sz="2400" dirty="0">
                <a:latin typeface="Arial" panose="020B0604020202020204" pitchFamily="34" charset="0"/>
                <a:cs typeface="Arial" panose="020B0604020202020204" pitchFamily="34" charset="0"/>
              </a:rPr>
              <a:t> D testi negatif çıkan bütün kan bağışçılarının kanlarına yapılmaktadır.</a:t>
            </a:r>
          </a:p>
        </p:txBody>
      </p:sp>
    </p:spTree>
    <p:extLst>
      <p:ext uri="{BB962C8B-B14F-4D97-AF65-F5344CB8AC3E}">
        <p14:creationId xmlns:p14="http://schemas.microsoft.com/office/powerpoint/2010/main" val="3774579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71508" y="327288"/>
            <a:ext cx="7448156" cy="1325563"/>
          </a:xfrm>
        </p:spPr>
        <p:txBody>
          <a:bodyPr/>
          <a:lstStyle/>
          <a:p>
            <a:r>
              <a:rPr lang="tr-TR" b="1" dirty="0" smtClean="0">
                <a:solidFill>
                  <a:srgbClr val="C00000"/>
                </a:solidFill>
                <a:effectLst>
                  <a:outerShdw blurRad="38100" dist="38100" dir="2700000" algn="tl">
                    <a:srgbClr val="000000">
                      <a:alpha val="43137"/>
                    </a:srgbClr>
                  </a:outerShdw>
                </a:effectLst>
              </a:rPr>
              <a:t>Transfüzyon Hata Nedenleri -1</a:t>
            </a:r>
            <a:endParaRPr lang="tr-TR" b="1" dirty="0">
              <a:solidFill>
                <a:srgbClr val="C0000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838200" y="1945443"/>
            <a:ext cx="10515600" cy="4351338"/>
          </a:xfrm>
        </p:spPr>
        <p:txBody>
          <a:bodyPr>
            <a:noAutofit/>
          </a:bodyPr>
          <a:lstStyle/>
          <a:p>
            <a:pPr algn="just">
              <a:buFont typeface="Wingdings" pitchFamily="2" charset="2"/>
              <a:buChar char="Ø"/>
            </a:pPr>
            <a:r>
              <a:rPr lang="tr-TR" sz="2800" b="1" dirty="0" smtClean="0">
                <a:solidFill>
                  <a:srgbClr val="C00000"/>
                </a:solidFill>
              </a:rPr>
              <a:t>İletişime Bağlı Faktörler:</a:t>
            </a:r>
            <a:r>
              <a:rPr lang="tr-TR" sz="2800" b="1" dirty="0" smtClean="0">
                <a:solidFill>
                  <a:srgbClr val="7030A0"/>
                </a:solidFill>
              </a:rPr>
              <a:t> </a:t>
            </a:r>
            <a:r>
              <a:rPr lang="tr-TR" sz="2800" dirty="0" smtClean="0"/>
              <a:t>Hasta kimliğinin doğrulanması, numunelerin etiketlenmesi ve bakım verenler arasındaki iletişim eksikliği</a:t>
            </a:r>
          </a:p>
          <a:p>
            <a:pPr algn="just">
              <a:buFont typeface="Wingdings" pitchFamily="2" charset="2"/>
              <a:buChar char="Ø"/>
            </a:pPr>
            <a:r>
              <a:rPr lang="tr-TR" sz="2800" b="1" dirty="0" smtClean="0">
                <a:solidFill>
                  <a:srgbClr val="C00000"/>
                </a:solidFill>
              </a:rPr>
              <a:t>Personele Bağlı Faktörler: </a:t>
            </a:r>
            <a:r>
              <a:rPr lang="tr-TR" sz="2800" dirty="0" smtClean="0"/>
              <a:t>Yetersiz oryantasyon ve eğitim programları ya da personelin yetkinlik düzeylerinde uygunsuzluk </a:t>
            </a:r>
          </a:p>
          <a:p>
            <a:pPr algn="just">
              <a:buFont typeface="Wingdings" pitchFamily="2" charset="2"/>
              <a:buChar char="Ø"/>
            </a:pPr>
            <a:r>
              <a:rPr lang="tr-TR" sz="2800" b="1" dirty="0" smtClean="0">
                <a:solidFill>
                  <a:srgbClr val="C00000"/>
                </a:solidFill>
              </a:rPr>
              <a:t>Hastanın Tanılanması/Değerlendirilmesi ve Takibine Bağlı Faktörler: </a:t>
            </a:r>
            <a:r>
              <a:rPr lang="tr-TR" sz="2800" dirty="0" smtClean="0"/>
              <a:t>Kan transfüzyonu yapılırken transfüzyon reaksiyonlarının semptom ve belirtilerinin anlamlarının bilinmemesi ya da hasta kimliği ile kanı yetersiz doğrulanması</a:t>
            </a:r>
            <a:endParaRPr lang="tr-TR" sz="2800" dirty="0"/>
          </a:p>
        </p:txBody>
      </p:sp>
    </p:spTree>
    <p:extLst>
      <p:ext uri="{BB962C8B-B14F-4D97-AF65-F5344CB8AC3E}">
        <p14:creationId xmlns:p14="http://schemas.microsoft.com/office/powerpoint/2010/main" val="2167740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58906" y="75039"/>
            <a:ext cx="7820222" cy="1325563"/>
          </a:xfrm>
        </p:spPr>
        <p:txBody>
          <a:bodyPr>
            <a:normAutofit/>
          </a:bodyPr>
          <a:lstStyle/>
          <a:p>
            <a:r>
              <a:rPr lang="tr-TR" sz="4000" b="1" dirty="0" smtClean="0">
                <a:solidFill>
                  <a:srgbClr val="FF0000"/>
                </a:solidFill>
                <a:effectLst>
                  <a:outerShdw blurRad="38100" dist="38100" dir="2700000" algn="tl">
                    <a:srgbClr val="000000">
                      <a:alpha val="43137"/>
                    </a:srgbClr>
                  </a:outerShdw>
                </a:effectLst>
              </a:rPr>
              <a:t>           TRANSFÜZYON </a:t>
            </a:r>
            <a:r>
              <a:rPr lang="tr-TR" sz="4000" b="1" dirty="0">
                <a:solidFill>
                  <a:srgbClr val="FF0000"/>
                </a:solidFill>
                <a:effectLst>
                  <a:outerShdw blurRad="38100" dist="38100" dir="2700000" algn="tl">
                    <a:srgbClr val="000000">
                      <a:alpha val="43137"/>
                    </a:srgbClr>
                  </a:outerShdw>
                </a:effectLst>
              </a:rPr>
              <a:t>ÖNCESİNDE</a:t>
            </a:r>
            <a:endParaRPr lang="tr-TR" sz="4000"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730994" y="1400602"/>
            <a:ext cx="10758914" cy="4351338"/>
          </a:xfrm>
        </p:spPr>
        <p:txBody>
          <a:bodyPr>
            <a:noAutofit/>
          </a:bodyPr>
          <a:lstStyle/>
          <a:p>
            <a:pPr algn="just">
              <a:buFont typeface="Wingdings" pitchFamily="2" charset="2"/>
              <a:buChar char="Ø"/>
            </a:pPr>
            <a:r>
              <a:rPr lang="tr-TR" sz="2400" dirty="0">
                <a:latin typeface="Arial" panose="020B0604020202020204" pitchFamily="34" charset="0"/>
                <a:cs typeface="Arial" panose="020B0604020202020204" pitchFamily="34" charset="0"/>
              </a:rPr>
              <a:t>Hasta ile ilgili hazırlıklar (uygun damar yolu </a:t>
            </a:r>
            <a:r>
              <a:rPr lang="tr-TR" sz="2400" dirty="0" err="1">
                <a:latin typeface="Arial" panose="020B0604020202020204" pitchFamily="34" charset="0"/>
                <a:cs typeface="Arial" panose="020B0604020202020204" pitchFamily="34" charset="0"/>
              </a:rPr>
              <a:t>açılması,varsa</a:t>
            </a:r>
            <a:r>
              <a:rPr lang="tr-TR" sz="2400" dirty="0">
                <a:latin typeface="Arial" panose="020B0604020202020204" pitchFamily="34" charset="0"/>
                <a:cs typeface="Arial" panose="020B0604020202020204" pitchFamily="34" charset="0"/>
              </a:rPr>
              <a:t> tedavilerin yapılması </a:t>
            </a:r>
            <a:r>
              <a:rPr lang="tr-TR" sz="2400" dirty="0" err="1">
                <a:latin typeface="Arial" panose="020B0604020202020204" pitchFamily="34" charset="0"/>
                <a:cs typeface="Arial" panose="020B0604020202020204" pitchFamily="34" charset="0"/>
              </a:rPr>
              <a:t>v.s</a:t>
            </a:r>
            <a:r>
              <a:rPr lang="tr-TR" sz="2400" dirty="0">
                <a:latin typeface="Arial" panose="020B0604020202020204" pitchFamily="34" charset="0"/>
                <a:cs typeface="Arial" panose="020B0604020202020204" pitchFamily="34" charset="0"/>
              </a:rPr>
              <a:t>) tamamlanmalıdır</a:t>
            </a:r>
            <a:r>
              <a:rPr lang="tr-TR" sz="2400" dirty="0" smtClean="0">
                <a:latin typeface="Arial" panose="020B0604020202020204" pitchFamily="34" charset="0"/>
                <a:cs typeface="Arial" panose="020B0604020202020204" pitchFamily="34" charset="0"/>
              </a:rPr>
              <a:t>.</a:t>
            </a:r>
          </a:p>
          <a:p>
            <a:pPr algn="just">
              <a:buFont typeface="Wingdings" pitchFamily="2" charset="2"/>
              <a:buChar char="Ø"/>
            </a:pPr>
            <a:endParaRPr lang="tr-TR" sz="2400" dirty="0">
              <a:latin typeface="Arial" panose="020B0604020202020204" pitchFamily="34" charset="0"/>
              <a:cs typeface="Arial" panose="020B0604020202020204" pitchFamily="34" charset="0"/>
            </a:endParaRPr>
          </a:p>
          <a:p>
            <a:pPr algn="just">
              <a:buFont typeface="Wingdings" pitchFamily="2" charset="2"/>
              <a:buChar char="Ø"/>
            </a:pPr>
            <a:r>
              <a:rPr lang="tr-TR" sz="2400" dirty="0" smtClean="0">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Kan taşıma çantası kontrol </a:t>
            </a:r>
            <a:r>
              <a:rPr lang="tr-TR" sz="2400" dirty="0" err="1">
                <a:latin typeface="Arial" panose="020B0604020202020204" pitchFamily="34" charset="0"/>
                <a:cs typeface="Arial" panose="020B0604020202020204" pitchFamily="34" charset="0"/>
              </a:rPr>
              <a:t>edilerek,kanın</a:t>
            </a:r>
            <a:r>
              <a:rPr lang="tr-TR" sz="2400" dirty="0">
                <a:latin typeface="Arial" panose="020B0604020202020204" pitchFamily="34" charset="0"/>
                <a:cs typeface="Arial" panose="020B0604020202020204" pitchFamily="34" charset="0"/>
              </a:rPr>
              <a:t> kan merkezinden getirilmesi sağlanır</a:t>
            </a:r>
            <a:r>
              <a:rPr lang="tr-TR" sz="2400" dirty="0" smtClean="0">
                <a:latin typeface="Arial" panose="020B0604020202020204" pitchFamily="34" charset="0"/>
                <a:cs typeface="Arial" panose="020B0604020202020204" pitchFamily="34" charset="0"/>
              </a:rPr>
              <a:t>.</a:t>
            </a:r>
          </a:p>
          <a:p>
            <a:pPr algn="just">
              <a:buFont typeface="Wingdings" pitchFamily="2" charset="2"/>
              <a:buChar char="Ø"/>
            </a:pPr>
            <a:endParaRPr lang="tr-TR" sz="2400" dirty="0" smtClean="0">
              <a:latin typeface="Arial" panose="020B0604020202020204" pitchFamily="34" charset="0"/>
              <a:cs typeface="Arial" panose="020B0604020202020204" pitchFamily="34" charset="0"/>
            </a:endParaRPr>
          </a:p>
          <a:p>
            <a:pPr algn="just">
              <a:buFont typeface="Wingdings" pitchFamily="2" charset="2"/>
              <a:buChar char="Ø"/>
            </a:pPr>
            <a:r>
              <a:rPr lang="tr-TR" sz="2400" dirty="0" smtClean="0">
                <a:latin typeface="Arial" panose="020B0604020202020204" pitchFamily="34" charset="0"/>
                <a:cs typeface="Arial" panose="020B0604020202020204" pitchFamily="34" charset="0"/>
              </a:rPr>
              <a:t> Kanı teslim alan personel, </a:t>
            </a:r>
            <a:r>
              <a:rPr lang="tr-TR" sz="2400" b="1" dirty="0" smtClean="0">
                <a:solidFill>
                  <a:srgbClr val="C00000"/>
                </a:solidFill>
                <a:latin typeface="Arial" panose="020B0604020202020204" pitchFamily="34" charset="0"/>
                <a:cs typeface="Arial" panose="020B0604020202020204" pitchFamily="34" charset="0"/>
              </a:rPr>
              <a:t>çıkış formunu imzalar</a:t>
            </a:r>
            <a:r>
              <a:rPr lang="tr-TR" sz="2400" dirty="0" smtClean="0">
                <a:latin typeface="Arial" panose="020B0604020202020204" pitchFamily="34" charset="0"/>
                <a:cs typeface="Arial" panose="020B0604020202020204" pitchFamily="34" charset="0"/>
              </a:rPr>
              <a:t>, servis hemşiresine kanı teslim eder.</a:t>
            </a:r>
          </a:p>
          <a:p>
            <a:pPr algn="just">
              <a:buFont typeface="Wingdings" pitchFamily="2" charset="2"/>
              <a:buChar char="Ø"/>
            </a:pPr>
            <a:endParaRPr lang="tr-TR" sz="2400" dirty="0">
              <a:latin typeface="Arial" panose="020B0604020202020204" pitchFamily="34" charset="0"/>
              <a:cs typeface="Arial" panose="020B0604020202020204" pitchFamily="34" charset="0"/>
            </a:endParaRPr>
          </a:p>
          <a:p>
            <a:pPr algn="just">
              <a:buFont typeface="Wingdings" pitchFamily="2" charset="2"/>
              <a:buChar char="Ø"/>
            </a:pPr>
            <a:r>
              <a:rPr lang="tr-TR" sz="2400" dirty="0" smtClean="0">
                <a:latin typeface="Arial" panose="020B0604020202020204" pitchFamily="34" charset="0"/>
                <a:cs typeface="Arial" panose="020B0604020202020204" pitchFamily="34" charset="0"/>
              </a:rPr>
              <a:t>Hemşire kan merkezi çıkış saatine bakarak </a:t>
            </a:r>
            <a:r>
              <a:rPr lang="tr-TR" sz="2400" b="1" dirty="0" smtClean="0">
                <a:solidFill>
                  <a:srgbClr val="C00000"/>
                </a:solidFill>
                <a:latin typeface="Arial" panose="020B0604020202020204" pitchFamily="34" charset="0"/>
                <a:cs typeface="Arial" panose="020B0604020202020204" pitchFamily="34" charset="0"/>
              </a:rPr>
              <a:t>teslim aldığı </a:t>
            </a:r>
            <a:r>
              <a:rPr lang="tr-TR" sz="2400" b="1" dirty="0" err="1" smtClean="0">
                <a:solidFill>
                  <a:srgbClr val="C00000"/>
                </a:solidFill>
                <a:latin typeface="Arial" panose="020B0604020202020204" pitchFamily="34" charset="0"/>
                <a:cs typeface="Arial" panose="020B0604020202020204" pitchFamily="34" charset="0"/>
              </a:rPr>
              <a:t>saati,çanta</a:t>
            </a:r>
            <a:r>
              <a:rPr lang="tr-TR" sz="2400" b="1" dirty="0" smtClean="0">
                <a:solidFill>
                  <a:srgbClr val="C00000"/>
                </a:solidFill>
                <a:latin typeface="Arial" panose="020B0604020202020204" pitchFamily="34" charset="0"/>
                <a:cs typeface="Arial" panose="020B0604020202020204" pitchFamily="34" charset="0"/>
              </a:rPr>
              <a:t> derecesini yazar ve imzalar</a:t>
            </a:r>
            <a:r>
              <a:rPr lang="tr-TR" sz="2400" dirty="0" smtClean="0">
                <a:solidFill>
                  <a:srgbClr val="C00000"/>
                </a:solidFill>
                <a:latin typeface="Arial" panose="020B0604020202020204" pitchFamily="34" charset="0"/>
                <a:cs typeface="Arial" panose="020B0604020202020204" pitchFamily="34" charset="0"/>
              </a:rPr>
              <a:t>.</a:t>
            </a:r>
          </a:p>
          <a:p>
            <a:pPr algn="just"/>
            <a:endParaRPr lang="tr-TR" sz="2400" dirty="0"/>
          </a:p>
        </p:txBody>
      </p:sp>
    </p:spTree>
    <p:extLst>
      <p:ext uri="{BB962C8B-B14F-4D97-AF65-F5344CB8AC3E}">
        <p14:creationId xmlns:p14="http://schemas.microsoft.com/office/powerpoint/2010/main" val="23426219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315200" y="1740877"/>
            <a:ext cx="4038600" cy="4589586"/>
          </a:xfrm>
        </p:spPr>
        <p:txBody>
          <a:bodyPr>
            <a:normAutofit/>
          </a:bodyPr>
          <a:lstStyle/>
          <a:p>
            <a:r>
              <a:rPr lang="tr-TR" sz="2400" dirty="0" smtClean="0">
                <a:latin typeface="Arial" panose="020B0604020202020204" pitchFamily="34" charset="0"/>
                <a:cs typeface="Arial" panose="020B0604020202020204" pitchFamily="34" charset="0"/>
              </a:rPr>
              <a:t>Transfer formunda transfüzyon merkezinde </a:t>
            </a:r>
            <a:r>
              <a:rPr lang="tr-TR" sz="2400" b="1" dirty="0" smtClean="0">
                <a:latin typeface="Arial" panose="020B0604020202020204" pitchFamily="34" charset="0"/>
                <a:cs typeface="Arial" panose="020B0604020202020204" pitchFamily="34" charset="0"/>
              </a:rPr>
              <a:t>teslim eden ,transferi yapan  </a:t>
            </a:r>
            <a:r>
              <a:rPr lang="tr-TR" sz="2400" b="1" dirty="0" err="1" smtClean="0">
                <a:latin typeface="Arial" panose="020B0604020202020204" pitchFamily="34" charset="0"/>
                <a:cs typeface="Arial" panose="020B0604020202020204" pitchFamily="34" charset="0"/>
              </a:rPr>
              <a:t>personel,klinikte</a:t>
            </a:r>
            <a:r>
              <a:rPr lang="tr-TR" sz="2400" b="1" dirty="0" smtClean="0">
                <a:latin typeface="Arial" panose="020B0604020202020204" pitchFamily="34" charset="0"/>
                <a:cs typeface="Arial" panose="020B0604020202020204" pitchFamily="34" charset="0"/>
              </a:rPr>
              <a:t> teslim alan hemşire imza ve teslim aldığı saat </a:t>
            </a:r>
            <a:r>
              <a:rPr lang="tr-TR" sz="2400" dirty="0" err="1" smtClean="0">
                <a:latin typeface="Arial" panose="020B0604020202020204" pitchFamily="34" charset="0"/>
                <a:cs typeface="Arial" panose="020B0604020202020204" pitchFamily="34" charset="0"/>
              </a:rPr>
              <a:t>olmalıdır.birde</a:t>
            </a:r>
            <a:r>
              <a:rPr lang="tr-TR" sz="2400" dirty="0" smtClean="0">
                <a:latin typeface="Arial" panose="020B0604020202020204" pitchFamily="34" charset="0"/>
                <a:cs typeface="Arial" panose="020B0604020202020204" pitchFamily="34" charset="0"/>
              </a:rPr>
              <a:t> çanta çıkış ve servis giriş dereceleri yazılmalıdır.</a:t>
            </a:r>
            <a:endParaRPr lang="tr-TR" sz="2400" dirty="0">
              <a:latin typeface="Arial" panose="020B0604020202020204" pitchFamily="34" charset="0"/>
              <a:cs typeface="Arial" panose="020B0604020202020204" pitchFamily="34" charset="0"/>
            </a:endParaRPr>
          </a:p>
        </p:txBody>
      </p:sp>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6066694" cy="6857999"/>
          </a:xfrm>
        </p:spPr>
      </p:pic>
      <p:sp>
        <p:nvSpPr>
          <p:cNvPr id="6" name="Dikdörtgen 5"/>
          <p:cNvSpPr/>
          <p:nvPr/>
        </p:nvSpPr>
        <p:spPr>
          <a:xfrm rot="10800000" flipV="1">
            <a:off x="7186247" y="936302"/>
            <a:ext cx="4167553" cy="523220"/>
          </a:xfrm>
          <a:prstGeom prst="rect">
            <a:avLst/>
          </a:prstGeom>
        </p:spPr>
        <p:txBody>
          <a:bodyPr wrap="square">
            <a:spAutoFit/>
          </a:bodyPr>
          <a:lstStyle/>
          <a:p>
            <a:r>
              <a:rPr lang="tr-TR" sz="2800" b="1" dirty="0">
                <a:solidFill>
                  <a:srgbClr val="C00000"/>
                </a:solidFill>
                <a:latin typeface="Arial" panose="020B0604020202020204" pitchFamily="34" charset="0"/>
                <a:ea typeface="+mj-ea"/>
                <a:cs typeface="Arial" panose="020B0604020202020204" pitchFamily="34" charset="0"/>
              </a:rPr>
              <a:t>TRANSFER FORMU</a:t>
            </a:r>
            <a:endParaRPr lang="tr-TR" b="1" dirty="0">
              <a:solidFill>
                <a:srgbClr val="C00000"/>
              </a:solidFill>
            </a:endParaRPr>
          </a:p>
        </p:txBody>
      </p:sp>
    </p:spTree>
    <p:extLst>
      <p:ext uri="{BB962C8B-B14F-4D97-AF65-F5344CB8AC3E}">
        <p14:creationId xmlns:p14="http://schemas.microsoft.com/office/powerpoint/2010/main" val="32529748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76400" y="199522"/>
            <a:ext cx="8035159" cy="897466"/>
          </a:xfrm>
        </p:spPr>
        <p:txBody>
          <a:bodyPr>
            <a:normAutofit/>
          </a:bodyPr>
          <a:lstStyle/>
          <a:p>
            <a:r>
              <a:rPr lang="tr-TR" sz="4000" b="1" dirty="0" smtClean="0">
                <a:solidFill>
                  <a:srgbClr val="FF0000"/>
                </a:solidFill>
                <a:effectLst>
                  <a:outerShdw blurRad="38100" dist="38100" dir="2700000" algn="tl">
                    <a:srgbClr val="000000">
                      <a:alpha val="43137"/>
                    </a:srgbClr>
                  </a:outerShdw>
                </a:effectLst>
              </a:rPr>
              <a:t>           DOĞRU </a:t>
            </a:r>
            <a:r>
              <a:rPr lang="tr-TR" sz="4000" b="1" dirty="0">
                <a:solidFill>
                  <a:srgbClr val="FF0000"/>
                </a:solidFill>
                <a:effectLst>
                  <a:outerShdw blurRad="38100" dist="38100" dir="2700000" algn="tl">
                    <a:srgbClr val="000000">
                      <a:alpha val="43137"/>
                    </a:srgbClr>
                  </a:outerShdw>
                </a:effectLst>
              </a:rPr>
              <a:t>KAN –DOĞRU HASTA</a:t>
            </a:r>
            <a:endParaRPr lang="tr-TR" sz="4000" b="1" dirty="0">
              <a:effectLst>
                <a:outerShdw blurRad="38100" dist="38100" dir="2700000" algn="tl">
                  <a:srgbClr val="000000">
                    <a:alpha val="43137"/>
                  </a:srgbClr>
                </a:outerShdw>
              </a:effectLst>
            </a:endParaRPr>
          </a:p>
        </p:txBody>
      </p:sp>
      <p:sp>
        <p:nvSpPr>
          <p:cNvPr id="5" name="Dikdörtgen 4"/>
          <p:cNvSpPr/>
          <p:nvPr/>
        </p:nvSpPr>
        <p:spPr>
          <a:xfrm>
            <a:off x="1459524" y="1010222"/>
            <a:ext cx="9779772" cy="2062103"/>
          </a:xfrm>
          <a:prstGeom prst="rect">
            <a:avLst/>
          </a:prstGeom>
        </p:spPr>
        <p:txBody>
          <a:bodyPr wrap="square">
            <a:spAutoFit/>
          </a:bodyPr>
          <a:lstStyle/>
          <a:p>
            <a:r>
              <a:rPr lang="tr-TR" sz="3200" dirty="0"/>
              <a:t>Sistemden hastanın kan grubu kontrol edildikten sonra etiket kontrolleri yapılmalıdır.</a:t>
            </a:r>
          </a:p>
          <a:p>
            <a:endParaRPr lang="tr-TR" sz="3200" dirty="0" smtClean="0"/>
          </a:p>
          <a:p>
            <a:r>
              <a:rPr lang="tr-TR" sz="3200" dirty="0">
                <a:solidFill>
                  <a:srgbClr val="C00000"/>
                </a:solidFill>
              </a:rPr>
              <a:t>İki kişiyle </a:t>
            </a:r>
            <a:r>
              <a:rPr lang="tr-TR" sz="3200" dirty="0"/>
              <a:t>kanın etiket kontrolleri yapılır.</a:t>
            </a:r>
          </a:p>
        </p:txBody>
      </p:sp>
      <p:pic>
        <p:nvPicPr>
          <p:cNvPr id="6" name="Picture 2">
            <a:extLst>
              <a:ext uri="{FF2B5EF4-FFF2-40B4-BE49-F238E27FC236}">
                <a16:creationId xmlns:a16="http://schemas.microsoft.com/office/drawing/2014/main" id="{ABEF0419-A294-4CF7-AC6F-085EBC20EE3C}"/>
              </a:ext>
            </a:extLst>
          </p:cNvPr>
          <p:cNvPicPr>
            <a:picLocks noChangeAspect="1" noChangeArrowheads="1"/>
          </p:cNvPicPr>
          <p:nvPr/>
        </p:nvPicPr>
        <p:blipFill>
          <a:blip r:embed="rId2" cstate="print"/>
          <a:srcRect/>
          <a:stretch>
            <a:fillRect/>
          </a:stretch>
        </p:blipFill>
        <p:spPr bwMode="auto">
          <a:xfrm>
            <a:off x="3657601" y="3072325"/>
            <a:ext cx="5310554" cy="3378039"/>
          </a:xfrm>
          <a:prstGeom prst="rect">
            <a:avLst/>
          </a:prstGeom>
          <a:noFill/>
          <a:ln w="9525">
            <a:noFill/>
            <a:miter lim="800000"/>
            <a:headEnd/>
            <a:tailEnd/>
          </a:ln>
          <a:effectLst/>
        </p:spPr>
      </p:pic>
    </p:spTree>
    <p:extLst>
      <p:ext uri="{BB962C8B-B14F-4D97-AF65-F5344CB8AC3E}">
        <p14:creationId xmlns:p14="http://schemas.microsoft.com/office/powerpoint/2010/main" val="6186661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46791" y="0"/>
            <a:ext cx="6262431" cy="861647"/>
          </a:xfrm>
        </p:spPr>
        <p:txBody>
          <a:bodyPr>
            <a:normAutofit/>
          </a:bodyPr>
          <a:lstStyle/>
          <a:p>
            <a:r>
              <a:rPr lang="tr-TR" b="1" dirty="0" smtClean="0">
                <a:solidFill>
                  <a:srgbClr val="FF0000"/>
                </a:solidFill>
                <a:effectLst>
                  <a:outerShdw blurRad="38100" dist="38100" dir="2700000" algn="tl">
                    <a:srgbClr val="000000">
                      <a:alpha val="43137"/>
                    </a:srgbClr>
                  </a:outerShdw>
                </a:effectLst>
              </a:rPr>
              <a:t>         ETİKET KONTROLLERİ</a:t>
            </a:r>
            <a:endParaRPr lang="tr-TR" b="1" dirty="0">
              <a:solidFill>
                <a:srgbClr val="FF000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6523891" y="1019907"/>
            <a:ext cx="5285331" cy="5838091"/>
          </a:xfrm>
        </p:spPr>
        <p:txBody>
          <a:bodyPr>
            <a:normAutofit fontScale="25000" lnSpcReduction="20000"/>
          </a:bodyPr>
          <a:lstStyle/>
          <a:p>
            <a:pPr defTabSz="896938">
              <a:buFont typeface="Wingdings" panose="05000000000000000000" pitchFamily="2" charset="2"/>
              <a:buChar char="Ø"/>
            </a:pPr>
            <a:r>
              <a:rPr lang="tr-TR" sz="9600" dirty="0" smtClean="0">
                <a:latin typeface="Arial" panose="020B0604020202020204" pitchFamily="34" charset="0"/>
                <a:cs typeface="Arial" panose="020B0604020202020204" pitchFamily="34" charset="0"/>
              </a:rPr>
              <a:t>Sağ üst köşedeki etiket üzerindeki numara </a:t>
            </a:r>
            <a:r>
              <a:rPr lang="tr-TR" sz="9600" b="1" dirty="0" smtClean="0">
                <a:solidFill>
                  <a:srgbClr val="C00000"/>
                </a:solidFill>
                <a:latin typeface="Arial" panose="020B0604020202020204" pitchFamily="34" charset="0"/>
                <a:cs typeface="Arial" panose="020B0604020202020204" pitchFamily="34" charset="0"/>
              </a:rPr>
              <a:t>KAN SERİ </a:t>
            </a:r>
            <a:r>
              <a:rPr lang="tr-TR" sz="9600" b="1" dirty="0" err="1" smtClean="0">
                <a:solidFill>
                  <a:srgbClr val="C00000"/>
                </a:solidFill>
                <a:latin typeface="Arial" panose="020B0604020202020204" pitchFamily="34" charset="0"/>
                <a:cs typeface="Arial" panose="020B0604020202020204" pitchFamily="34" charset="0"/>
              </a:rPr>
              <a:t>NO’</a:t>
            </a:r>
            <a:r>
              <a:rPr lang="tr-TR" sz="9600" dirty="0" err="1" smtClean="0">
                <a:latin typeface="Arial" panose="020B0604020202020204" pitchFamily="34" charset="0"/>
                <a:cs typeface="Arial" panose="020B0604020202020204" pitchFamily="34" charset="0"/>
              </a:rPr>
              <a:t>sudur.torba</a:t>
            </a:r>
            <a:r>
              <a:rPr lang="tr-TR" sz="9600" dirty="0" smtClean="0">
                <a:latin typeface="Arial" panose="020B0604020202020204" pitchFamily="34" charset="0"/>
                <a:cs typeface="Arial" panose="020B0604020202020204" pitchFamily="34" charset="0"/>
              </a:rPr>
              <a:t> üzerindeki etiketlerde seri </a:t>
            </a:r>
            <a:r>
              <a:rPr lang="tr-TR" sz="9600" dirty="0" err="1" smtClean="0">
                <a:latin typeface="Arial" panose="020B0604020202020204" pitchFamily="34" charset="0"/>
                <a:cs typeface="Arial" panose="020B0604020202020204" pitchFamily="34" charset="0"/>
              </a:rPr>
              <a:t>no’lar</a:t>
            </a:r>
            <a:r>
              <a:rPr lang="tr-TR" sz="9600" dirty="0" smtClean="0">
                <a:latin typeface="Arial" panose="020B0604020202020204" pitchFamily="34" charset="0"/>
                <a:cs typeface="Arial" panose="020B0604020202020204" pitchFamily="34" charset="0"/>
              </a:rPr>
              <a:t> aynı olmalıdır</a:t>
            </a:r>
          </a:p>
          <a:p>
            <a:pPr defTabSz="896938">
              <a:buFont typeface="Wingdings" panose="05000000000000000000" pitchFamily="2" charset="2"/>
              <a:buChar char="Ø"/>
            </a:pPr>
            <a:r>
              <a:rPr lang="tr-TR" sz="9600" dirty="0" smtClean="0">
                <a:latin typeface="Arial" panose="020B0604020202020204" pitchFamily="34" charset="0"/>
                <a:cs typeface="Arial" panose="020B0604020202020204" pitchFamily="34" charset="0"/>
              </a:rPr>
              <a:t>. </a:t>
            </a:r>
            <a:r>
              <a:rPr lang="tr-TR" sz="9600" dirty="0">
                <a:latin typeface="Arial" panose="020B0604020202020204" pitchFamily="34" charset="0"/>
                <a:cs typeface="Arial" panose="020B0604020202020204" pitchFamily="34" charset="0"/>
              </a:rPr>
              <a:t>Sol alt köşede T ile başlayan</a:t>
            </a:r>
            <a:r>
              <a:rPr lang="tr-TR" sz="9600" b="1" dirty="0">
                <a:solidFill>
                  <a:srgbClr val="C00000"/>
                </a:solidFill>
                <a:latin typeface="Arial" panose="020B0604020202020204" pitchFamily="34" charset="0"/>
                <a:cs typeface="Arial" panose="020B0604020202020204" pitchFamily="34" charset="0"/>
              </a:rPr>
              <a:t>(T001723751564)ISBT numarası </a:t>
            </a:r>
            <a:r>
              <a:rPr lang="tr-TR" sz="9600" dirty="0">
                <a:latin typeface="Arial" panose="020B0604020202020204" pitchFamily="34" charset="0"/>
                <a:cs typeface="Arial" panose="020B0604020202020204" pitchFamily="34" charset="0"/>
              </a:rPr>
              <a:t>kanın kimlik numarası </a:t>
            </a:r>
            <a:r>
              <a:rPr lang="tr-TR" sz="9600" dirty="0" err="1">
                <a:latin typeface="Arial" panose="020B0604020202020204" pitchFamily="34" charset="0"/>
                <a:cs typeface="Arial" panose="020B0604020202020204" pitchFamily="34" charset="0"/>
              </a:rPr>
              <a:t>gibidir.Uluslararası</a:t>
            </a:r>
            <a:r>
              <a:rPr lang="tr-TR" sz="9600" dirty="0">
                <a:latin typeface="Arial" panose="020B0604020202020204" pitchFamily="34" charset="0"/>
                <a:cs typeface="Arial" panose="020B0604020202020204" pitchFamily="34" charset="0"/>
              </a:rPr>
              <a:t> Kan Derneği tarafından  güvenli kan bileşenlerine ulaşmak için verilmiştir</a:t>
            </a:r>
            <a:r>
              <a:rPr lang="tr-TR" sz="9600" dirty="0" smtClean="0">
                <a:latin typeface="Arial" panose="020B0604020202020204" pitchFamily="34" charset="0"/>
                <a:cs typeface="Arial" panose="020B0604020202020204" pitchFamily="34" charset="0"/>
              </a:rPr>
              <a:t>.</a:t>
            </a:r>
            <a:r>
              <a:rPr lang="tr-TR" sz="9600" dirty="0">
                <a:latin typeface="Arial" panose="020B0604020202020204" pitchFamily="34" charset="0"/>
                <a:cs typeface="Arial" panose="020B0604020202020204" pitchFamily="34" charset="0"/>
              </a:rPr>
              <a:t> </a:t>
            </a:r>
            <a:endParaRPr lang="tr-TR" sz="9600" dirty="0" smtClean="0">
              <a:latin typeface="Arial" panose="020B0604020202020204" pitchFamily="34" charset="0"/>
              <a:cs typeface="Arial" panose="020B0604020202020204" pitchFamily="34" charset="0"/>
            </a:endParaRPr>
          </a:p>
          <a:p>
            <a:pPr defTabSz="896938">
              <a:buFont typeface="Wingdings" panose="05000000000000000000" pitchFamily="2" charset="2"/>
              <a:buChar char="Ø"/>
            </a:pPr>
            <a:r>
              <a:rPr lang="tr-TR" sz="9600" dirty="0" smtClean="0">
                <a:latin typeface="Arial" panose="020B0604020202020204" pitchFamily="34" charset="0"/>
                <a:cs typeface="Arial" panose="020B0604020202020204" pitchFamily="34" charset="0"/>
              </a:rPr>
              <a:t>Seri </a:t>
            </a:r>
            <a:r>
              <a:rPr lang="tr-TR" sz="9600" dirty="0" err="1">
                <a:latin typeface="Arial" panose="020B0604020202020204" pitchFamily="34" charset="0"/>
                <a:cs typeface="Arial" panose="020B0604020202020204" pitchFamily="34" charset="0"/>
              </a:rPr>
              <a:t>no</a:t>
            </a:r>
            <a:r>
              <a:rPr lang="tr-TR" sz="9600" dirty="0">
                <a:latin typeface="Arial" panose="020B0604020202020204" pitchFamily="34" charset="0"/>
                <a:cs typeface="Arial" panose="020B0604020202020204" pitchFamily="34" charset="0"/>
              </a:rPr>
              <a:t> ile ISBT numarası birbiriyle </a:t>
            </a:r>
            <a:r>
              <a:rPr lang="tr-TR" sz="9600" dirty="0" err="1">
                <a:latin typeface="Arial" panose="020B0604020202020204" pitchFamily="34" charset="0"/>
                <a:cs typeface="Arial" panose="020B0604020202020204" pitchFamily="34" charset="0"/>
              </a:rPr>
              <a:t>bağlantılıdır.kan</a:t>
            </a:r>
            <a:r>
              <a:rPr lang="tr-TR" sz="9600" dirty="0">
                <a:latin typeface="Arial" panose="020B0604020202020204" pitchFamily="34" charset="0"/>
                <a:cs typeface="Arial" panose="020B0604020202020204" pitchFamily="34" charset="0"/>
              </a:rPr>
              <a:t> ile ilgili tüm işlemler bu numaralar üzerinden yapılır</a:t>
            </a:r>
            <a:r>
              <a:rPr lang="tr-TR" sz="9600" dirty="0" smtClean="0">
                <a:latin typeface="Arial" panose="020B0604020202020204" pitchFamily="34" charset="0"/>
                <a:cs typeface="Arial" panose="020B0604020202020204" pitchFamily="34" charset="0"/>
              </a:rPr>
              <a:t>.</a:t>
            </a:r>
            <a:r>
              <a:rPr lang="tr-TR" sz="9600" dirty="0">
                <a:latin typeface="Arial" panose="020B0604020202020204" pitchFamily="34" charset="0"/>
                <a:cs typeface="Arial" panose="020B0604020202020204" pitchFamily="34" charset="0"/>
              </a:rPr>
              <a:t> </a:t>
            </a:r>
            <a:endParaRPr lang="tr-TR" sz="9600" dirty="0" smtClean="0">
              <a:latin typeface="Arial" panose="020B0604020202020204" pitchFamily="34" charset="0"/>
              <a:cs typeface="Arial" panose="020B0604020202020204" pitchFamily="34" charset="0"/>
            </a:endParaRPr>
          </a:p>
          <a:p>
            <a:pPr defTabSz="896938">
              <a:buFont typeface="Wingdings" panose="05000000000000000000" pitchFamily="2" charset="2"/>
              <a:buChar char="Ø"/>
            </a:pPr>
            <a:r>
              <a:rPr lang="tr-TR" sz="9600" dirty="0" smtClean="0">
                <a:latin typeface="Arial" panose="020B0604020202020204" pitchFamily="34" charset="0"/>
                <a:cs typeface="Arial" panose="020B0604020202020204" pitchFamily="34" charset="0"/>
              </a:rPr>
              <a:t>Her </a:t>
            </a:r>
            <a:r>
              <a:rPr lang="tr-TR" sz="9600" dirty="0">
                <a:latin typeface="Arial" panose="020B0604020202020204" pitchFamily="34" charset="0"/>
                <a:cs typeface="Arial" panose="020B0604020202020204" pitchFamily="34" charset="0"/>
              </a:rPr>
              <a:t>hastanenin ISBT kodu farklıdır. Mesela bizimki </a:t>
            </a:r>
            <a:r>
              <a:rPr lang="tr-TR" sz="9600" b="1" dirty="0" smtClean="0">
                <a:solidFill>
                  <a:srgbClr val="C00000"/>
                </a:solidFill>
                <a:latin typeface="Arial" panose="020B0604020202020204" pitchFamily="34" charset="0"/>
                <a:cs typeface="Arial" panose="020B0604020202020204" pitchFamily="34" charset="0"/>
              </a:rPr>
              <a:t>T0017</a:t>
            </a:r>
            <a:r>
              <a:rPr lang="tr-TR" sz="9600" dirty="0" smtClean="0">
                <a:latin typeface="Arial" panose="020B0604020202020204" pitchFamily="34" charset="0"/>
                <a:cs typeface="Arial" panose="020B0604020202020204" pitchFamily="34" charset="0"/>
              </a:rPr>
              <a:t>’dir</a:t>
            </a:r>
            <a:r>
              <a:rPr lang="tr-TR" sz="9600" dirty="0">
                <a:latin typeface="Arial" panose="020B0604020202020204" pitchFamily="34" charset="0"/>
                <a:cs typeface="Arial" panose="020B0604020202020204" pitchFamily="34" charset="0"/>
              </a:rPr>
              <a:t>.     </a:t>
            </a:r>
          </a:p>
          <a:p>
            <a:pPr defTabSz="896938">
              <a:buFont typeface="Wingdings" panose="05000000000000000000" pitchFamily="2" charset="2"/>
              <a:buChar char="Ø"/>
            </a:pPr>
            <a:endParaRPr lang="tr-TR" sz="8600" dirty="0"/>
          </a:p>
          <a:p>
            <a:pPr defTabSz="896938">
              <a:buFont typeface="Wingdings" panose="05000000000000000000" pitchFamily="2" charset="2"/>
              <a:buChar char="Ø"/>
            </a:pPr>
            <a:endParaRPr lang="tr-TR" sz="8600" dirty="0"/>
          </a:p>
          <a:p>
            <a:pPr marL="0" indent="0" defTabSz="896938">
              <a:buNone/>
            </a:pPr>
            <a:r>
              <a:rPr lang="tr-TR" sz="8600" dirty="0" smtClean="0"/>
              <a:t>	</a:t>
            </a:r>
          </a:p>
          <a:p>
            <a:pPr marL="0" indent="0">
              <a:buNone/>
            </a:pPr>
            <a:endParaRPr lang="tr-TR" sz="2000" dirty="0" smtClean="0"/>
          </a:p>
          <a:p>
            <a:pPr marL="0" indent="0">
              <a:buNone/>
            </a:pPr>
            <a:r>
              <a:rPr lang="tr-TR" sz="2000" dirty="0" smtClean="0"/>
              <a:t>.</a:t>
            </a:r>
          </a:p>
          <a:p>
            <a:pPr>
              <a:buFont typeface="Wingdings" panose="05000000000000000000" pitchFamily="2" charset="2"/>
              <a:buChar char="Ø"/>
            </a:pPr>
            <a:endParaRPr lang="tr-TR" sz="2000" dirty="0"/>
          </a:p>
          <a:p>
            <a:pPr>
              <a:buFont typeface="Wingdings" panose="05000000000000000000" pitchFamily="2" charset="2"/>
              <a:buChar char="Ø"/>
            </a:pPr>
            <a:endParaRPr lang="tr-TR" sz="2000" dirty="0" smtClean="0"/>
          </a:p>
          <a:p>
            <a:pPr>
              <a:buFont typeface="Wingdings" panose="05000000000000000000" pitchFamily="2" charset="2"/>
              <a:buChar char="Ø"/>
            </a:pPr>
            <a:endParaRPr lang="tr-TR" sz="2000" dirty="0"/>
          </a:p>
          <a:p>
            <a:endParaRPr lang="tr-TR" sz="2000"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92" y="0"/>
            <a:ext cx="6355683" cy="6857999"/>
          </a:xfrm>
          <a:prstGeom prst="rect">
            <a:avLst/>
          </a:prstGeom>
        </p:spPr>
      </p:pic>
    </p:spTree>
    <p:extLst>
      <p:ext uri="{BB962C8B-B14F-4D97-AF65-F5344CB8AC3E}">
        <p14:creationId xmlns:p14="http://schemas.microsoft.com/office/powerpoint/2010/main" val="16490965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28600" y="247649"/>
            <a:ext cx="4069078" cy="6030059"/>
          </a:xfrm>
        </p:spPr>
        <p:txBody>
          <a:bodyPr>
            <a:noAutofit/>
          </a:bodyPr>
          <a:lstStyle/>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Hastanın sistemden kan grubu kontrolü yapıldıktan sonra etiketler üzerindeki kan grubu kontrol edilir.</a:t>
            </a:r>
          </a:p>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CROSS UYGUN yazısı </a:t>
            </a:r>
            <a:r>
              <a:rPr lang="tr-TR" sz="2400" dirty="0" err="1" smtClean="0">
                <a:latin typeface="Arial" panose="020B0604020202020204" pitchFamily="34" charset="0"/>
                <a:cs typeface="Arial" panose="020B0604020202020204" pitchFamily="34" charset="0"/>
              </a:rPr>
              <a:t>görülmelidir.Işın</a:t>
            </a:r>
            <a:r>
              <a:rPr lang="tr-TR" sz="2400" dirty="0" smtClean="0">
                <a:latin typeface="Arial" panose="020B0604020202020204" pitchFamily="34" charset="0"/>
                <a:cs typeface="Arial" panose="020B0604020202020204" pitchFamily="34" charset="0"/>
              </a:rPr>
              <a:t> istenmişse ışın </a:t>
            </a:r>
            <a:r>
              <a:rPr lang="tr-TR" sz="2400" dirty="0" err="1" smtClean="0">
                <a:latin typeface="Arial" panose="020B0604020202020204" pitchFamily="34" charset="0"/>
                <a:cs typeface="Arial" panose="020B0604020202020204" pitchFamily="34" charset="0"/>
              </a:rPr>
              <a:t>barkotu</a:t>
            </a:r>
            <a:r>
              <a:rPr lang="tr-TR" sz="2400" dirty="0" smtClean="0">
                <a:latin typeface="Arial" panose="020B0604020202020204" pitchFamily="34" charset="0"/>
                <a:cs typeface="Arial" panose="020B0604020202020204" pitchFamily="34" charset="0"/>
              </a:rPr>
              <a:t> kontrol edilmeli.</a:t>
            </a:r>
          </a:p>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Son kullanma </a:t>
            </a:r>
            <a:r>
              <a:rPr lang="tr-TR" sz="2400" dirty="0" err="1" smtClean="0">
                <a:latin typeface="Arial" panose="020B0604020202020204" pitchFamily="34" charset="0"/>
                <a:cs typeface="Arial" panose="020B0604020202020204" pitchFamily="34" charset="0"/>
              </a:rPr>
              <a:t>tarihi,serolojik</a:t>
            </a:r>
            <a:r>
              <a:rPr lang="tr-TR" sz="2400" dirty="0" smtClean="0">
                <a:latin typeface="Arial" panose="020B0604020202020204" pitchFamily="34" charset="0"/>
                <a:cs typeface="Arial" panose="020B0604020202020204" pitchFamily="34" charset="0"/>
              </a:rPr>
              <a:t> testlerin negatifliği kontrol edilmeli.</a:t>
            </a:r>
          </a:p>
          <a:p>
            <a:pPr>
              <a:buFont typeface="Wingdings" panose="05000000000000000000" pitchFamily="2" charset="2"/>
              <a:buChar char="Ø"/>
            </a:pPr>
            <a:r>
              <a:rPr lang="tr-TR" sz="2400" dirty="0">
                <a:latin typeface="Arial" panose="020B0604020202020204" pitchFamily="34" charset="0"/>
                <a:cs typeface="Arial" panose="020B0604020202020204" pitchFamily="34" charset="0"/>
              </a:rPr>
              <a:t>H</a:t>
            </a:r>
            <a:r>
              <a:rPr lang="tr-TR" sz="2400" dirty="0" smtClean="0">
                <a:latin typeface="Arial" panose="020B0604020202020204" pitchFamily="34" charset="0"/>
                <a:cs typeface="Arial" panose="020B0604020202020204" pitchFamily="34" charset="0"/>
              </a:rPr>
              <a:t>astanın kimlik bilgileri(adı soyadı, dosya </a:t>
            </a:r>
            <a:r>
              <a:rPr lang="tr-TR" sz="2400" dirty="0" err="1" smtClean="0">
                <a:latin typeface="Arial" panose="020B0604020202020204" pitchFamily="34" charset="0"/>
                <a:cs typeface="Arial" panose="020B0604020202020204" pitchFamily="34" charset="0"/>
              </a:rPr>
              <a:t>no</a:t>
            </a:r>
            <a:r>
              <a:rPr lang="tr-TR" sz="2400" dirty="0" smtClean="0">
                <a:latin typeface="Arial" panose="020B0604020202020204" pitchFamily="34" charset="0"/>
                <a:cs typeface="Arial" panose="020B0604020202020204" pitchFamily="34" charset="0"/>
              </a:rPr>
              <a:t>, klinik adı..) hem torbadan </a:t>
            </a:r>
            <a:r>
              <a:rPr lang="tr-TR" sz="2400" dirty="0" err="1" smtClean="0">
                <a:latin typeface="Arial" panose="020B0604020202020204" pitchFamily="34" charset="0"/>
                <a:cs typeface="Arial" panose="020B0604020202020204" pitchFamily="34" charset="0"/>
              </a:rPr>
              <a:t>hemde</a:t>
            </a:r>
            <a:r>
              <a:rPr lang="tr-TR" sz="2400" dirty="0" smtClean="0">
                <a:latin typeface="Arial" panose="020B0604020202020204" pitchFamily="34" charset="0"/>
                <a:cs typeface="Arial" panose="020B0604020202020204" pitchFamily="34" charset="0"/>
              </a:rPr>
              <a:t> el bilekliğinden kontrol edilir.</a:t>
            </a:r>
          </a:p>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Hasta başında sesli olarak ismi sorulur.</a:t>
            </a:r>
            <a:endParaRPr lang="tr-TR" sz="2400" dirty="0">
              <a:latin typeface="Arial" panose="020B0604020202020204" pitchFamily="34" charset="0"/>
              <a:cs typeface="Arial" panose="020B0604020202020204" pitchFamily="34" charset="0"/>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309" y="247649"/>
            <a:ext cx="4712971" cy="5295900"/>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348393"/>
            <a:ext cx="2895604" cy="423257"/>
          </a:xfrm>
          <a:prstGeom prst="rect">
            <a:avLst/>
          </a:prstGeom>
        </p:spPr>
      </p:pic>
      <p:sp>
        <p:nvSpPr>
          <p:cNvPr id="5" name="Dikdörtgen 4"/>
          <p:cNvSpPr/>
          <p:nvPr/>
        </p:nvSpPr>
        <p:spPr>
          <a:xfrm>
            <a:off x="4491985" y="2041813"/>
            <a:ext cx="2941323" cy="2308324"/>
          </a:xfrm>
          <a:prstGeom prst="rect">
            <a:avLst/>
          </a:prstGeom>
        </p:spPr>
        <p:txBody>
          <a:bodyPr wrap="square">
            <a:spAutoFit/>
          </a:bodyPr>
          <a:lstStyle/>
          <a:p>
            <a:r>
              <a:rPr lang="tr-TR" b="1" dirty="0">
                <a:solidFill>
                  <a:srgbClr val="323299"/>
                </a:solidFill>
                <a:latin typeface="Arial" panose="020B0604020202020204" pitchFamily="34" charset="0"/>
              </a:rPr>
              <a:t>T0019 tesisi (burada Türkiye’de [T] Ankara Kan Merkezi [0019]); </a:t>
            </a:r>
            <a:endParaRPr lang="tr-TR" dirty="0">
              <a:solidFill>
                <a:srgbClr val="323299"/>
              </a:solidFill>
              <a:latin typeface="Arial" panose="020B0604020202020204" pitchFamily="34" charset="0"/>
            </a:endParaRPr>
          </a:p>
          <a:p>
            <a:r>
              <a:rPr lang="tr-TR" b="1" dirty="0">
                <a:solidFill>
                  <a:srgbClr val="323299"/>
                </a:solidFill>
                <a:latin typeface="Arial" panose="020B0604020202020204" pitchFamily="34" charset="0"/>
              </a:rPr>
              <a:t>06 kanın alınma yılını (2006); 005212 tesis tarafından belirlenen sıralı </a:t>
            </a:r>
            <a:r>
              <a:rPr lang="tr-TR" b="1" dirty="0" err="1" smtClean="0">
                <a:solidFill>
                  <a:srgbClr val="323299"/>
                </a:solidFill>
                <a:latin typeface="Arial" panose="020B0604020202020204" pitchFamily="34" charset="0"/>
              </a:rPr>
              <a:t>donasyon</a:t>
            </a:r>
            <a:r>
              <a:rPr lang="tr-TR" b="1" dirty="0" smtClean="0">
                <a:solidFill>
                  <a:srgbClr val="323299"/>
                </a:solidFill>
                <a:latin typeface="Arial" panose="020B0604020202020204" pitchFamily="34" charset="0"/>
              </a:rPr>
              <a:t> numarasıdır</a:t>
            </a:r>
            <a:r>
              <a:rPr lang="tr-TR" b="1" dirty="0">
                <a:solidFill>
                  <a:srgbClr val="323299"/>
                </a:solidFill>
                <a:latin typeface="Arial" panose="020B0604020202020204" pitchFamily="34" charset="0"/>
              </a:rPr>
              <a:t>. </a:t>
            </a:r>
            <a:endParaRPr lang="tr-TR" dirty="0"/>
          </a:p>
        </p:txBody>
      </p:sp>
      <p:sp>
        <p:nvSpPr>
          <p:cNvPr id="6" name="Aşağı Ok 5"/>
          <p:cNvSpPr/>
          <p:nvPr/>
        </p:nvSpPr>
        <p:spPr>
          <a:xfrm>
            <a:off x="6850381" y="1162050"/>
            <a:ext cx="45719"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Sağ Ok 10"/>
          <p:cNvSpPr/>
          <p:nvPr/>
        </p:nvSpPr>
        <p:spPr>
          <a:xfrm>
            <a:off x="6934204" y="895350"/>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3" name="Düz Ok Bağlayıcısı 12"/>
          <p:cNvCxnSpPr/>
          <p:nvPr/>
        </p:nvCxnSpPr>
        <p:spPr>
          <a:xfrm flipH="1">
            <a:off x="6739895" y="941069"/>
            <a:ext cx="499106" cy="3779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7581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a:buFont typeface="Wingdings" panose="05000000000000000000" pitchFamily="2" charset="2"/>
              <a:buChar char="Ø"/>
            </a:pPr>
            <a:r>
              <a:rPr lang="tr-TR" sz="2400" dirty="0">
                <a:latin typeface="Arial" panose="020B0604020202020204" pitchFamily="34" charset="0"/>
                <a:cs typeface="Arial" panose="020B0604020202020204" pitchFamily="34" charset="0"/>
              </a:rPr>
              <a:t>Fiziksel olarak </a:t>
            </a:r>
            <a:r>
              <a:rPr lang="tr-TR" sz="2400" dirty="0" err="1">
                <a:latin typeface="Arial" panose="020B0604020202020204" pitchFamily="34" charset="0"/>
                <a:cs typeface="Arial" panose="020B0604020202020204" pitchFamily="34" charset="0"/>
              </a:rPr>
              <a:t>pıhtı,çamur</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kıvamı,renk</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değişimi,torbada</a:t>
            </a:r>
            <a:r>
              <a:rPr lang="tr-TR" sz="2400" dirty="0">
                <a:latin typeface="Arial" panose="020B0604020202020204" pitchFamily="34" charset="0"/>
                <a:cs typeface="Arial" panose="020B0604020202020204" pitchFamily="34" charset="0"/>
              </a:rPr>
              <a:t> delik/kaçak kontrol edilir. </a:t>
            </a:r>
          </a:p>
          <a:p>
            <a:endParaRPr lang="tr-TR"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tr-TR" sz="2400" dirty="0">
                <a:latin typeface="Arial" panose="020B0604020202020204" pitchFamily="34" charset="0"/>
                <a:cs typeface="Arial" panose="020B0604020202020204" pitchFamily="34" charset="0"/>
              </a:rPr>
              <a:t>Hafif sallanarak </a:t>
            </a:r>
            <a:r>
              <a:rPr lang="tr-TR" sz="2400" dirty="0" err="1">
                <a:latin typeface="Arial" panose="020B0604020202020204" pitchFamily="34" charset="0"/>
                <a:cs typeface="Arial" panose="020B0604020202020204" pitchFamily="34" charset="0"/>
              </a:rPr>
              <a:t>homojenize</a:t>
            </a:r>
            <a:r>
              <a:rPr lang="tr-TR" sz="2400" dirty="0">
                <a:latin typeface="Arial" panose="020B0604020202020204" pitchFamily="34" charset="0"/>
                <a:cs typeface="Arial" panose="020B0604020202020204" pitchFamily="34" charset="0"/>
              </a:rPr>
              <a:t> olması sağlanır. Yatay olarak kan transfüzyon seti </a:t>
            </a:r>
            <a:r>
              <a:rPr lang="tr-TR" sz="2400" b="1" dirty="0">
                <a:solidFill>
                  <a:srgbClr val="C00000"/>
                </a:solidFill>
                <a:latin typeface="Arial" panose="020B0604020202020204" pitchFamily="34" charset="0"/>
                <a:cs typeface="Arial" panose="020B0604020202020204" pitchFamily="34" charset="0"/>
              </a:rPr>
              <a:t>işaretli kısma </a:t>
            </a:r>
            <a:r>
              <a:rPr lang="tr-TR" sz="2400" dirty="0">
                <a:latin typeface="Arial" panose="020B0604020202020204" pitchFamily="34" charset="0"/>
                <a:cs typeface="Arial" panose="020B0604020202020204" pitchFamily="34" charset="0"/>
              </a:rPr>
              <a:t>kadar itilerek takılır.</a:t>
            </a:r>
          </a:p>
          <a:p>
            <a:endParaRPr lang="tr-TR"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tr-TR" sz="2400" dirty="0">
                <a:latin typeface="Arial" panose="020B0604020202020204" pitchFamily="34" charset="0"/>
                <a:cs typeface="Arial" panose="020B0604020202020204" pitchFamily="34" charset="0"/>
              </a:rPr>
              <a:t>Hastadan onam formu </a:t>
            </a:r>
            <a:r>
              <a:rPr lang="tr-TR" sz="2400" dirty="0" err="1">
                <a:latin typeface="Arial" panose="020B0604020202020204" pitchFamily="34" charset="0"/>
                <a:cs typeface="Arial" panose="020B0604020202020204" pitchFamily="34" charset="0"/>
              </a:rPr>
              <a:t>alınır.Reaksiyonlar</a:t>
            </a:r>
            <a:r>
              <a:rPr lang="tr-TR" sz="2400" dirty="0">
                <a:latin typeface="Arial" panose="020B0604020202020204" pitchFamily="34" charset="0"/>
                <a:cs typeface="Arial" panose="020B0604020202020204" pitchFamily="34" charset="0"/>
              </a:rPr>
              <a:t> hakkında </a:t>
            </a:r>
            <a:r>
              <a:rPr lang="tr-TR" sz="2400" dirty="0" err="1">
                <a:latin typeface="Arial" panose="020B0604020202020204" pitchFamily="34" charset="0"/>
                <a:cs typeface="Arial" panose="020B0604020202020204" pitchFamily="34" charset="0"/>
              </a:rPr>
              <a:t>bilgilendirilir.Bir</a:t>
            </a:r>
            <a:r>
              <a:rPr lang="tr-TR" sz="2400" dirty="0">
                <a:latin typeface="Arial" panose="020B0604020202020204" pitchFamily="34" charset="0"/>
                <a:cs typeface="Arial" panose="020B0604020202020204" pitchFamily="34" charset="0"/>
              </a:rPr>
              <a:t> değişiklik olduğunda haber vermesi söylenir.</a:t>
            </a:r>
          </a:p>
          <a:p>
            <a:endParaRPr lang="tr-T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039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7751" y="245943"/>
            <a:ext cx="11017469" cy="775662"/>
          </a:xfrm>
        </p:spPr>
        <p:txBody>
          <a:bodyPr>
            <a:normAutofit/>
          </a:bodyPr>
          <a:lstStyle/>
          <a:p>
            <a:r>
              <a:rPr lang="tr-TR" sz="4000" dirty="0" smtClean="0">
                <a:effectLst>
                  <a:outerShdw blurRad="38100" dist="38100" dir="2700000" algn="tl">
                    <a:srgbClr val="000000">
                      <a:alpha val="43137"/>
                    </a:srgbClr>
                  </a:outerShdw>
                </a:effectLst>
              </a:rPr>
              <a:t>           </a:t>
            </a:r>
            <a:r>
              <a:rPr lang="tr-TR" sz="4000" b="1" dirty="0" smtClean="0">
                <a:solidFill>
                  <a:srgbClr val="FF0000"/>
                </a:solidFill>
                <a:effectLst>
                  <a:outerShdw blurRad="38100" dist="38100" dir="2700000" algn="tl">
                    <a:srgbClr val="000000">
                      <a:alpha val="43137"/>
                    </a:srgbClr>
                  </a:outerShdw>
                </a:effectLst>
              </a:rPr>
              <a:t>KAN </a:t>
            </a:r>
            <a:r>
              <a:rPr lang="tr-TR" sz="4000" b="1" dirty="0">
                <a:solidFill>
                  <a:srgbClr val="FF0000"/>
                </a:solidFill>
                <a:effectLst>
                  <a:outerShdw blurRad="38100" dist="38100" dir="2700000" algn="tl">
                    <a:srgbClr val="000000">
                      <a:alpha val="43137"/>
                    </a:srgbClr>
                  </a:outerShdw>
                </a:effectLst>
              </a:rPr>
              <a:t>VE KAN BİLEŞENLERİ ONAM </a:t>
            </a:r>
            <a:r>
              <a:rPr lang="tr-TR" sz="4000" b="1" dirty="0" smtClean="0">
                <a:solidFill>
                  <a:srgbClr val="FF0000"/>
                </a:solidFill>
                <a:effectLst>
                  <a:outerShdw blurRad="38100" dist="38100" dir="2700000" algn="tl">
                    <a:srgbClr val="000000">
                      <a:alpha val="43137"/>
                    </a:srgbClr>
                  </a:outerShdw>
                </a:effectLst>
              </a:rPr>
              <a:t>FORMU </a:t>
            </a:r>
            <a:endParaRPr lang="tr-TR" sz="4000" b="1" dirty="0">
              <a:solidFill>
                <a:srgbClr val="FF000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787751" y="1016605"/>
            <a:ext cx="10515600" cy="3585079"/>
          </a:xfrm>
        </p:spPr>
        <p:txBody>
          <a:bodyPr>
            <a:noAutofit/>
          </a:bodyPr>
          <a:lstStyle/>
          <a:p>
            <a:pPr algn="just">
              <a:buFont typeface="Wingdings" panose="05000000000000000000" pitchFamily="2" charset="2"/>
              <a:buChar char="Ø"/>
            </a:pPr>
            <a:r>
              <a:rPr lang="tr-TR" sz="2400" dirty="0">
                <a:latin typeface="Arial" panose="020B0604020202020204" pitchFamily="34" charset="0"/>
                <a:cs typeface="Arial" panose="020B0604020202020204" pitchFamily="34" charset="0"/>
              </a:rPr>
              <a:t>Transfüzyona başlamadan önce, transfüzyon hakkında hastaya bilgi verilmeli, soru sormasına fırsat tanınmalı, aydınlatıcı açıklama yapılmalı ve hastanın yeterince bilgilendiğinden emin olunmalıdır. Bu süreç bilgilendirilmiş onam formunun imzalatılmasıyla tamamlanır</a:t>
            </a:r>
            <a:r>
              <a:rPr lang="tr-TR" sz="2400" dirty="0" smtClean="0">
                <a:latin typeface="Arial" panose="020B0604020202020204" pitchFamily="34" charset="0"/>
                <a:cs typeface="Arial" panose="020B0604020202020204" pitchFamily="34" charset="0"/>
              </a:rPr>
              <a:t>. </a:t>
            </a:r>
            <a:r>
              <a:rPr lang="tr-TR" sz="2400" b="1" dirty="0" smtClean="0">
                <a:solidFill>
                  <a:srgbClr val="FF0000"/>
                </a:solidFill>
                <a:latin typeface="Arial" panose="020B0604020202020204" pitchFamily="34" charset="0"/>
                <a:cs typeface="Arial" panose="020B0604020202020204" pitchFamily="34" charset="0"/>
              </a:rPr>
              <a:t>(</a:t>
            </a:r>
            <a:r>
              <a:rPr lang="tr-TR" sz="2400" b="1" dirty="0">
                <a:solidFill>
                  <a:srgbClr val="FF0000"/>
                </a:solidFill>
                <a:latin typeface="Arial" panose="020B0604020202020204" pitchFamily="34" charset="0"/>
                <a:cs typeface="Arial" panose="020B0604020202020204" pitchFamily="34" charset="0"/>
              </a:rPr>
              <a:t>kan ve kan ürünleri rehberi)</a:t>
            </a:r>
          </a:p>
          <a:p>
            <a:pPr algn="just">
              <a:buFont typeface="Wingdings" panose="05000000000000000000" pitchFamily="2" charset="2"/>
              <a:buChar char="Ø"/>
            </a:pPr>
            <a:r>
              <a:rPr lang="tr-TR" sz="2400" dirty="0">
                <a:latin typeface="Arial" panose="020B0604020202020204" pitchFamily="34" charset="0"/>
                <a:cs typeface="Arial" panose="020B0604020202020204" pitchFamily="34" charset="0"/>
              </a:rPr>
              <a:t>onamlar </a:t>
            </a:r>
            <a:r>
              <a:rPr lang="tr-TR" sz="2400" b="1" dirty="0">
                <a:solidFill>
                  <a:srgbClr val="FF0000"/>
                </a:solidFill>
                <a:latin typeface="Arial" panose="020B0604020202020204" pitchFamily="34" charset="0"/>
                <a:cs typeface="Arial" panose="020B0604020202020204" pitchFamily="34" charset="0"/>
              </a:rPr>
              <a:t>hasta taburcu olana kadar </a:t>
            </a:r>
            <a:r>
              <a:rPr lang="tr-TR" sz="2400" dirty="0">
                <a:latin typeface="Arial" panose="020B0604020202020204" pitchFamily="34" charset="0"/>
                <a:cs typeface="Arial" panose="020B0604020202020204" pitchFamily="34" charset="0"/>
              </a:rPr>
              <a:t>geçerlidir. Ancak klinikte yatarken hastanın tanısı değişirse ve yeniden kan alması gerekirse yeni onam alınması gerekir.</a:t>
            </a:r>
          </a:p>
          <a:p>
            <a:pPr algn="just">
              <a:buFont typeface="Wingdings" panose="05000000000000000000" pitchFamily="2" charset="2"/>
              <a:buChar char="Ø"/>
            </a:pPr>
            <a:r>
              <a:rPr lang="tr-TR" sz="2400" dirty="0">
                <a:latin typeface="Arial" panose="020B0604020202020204" pitchFamily="34" charset="0"/>
                <a:cs typeface="Arial" panose="020B0604020202020204" pitchFamily="34" charset="0"/>
              </a:rPr>
              <a:t>Kan ile ilgili bir reaksiyon geliştiğinde yada hasta </a:t>
            </a:r>
            <a:r>
              <a:rPr lang="tr-TR" sz="2400" dirty="0" err="1">
                <a:latin typeface="Arial" panose="020B0604020202020204" pitchFamily="34" charset="0"/>
                <a:cs typeface="Arial" panose="020B0604020202020204" pitchFamily="34" charset="0"/>
              </a:rPr>
              <a:t>ex</a:t>
            </a:r>
            <a:r>
              <a:rPr lang="tr-TR" sz="2400" dirty="0">
                <a:latin typeface="Arial" panose="020B0604020202020204" pitchFamily="34" charset="0"/>
                <a:cs typeface="Arial" panose="020B0604020202020204" pitchFamily="34" charset="0"/>
              </a:rPr>
              <a:t> olup yasal boyuta taşındığı zaman onam formu önem kazanır. Bu yüzden kan takmadan önce onam almayı unutmayalım, kontrol edelim.</a:t>
            </a:r>
          </a:p>
          <a:p>
            <a:pPr algn="just"/>
            <a:endParaRPr lang="tr-TR" sz="2400" dirty="0"/>
          </a:p>
        </p:txBody>
      </p:sp>
      <p:pic>
        <p:nvPicPr>
          <p:cNvPr id="4" name="Resim 3"/>
          <p:cNvPicPr>
            <a:picLocks noChangeAspect="1"/>
          </p:cNvPicPr>
          <p:nvPr/>
        </p:nvPicPr>
        <p:blipFill>
          <a:blip r:embed="rId2"/>
          <a:stretch>
            <a:fillRect/>
          </a:stretch>
        </p:blipFill>
        <p:spPr>
          <a:xfrm>
            <a:off x="3356474" y="4994031"/>
            <a:ext cx="4380756" cy="1705707"/>
          </a:xfrm>
          <a:prstGeom prst="rect">
            <a:avLst/>
          </a:prstGeom>
        </p:spPr>
      </p:pic>
    </p:spTree>
    <p:extLst>
      <p:ext uri="{BB962C8B-B14F-4D97-AF65-F5344CB8AC3E}">
        <p14:creationId xmlns:p14="http://schemas.microsoft.com/office/powerpoint/2010/main" val="18084995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1529" y="1365272"/>
            <a:ext cx="10515600" cy="4351338"/>
          </a:xfrm>
        </p:spPr>
        <p:txBody>
          <a:bodyPr>
            <a:normAutofit/>
          </a:bodyPr>
          <a:lstStyle/>
          <a:p>
            <a:pPr algn="just">
              <a:buFont typeface="Wingdings" panose="05000000000000000000" pitchFamily="2" charset="2"/>
              <a:buChar char="Ø"/>
            </a:pPr>
            <a:r>
              <a:rPr lang="tr-TR" sz="2400" dirty="0">
                <a:latin typeface="Arial" panose="020B0604020202020204" pitchFamily="34" charset="0"/>
                <a:cs typeface="Arial" panose="020B0604020202020204" pitchFamily="34" charset="0"/>
              </a:rPr>
              <a:t>0. dakikada </a:t>
            </a:r>
            <a:r>
              <a:rPr lang="tr-TR" sz="2400" dirty="0" err="1">
                <a:latin typeface="Arial" panose="020B0604020202020204" pitchFamily="34" charset="0"/>
                <a:cs typeface="Arial" panose="020B0604020202020204" pitchFamily="34" charset="0"/>
              </a:rPr>
              <a:t>vitaller</a:t>
            </a:r>
            <a:r>
              <a:rPr lang="tr-TR" sz="2400" dirty="0">
                <a:latin typeface="Arial" panose="020B0604020202020204" pitchFamily="34" charset="0"/>
                <a:cs typeface="Arial" panose="020B0604020202020204" pitchFamily="34" charset="0"/>
              </a:rPr>
              <a:t> </a:t>
            </a:r>
            <a:r>
              <a:rPr lang="tr-TR" sz="2400" dirty="0" err="1">
                <a:latin typeface="Arial" panose="020B0604020202020204" pitchFamily="34" charset="0"/>
                <a:cs typeface="Arial" panose="020B0604020202020204" pitchFamily="34" charset="0"/>
              </a:rPr>
              <a:t>alınır.</a:t>
            </a:r>
            <a:r>
              <a:rPr lang="tr-TR" sz="2400" b="1" dirty="0" err="1">
                <a:solidFill>
                  <a:srgbClr val="C00000"/>
                </a:solidFill>
                <a:latin typeface="Arial" panose="020B0604020202020204" pitchFamily="34" charset="0"/>
                <a:cs typeface="Arial" panose="020B0604020202020204" pitchFamily="34" charset="0"/>
              </a:rPr>
              <a:t>İlk</a:t>
            </a:r>
            <a:r>
              <a:rPr lang="tr-TR" sz="2400" b="1" dirty="0">
                <a:solidFill>
                  <a:srgbClr val="C00000"/>
                </a:solidFill>
                <a:latin typeface="Arial" panose="020B0604020202020204" pitchFamily="34" charset="0"/>
                <a:cs typeface="Arial" panose="020B0604020202020204" pitchFamily="34" charset="0"/>
              </a:rPr>
              <a:t> 15 dakika </a:t>
            </a:r>
            <a:r>
              <a:rPr lang="tr-TR" sz="2400" dirty="0">
                <a:latin typeface="Arial" panose="020B0604020202020204" pitchFamily="34" charset="0"/>
                <a:cs typeface="Arial" panose="020B0604020202020204" pitchFamily="34" charset="0"/>
              </a:rPr>
              <a:t>reaksiyonlar açısından </a:t>
            </a:r>
            <a:r>
              <a:rPr lang="tr-TR" sz="2400" dirty="0" smtClean="0">
                <a:latin typeface="Arial" panose="020B0604020202020204" pitchFamily="34" charset="0"/>
                <a:cs typeface="Arial" panose="020B0604020202020204" pitchFamily="34" charset="0"/>
              </a:rPr>
              <a:t>önemlidir. Hastanın </a:t>
            </a:r>
            <a:r>
              <a:rPr lang="tr-TR" sz="2400" dirty="0">
                <a:latin typeface="Arial" panose="020B0604020202020204" pitchFamily="34" charset="0"/>
                <a:cs typeface="Arial" panose="020B0604020202020204" pitchFamily="34" charset="0"/>
              </a:rPr>
              <a:t>başından ayrılmamalıdır. </a:t>
            </a:r>
            <a:r>
              <a:rPr lang="tr-TR" sz="2400" dirty="0" err="1">
                <a:latin typeface="Arial" panose="020B0604020202020204" pitchFamily="34" charset="0"/>
                <a:cs typeface="Arial" panose="020B0604020202020204" pitchFamily="34" charset="0"/>
              </a:rPr>
              <a:t>İnfüzyon</a:t>
            </a:r>
            <a:r>
              <a:rPr lang="tr-TR" sz="2400" dirty="0">
                <a:latin typeface="Arial" panose="020B0604020202020204" pitchFamily="34" charset="0"/>
                <a:cs typeface="Arial" panose="020B0604020202020204" pitchFamily="34" charset="0"/>
              </a:rPr>
              <a:t> hızı başlangıçta yavaş olmalı</a:t>
            </a:r>
            <a:r>
              <a:rPr lang="tr-TR" sz="2400" dirty="0" smtClean="0">
                <a:latin typeface="Arial" panose="020B0604020202020204" pitchFamily="34" charset="0"/>
                <a:cs typeface="Arial" panose="020B0604020202020204" pitchFamily="34" charset="0"/>
              </a:rPr>
              <a:t>, daha </a:t>
            </a:r>
            <a:r>
              <a:rPr lang="tr-TR" sz="2400" dirty="0">
                <a:latin typeface="Arial" panose="020B0604020202020204" pitchFamily="34" charset="0"/>
                <a:cs typeface="Arial" panose="020B0604020202020204" pitchFamily="34" charset="0"/>
              </a:rPr>
              <a:t>sonra istenen hıza eriştirilmelidir</a:t>
            </a:r>
            <a:r>
              <a:rPr lang="tr-TR" sz="2400" dirty="0" smtClean="0">
                <a:latin typeface="Arial" panose="020B0604020202020204" pitchFamily="34" charset="0"/>
                <a:cs typeface="Arial" panose="020B0604020202020204" pitchFamily="34" charset="0"/>
              </a:rPr>
              <a:t>.</a:t>
            </a:r>
          </a:p>
          <a:p>
            <a:pPr algn="just">
              <a:buFont typeface="Wingdings" panose="05000000000000000000" pitchFamily="2" charset="2"/>
              <a:buChar char="Ø"/>
            </a:pPr>
            <a:endParaRPr lang="tr-TR" sz="24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tr-TR" sz="2400" b="1" dirty="0" smtClean="0">
                <a:solidFill>
                  <a:srgbClr val="C00000"/>
                </a:solidFill>
                <a:latin typeface="Arial" panose="020B0604020202020204" pitchFamily="34" charset="0"/>
                <a:cs typeface="Arial" panose="020B0604020202020204" pitchFamily="34" charset="0"/>
              </a:rPr>
              <a:t>15.dk’da </a:t>
            </a:r>
            <a:r>
              <a:rPr lang="tr-TR" sz="2400" b="1" dirty="0">
                <a:solidFill>
                  <a:srgbClr val="C00000"/>
                </a:solidFill>
                <a:latin typeface="Arial" panose="020B0604020202020204" pitchFamily="34" charset="0"/>
                <a:cs typeface="Arial" panose="020B0604020202020204" pitchFamily="34" charset="0"/>
              </a:rPr>
              <a:t>ve takip eden yarım saatlerde </a:t>
            </a:r>
            <a:r>
              <a:rPr lang="tr-TR" sz="2400" dirty="0" err="1">
                <a:latin typeface="Arial" panose="020B0604020202020204" pitchFamily="34" charset="0"/>
                <a:cs typeface="Arial" panose="020B0604020202020204" pitchFamily="34" charset="0"/>
              </a:rPr>
              <a:t>vitaller</a:t>
            </a:r>
            <a:r>
              <a:rPr lang="tr-TR" sz="2400" dirty="0">
                <a:latin typeface="Arial" panose="020B0604020202020204" pitchFamily="34" charset="0"/>
                <a:cs typeface="Arial" panose="020B0604020202020204" pitchFamily="34" charset="0"/>
              </a:rPr>
              <a:t> alınıp kaydedilmelidir. Forma başlangıç ve bitiş saati</a:t>
            </a:r>
            <a:r>
              <a:rPr lang="tr-TR" sz="2400" dirty="0" smtClean="0">
                <a:latin typeface="Arial" panose="020B0604020202020204" pitchFamily="34" charset="0"/>
                <a:cs typeface="Arial" panose="020B0604020202020204" pitchFamily="34" charset="0"/>
              </a:rPr>
              <a:t>, kan </a:t>
            </a:r>
            <a:r>
              <a:rPr lang="tr-TR" sz="2400" dirty="0">
                <a:latin typeface="Arial" panose="020B0604020202020204" pitchFamily="34" charset="0"/>
                <a:cs typeface="Arial" panose="020B0604020202020204" pitchFamily="34" charset="0"/>
              </a:rPr>
              <a:t>seri numarası</a:t>
            </a:r>
            <a:r>
              <a:rPr lang="tr-TR" sz="2400" dirty="0" smtClean="0">
                <a:latin typeface="Arial" panose="020B0604020202020204" pitchFamily="34" charset="0"/>
                <a:cs typeface="Arial" panose="020B0604020202020204" pitchFamily="34" charset="0"/>
              </a:rPr>
              <a:t>, servisi, adı </a:t>
            </a:r>
            <a:r>
              <a:rPr lang="tr-TR" sz="2400" dirty="0">
                <a:latin typeface="Arial" panose="020B0604020202020204" pitchFamily="34" charset="0"/>
                <a:cs typeface="Arial" panose="020B0604020202020204" pitchFamily="34" charset="0"/>
              </a:rPr>
              <a:t>soyadı ve kan bileşeninin cinsi kayıt edilmelidir</a:t>
            </a:r>
            <a:r>
              <a:rPr lang="tr-TR" sz="2400" dirty="0" smtClean="0">
                <a:latin typeface="Arial" panose="020B0604020202020204" pitchFamily="34" charset="0"/>
                <a:cs typeface="Arial" panose="020B0604020202020204" pitchFamily="34" charset="0"/>
              </a:rPr>
              <a:t>. İki </a:t>
            </a:r>
            <a:r>
              <a:rPr lang="tr-TR" sz="2400" dirty="0">
                <a:latin typeface="Arial" panose="020B0604020202020204" pitchFamily="34" charset="0"/>
                <a:cs typeface="Arial" panose="020B0604020202020204" pitchFamily="34" charset="0"/>
              </a:rPr>
              <a:t>kişi tarafından imzalanmalıdır</a:t>
            </a:r>
            <a:r>
              <a:rPr lang="tr-TR" sz="2400" dirty="0" smtClean="0">
                <a:latin typeface="Arial" panose="020B0604020202020204" pitchFamily="34" charset="0"/>
                <a:cs typeface="Arial" panose="020B0604020202020204" pitchFamily="34" charset="0"/>
              </a:rPr>
              <a:t>.</a:t>
            </a:r>
          </a:p>
          <a:p>
            <a:pPr algn="just">
              <a:buFont typeface="Wingdings" panose="05000000000000000000" pitchFamily="2" charset="2"/>
              <a:buChar char="Ø"/>
            </a:pPr>
            <a:endParaRPr lang="tr-TR" sz="2400" dirty="0">
              <a:latin typeface="Arial" panose="020B0604020202020204" pitchFamily="34" charset="0"/>
              <a:cs typeface="Arial" panose="020B0604020202020204" pitchFamily="34" charset="0"/>
            </a:endParaRPr>
          </a:p>
          <a:p>
            <a:pPr algn="just">
              <a:buFont typeface="Wingdings" panose="05000000000000000000" pitchFamily="2" charset="2"/>
              <a:buChar char="Ø"/>
            </a:pPr>
            <a:endParaRPr lang="tr-TR" sz="24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Bittikten</a:t>
            </a:r>
            <a:r>
              <a:rPr lang="tr-TR" sz="2400" dirty="0" smtClean="0">
                <a:solidFill>
                  <a:srgbClr val="C00000"/>
                </a:solidFill>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sonra torba hemen atılmamalı</a:t>
            </a:r>
            <a:r>
              <a:rPr lang="tr-TR" sz="2400" dirty="0" smtClean="0">
                <a:latin typeface="Arial" panose="020B0604020202020204" pitchFamily="34" charset="0"/>
                <a:cs typeface="Arial" panose="020B0604020202020204" pitchFamily="34" charset="0"/>
              </a:rPr>
              <a:t>, </a:t>
            </a:r>
            <a:r>
              <a:rPr lang="tr-TR" sz="2400" b="1" dirty="0" smtClean="0">
                <a:solidFill>
                  <a:srgbClr val="C00000"/>
                </a:solidFill>
                <a:latin typeface="Arial" panose="020B0604020202020204" pitchFamily="34" charset="0"/>
                <a:cs typeface="Arial" panose="020B0604020202020204" pitchFamily="34" charset="0"/>
              </a:rPr>
              <a:t>1 </a:t>
            </a:r>
            <a:r>
              <a:rPr lang="tr-TR" sz="2400" b="1" dirty="0">
                <a:solidFill>
                  <a:srgbClr val="C00000"/>
                </a:solidFill>
                <a:latin typeface="Arial" panose="020B0604020202020204" pitchFamily="34" charset="0"/>
                <a:cs typeface="Arial" panose="020B0604020202020204" pitchFamily="34" charset="0"/>
              </a:rPr>
              <a:t>saat </a:t>
            </a:r>
            <a:r>
              <a:rPr lang="tr-TR" sz="2400" dirty="0">
                <a:latin typeface="Arial" panose="020B0604020202020204" pitchFamily="34" charset="0"/>
                <a:cs typeface="Arial" panose="020B0604020202020204" pitchFamily="34" charset="0"/>
              </a:rPr>
              <a:t>geç reaksiyonlar açısından </a:t>
            </a:r>
            <a:r>
              <a:rPr lang="tr-TR" sz="2400" dirty="0" smtClean="0">
                <a:latin typeface="Arial" panose="020B0604020202020204" pitchFamily="34" charset="0"/>
                <a:cs typeface="Arial" panose="020B0604020202020204" pitchFamily="34" charset="0"/>
              </a:rPr>
              <a:t>gözlemlenmelidir.</a:t>
            </a:r>
            <a:endParaRPr lang="tr-TR" sz="2400" dirty="0">
              <a:latin typeface="Arial" panose="020B0604020202020204" pitchFamily="34" charset="0"/>
              <a:cs typeface="Arial" panose="020B0604020202020204" pitchFamily="34" charset="0"/>
            </a:endParaRPr>
          </a:p>
          <a:p>
            <a:pPr algn="just"/>
            <a:endParaRPr lang="tr-TR" sz="2400" dirty="0"/>
          </a:p>
        </p:txBody>
      </p:sp>
    </p:spTree>
    <p:extLst>
      <p:ext uri="{BB962C8B-B14F-4D97-AF65-F5344CB8AC3E}">
        <p14:creationId xmlns:p14="http://schemas.microsoft.com/office/powerpoint/2010/main" val="14967064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6850" y="773723"/>
            <a:ext cx="10821977" cy="5157297"/>
          </a:xfrm>
        </p:spPr>
        <p:txBody>
          <a:bodyPr>
            <a:noAutofit/>
          </a:bodyPr>
          <a:lstStyle/>
          <a:p>
            <a:pPr algn="just">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Kan transfüzyonu tamamlandıktan sonra sağlık bakanlığının  ortak sistem giriş ekranına transfüzyonu kaydediyoruz.</a:t>
            </a:r>
          </a:p>
          <a:p>
            <a:pPr algn="just">
              <a:buFont typeface="Wingdings" panose="05000000000000000000" pitchFamily="2" charset="2"/>
              <a:buChar char="Ø"/>
            </a:pPr>
            <a:endParaRPr lang="tr-TR" sz="2400" dirty="0" smtClean="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İki nüsha sistem çıktısı alarak hekim, hemşire imza ve kaşe yapıldıktan sonra  bir tanesi hasta dosyasına konulmalı ,bir </a:t>
            </a:r>
            <a:r>
              <a:rPr lang="tr-TR" sz="2400" dirty="0" err="1" smtClean="0">
                <a:latin typeface="Arial" panose="020B0604020202020204" pitchFamily="34" charset="0"/>
                <a:cs typeface="Arial" panose="020B0604020202020204" pitchFamily="34" charset="0"/>
              </a:rPr>
              <a:t>taneside</a:t>
            </a:r>
            <a:r>
              <a:rPr lang="tr-TR" sz="2400" dirty="0" smtClean="0">
                <a:latin typeface="Arial" panose="020B0604020202020204" pitchFamily="34" charset="0"/>
                <a:cs typeface="Arial" panose="020B0604020202020204" pitchFamily="34" charset="0"/>
              </a:rPr>
              <a:t> transfüzyon merkezine  gönderilmelidir.</a:t>
            </a:r>
          </a:p>
          <a:p>
            <a:pPr algn="just">
              <a:buFont typeface="Wingdings" panose="05000000000000000000" pitchFamily="2" charset="2"/>
              <a:buChar char="Ø"/>
            </a:pPr>
            <a:endParaRPr lang="tr-TR" sz="2400" dirty="0" smtClean="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Boş kan torbası transfüzyon merkezi tarafından kanla birlikte verilen şeffaf poşete set arkasına kıvrılarak etiketi okunacak şekilde, </a:t>
            </a:r>
            <a:r>
              <a:rPr lang="tr-TR" sz="2400" b="1" dirty="0" smtClean="0">
                <a:latin typeface="Arial" panose="020B0604020202020204" pitchFamily="34" charset="0"/>
                <a:cs typeface="Arial" panose="020B0604020202020204" pitchFamily="34" charset="0"/>
              </a:rPr>
              <a:t>(</a:t>
            </a:r>
            <a:r>
              <a:rPr lang="tr-TR" sz="2400" b="1" dirty="0" smtClean="0">
                <a:solidFill>
                  <a:srgbClr val="C00000"/>
                </a:solidFill>
                <a:latin typeface="Arial" panose="020B0604020202020204" pitchFamily="34" charset="0"/>
                <a:cs typeface="Arial" panose="020B0604020202020204" pitchFamily="34" charset="0"/>
              </a:rPr>
              <a:t>TRANSFÜZYON SIRASINDA KAN ÜZERİNDEKİ ETİKETLER SÖKÜLMEMELİDİR)</a:t>
            </a:r>
            <a:r>
              <a:rPr lang="tr-TR" sz="2400" b="1" dirty="0" smtClean="0">
                <a:latin typeface="Arial" panose="020B0604020202020204" pitchFamily="34" charset="0"/>
                <a:cs typeface="Arial" panose="020B0604020202020204" pitchFamily="34" charset="0"/>
              </a:rPr>
              <a:t> </a:t>
            </a:r>
            <a:r>
              <a:rPr lang="tr-TR" sz="2400" dirty="0" smtClean="0">
                <a:latin typeface="Arial" panose="020B0604020202020204" pitchFamily="34" charset="0"/>
                <a:cs typeface="Arial" panose="020B0604020202020204" pitchFamily="34" charset="0"/>
              </a:rPr>
              <a:t>İğnesi çıkarılarak yerleştirilmeli, formla birlikte transfüzyon merkezine gönderilmelidir.</a:t>
            </a:r>
          </a:p>
          <a:p>
            <a:pPr algn="just">
              <a:buFont typeface="Wingdings" panose="05000000000000000000" pitchFamily="2" charset="2"/>
              <a:buChar char="Ø"/>
            </a:pPr>
            <a:endParaRPr lang="tr-TR" sz="2400" dirty="0" smtClean="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Her hastane farklı HBYS sistemi kullandığı için uygulamada farklılıklar olabilir.</a:t>
            </a:r>
            <a:endParaRPr lang="tr-T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2150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Nesne 3"/>
          <p:cNvGraphicFramePr>
            <a:graphicFrameLocks noChangeAspect="1"/>
          </p:cNvGraphicFramePr>
          <p:nvPr>
            <p:extLst>
              <p:ext uri="{D42A27DB-BD31-4B8C-83A1-F6EECF244321}">
                <p14:modId xmlns:p14="http://schemas.microsoft.com/office/powerpoint/2010/main" val="902801597"/>
              </p:ext>
            </p:extLst>
          </p:nvPr>
        </p:nvGraphicFramePr>
        <p:xfrm>
          <a:off x="0" y="0"/>
          <a:ext cx="12192000" cy="6846410"/>
        </p:xfrm>
        <a:graphic>
          <a:graphicData uri="http://schemas.openxmlformats.org/presentationml/2006/ole">
            <mc:AlternateContent xmlns:mc="http://schemas.openxmlformats.org/markup-compatibility/2006">
              <mc:Choice xmlns:v="urn:schemas-microsoft-com:vml" Requires="v">
                <p:oleObj spid="_x0000_s11339" name="Image" r:id="rId3" imgW="14704560" imgH="9815760" progId="Photoshop.Image.24">
                  <p:embed/>
                </p:oleObj>
              </mc:Choice>
              <mc:Fallback>
                <p:oleObj name="Image" r:id="rId3" imgW="14704560" imgH="9815760" progId="Photoshop.Image.24">
                  <p:embed/>
                  <p:pic>
                    <p:nvPicPr>
                      <p:cNvPr id="0" name=""/>
                      <p:cNvPicPr/>
                      <p:nvPr/>
                    </p:nvPicPr>
                    <p:blipFill>
                      <a:blip r:embed="rId4"/>
                      <a:stretch>
                        <a:fillRect/>
                      </a:stretch>
                    </p:blipFill>
                    <p:spPr>
                      <a:xfrm>
                        <a:off x="0" y="0"/>
                        <a:ext cx="12192000" cy="6846410"/>
                      </a:xfrm>
                      <a:prstGeom prst="rect">
                        <a:avLst/>
                      </a:prstGeom>
                    </p:spPr>
                  </p:pic>
                </p:oleObj>
              </mc:Fallback>
            </mc:AlternateContent>
          </a:graphicData>
        </a:graphic>
      </p:graphicFrame>
    </p:spTree>
    <p:extLst>
      <p:ext uri="{BB962C8B-B14F-4D97-AF65-F5344CB8AC3E}">
        <p14:creationId xmlns:p14="http://schemas.microsoft.com/office/powerpoint/2010/main" val="2014210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85918" y="333594"/>
            <a:ext cx="7031946" cy="1325563"/>
          </a:xfrm>
        </p:spPr>
        <p:txBody>
          <a:bodyPr/>
          <a:lstStyle/>
          <a:p>
            <a:r>
              <a:rPr lang="tr-TR" b="1" dirty="0" smtClean="0">
                <a:solidFill>
                  <a:srgbClr val="C00000"/>
                </a:solidFill>
                <a:effectLst>
                  <a:outerShdw blurRad="38100" dist="38100" dir="2700000" algn="tl">
                    <a:srgbClr val="000000">
                      <a:alpha val="43137"/>
                    </a:srgbClr>
                  </a:outerShdw>
                </a:effectLst>
              </a:rPr>
              <a:t>Transfüzyon Hata Nedenleri-2</a:t>
            </a:r>
            <a:endParaRPr lang="tr-TR" b="1" dirty="0">
              <a:solidFill>
                <a:srgbClr val="C0000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p:txBody>
          <a:bodyPr>
            <a:noAutofit/>
          </a:bodyPr>
          <a:lstStyle/>
          <a:p>
            <a:pPr algn="just">
              <a:buFont typeface="Wingdings" pitchFamily="2" charset="2"/>
              <a:buChar char="Ø"/>
            </a:pPr>
            <a:r>
              <a:rPr lang="tr-TR" b="1" dirty="0" smtClean="0">
                <a:solidFill>
                  <a:srgbClr val="C00000"/>
                </a:solidFill>
              </a:rPr>
              <a:t>Ekipmana ve Çevreye Bağlı Faktörler</a:t>
            </a:r>
            <a:r>
              <a:rPr lang="tr-TR" dirty="0" smtClean="0">
                <a:solidFill>
                  <a:srgbClr val="C00000"/>
                </a:solidFill>
              </a:rPr>
              <a:t>: </a:t>
            </a:r>
            <a:r>
              <a:rPr lang="tr-TR" dirty="0" smtClean="0"/>
              <a:t>Güvenli olmayan depolama koşulları, birden fazla hastaya uygulanacak olan kan ve kan ürünün aynı dolapta saklanması</a:t>
            </a:r>
          </a:p>
          <a:p>
            <a:pPr algn="just">
              <a:buFont typeface="Wingdings" pitchFamily="2" charset="2"/>
              <a:buChar char="Ø"/>
            </a:pPr>
            <a:endParaRPr lang="tr-TR" b="1" dirty="0" smtClean="0"/>
          </a:p>
          <a:p>
            <a:pPr algn="just">
              <a:buFont typeface="Wingdings" pitchFamily="2" charset="2"/>
              <a:buChar char="Ø"/>
            </a:pPr>
            <a:r>
              <a:rPr lang="tr-TR" b="1" dirty="0" smtClean="0"/>
              <a:t> </a:t>
            </a:r>
            <a:r>
              <a:rPr lang="tr-TR" b="1" dirty="0" smtClean="0">
                <a:solidFill>
                  <a:srgbClr val="C00000"/>
                </a:solidFill>
              </a:rPr>
              <a:t>Bakımın Planlanmasına Bağlı Faktörler</a:t>
            </a:r>
            <a:r>
              <a:rPr lang="tr-TR" dirty="0" smtClean="0">
                <a:solidFill>
                  <a:srgbClr val="C00000"/>
                </a:solidFill>
              </a:rPr>
              <a:t>: </a:t>
            </a:r>
            <a:r>
              <a:rPr lang="tr-TR" dirty="0" smtClean="0"/>
              <a:t>Transfüzyon için onam formlarının alınmaması </a:t>
            </a:r>
          </a:p>
          <a:p>
            <a:pPr algn="just">
              <a:buFont typeface="Wingdings" pitchFamily="2" charset="2"/>
              <a:buChar char="Ø"/>
            </a:pPr>
            <a:endParaRPr lang="tr-TR" b="1" dirty="0" smtClean="0"/>
          </a:p>
          <a:p>
            <a:pPr algn="just">
              <a:buFont typeface="Wingdings" pitchFamily="2" charset="2"/>
              <a:buChar char="Ø"/>
            </a:pPr>
            <a:r>
              <a:rPr lang="tr-TR" b="1" dirty="0" smtClean="0">
                <a:solidFill>
                  <a:srgbClr val="C00000"/>
                </a:solidFill>
              </a:rPr>
              <a:t>Laboratuvara Bağlı Faktörler</a:t>
            </a:r>
            <a:r>
              <a:rPr lang="tr-TR" dirty="0" smtClean="0">
                <a:solidFill>
                  <a:srgbClr val="C00000"/>
                </a:solidFill>
              </a:rPr>
              <a:t>: </a:t>
            </a:r>
            <a:r>
              <a:rPr lang="tr-TR" dirty="0" smtClean="0"/>
              <a:t>Birçok hastanın </a:t>
            </a:r>
            <a:r>
              <a:rPr lang="tr-TR" dirty="0" err="1" smtClean="0"/>
              <a:t>cross-match</a:t>
            </a:r>
            <a:r>
              <a:rPr lang="tr-TR" dirty="0" smtClean="0"/>
              <a:t> çalışmasının aynı anda yapılması</a:t>
            </a:r>
          </a:p>
          <a:p>
            <a:pPr algn="just"/>
            <a:endParaRPr lang="tr-TR" sz="2000" dirty="0"/>
          </a:p>
        </p:txBody>
      </p:sp>
    </p:spTree>
    <p:extLst>
      <p:ext uri="{BB962C8B-B14F-4D97-AF65-F5344CB8AC3E}">
        <p14:creationId xmlns:p14="http://schemas.microsoft.com/office/powerpoint/2010/main" val="1249742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7386" y="112877"/>
            <a:ext cx="10515600" cy="1325563"/>
          </a:xfrm>
        </p:spPr>
        <p:txBody>
          <a:bodyPr>
            <a:normAutofit/>
          </a:bodyPr>
          <a:lstStyle/>
          <a:p>
            <a:r>
              <a:rPr lang="tr-TR" sz="3600" b="1" dirty="0" smtClean="0">
                <a:solidFill>
                  <a:srgbClr val="FF0000"/>
                </a:solidFill>
                <a:effectLst>
                  <a:outerShdw blurRad="38100" dist="38100" dir="2700000" algn="tl">
                    <a:srgbClr val="000000">
                      <a:alpha val="43137"/>
                    </a:srgbClr>
                  </a:outerShdw>
                </a:effectLst>
              </a:rPr>
              <a:t>TRANSFÜZYON REAKSİYONU GELİŞİRSE NE YAPMALIYIZ ?</a:t>
            </a:r>
            <a:endParaRPr lang="tr-TR" sz="3600" b="1" dirty="0">
              <a:solidFill>
                <a:srgbClr val="FF000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071530" y="1554458"/>
            <a:ext cx="10515600" cy="4351338"/>
          </a:xfrm>
        </p:spPr>
        <p:txBody>
          <a:bodyPr>
            <a:noAutofit/>
          </a:bodyPr>
          <a:lstStyle/>
          <a:p>
            <a:pPr>
              <a:buFont typeface="Wingdings" panose="05000000000000000000" pitchFamily="2" charset="2"/>
              <a:buChar char="Ø"/>
            </a:pPr>
            <a:r>
              <a:rPr lang="tr-TR" sz="2400" dirty="0">
                <a:latin typeface="Arial" panose="020B0604020202020204" pitchFamily="34" charset="0"/>
                <a:cs typeface="Arial" panose="020B0604020202020204" pitchFamily="34" charset="0"/>
              </a:rPr>
              <a:t>Derhal transfüzyon durdurulmalı</a:t>
            </a:r>
            <a:r>
              <a:rPr lang="tr-TR" sz="2400" dirty="0" smtClean="0">
                <a:latin typeface="Arial" panose="020B0604020202020204" pitchFamily="34" charset="0"/>
                <a:cs typeface="Arial" panose="020B0604020202020204" pitchFamily="34" charset="0"/>
              </a:rPr>
              <a:t>,</a:t>
            </a:r>
          </a:p>
          <a:p>
            <a:pPr>
              <a:buFont typeface="Wingdings" panose="05000000000000000000" pitchFamily="2" charset="2"/>
              <a:buChar char="Ø"/>
            </a:pPr>
            <a:endParaRPr lang="tr-TR"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Dr´a </a:t>
            </a:r>
            <a:r>
              <a:rPr lang="tr-TR" sz="2400" dirty="0">
                <a:latin typeface="Arial" panose="020B0604020202020204" pitchFamily="34" charset="0"/>
                <a:cs typeface="Arial" panose="020B0604020202020204" pitchFamily="34" charset="0"/>
              </a:rPr>
              <a:t>haber verilmeli</a:t>
            </a:r>
            <a:r>
              <a:rPr lang="tr-TR" sz="2400" dirty="0" smtClean="0">
                <a:latin typeface="Arial" panose="020B0604020202020204" pitchFamily="34" charset="0"/>
                <a:cs typeface="Arial" panose="020B0604020202020204" pitchFamily="34" charset="0"/>
              </a:rPr>
              <a:t>,</a:t>
            </a:r>
          </a:p>
          <a:p>
            <a:pPr>
              <a:buFont typeface="Wingdings" panose="05000000000000000000" pitchFamily="2" charset="2"/>
              <a:buChar char="Ø"/>
            </a:pPr>
            <a:endParaRPr lang="tr-TR"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Hastanın </a:t>
            </a:r>
            <a:r>
              <a:rPr lang="tr-TR" sz="2400" dirty="0">
                <a:latin typeface="Arial" panose="020B0604020202020204" pitchFamily="34" charset="0"/>
                <a:cs typeface="Arial" panose="020B0604020202020204" pitchFamily="34" charset="0"/>
              </a:rPr>
              <a:t>damar yolu %0,9 </a:t>
            </a:r>
            <a:r>
              <a:rPr lang="tr-TR" sz="2400" dirty="0" err="1">
                <a:latin typeface="Arial" panose="020B0604020202020204" pitchFamily="34" charset="0"/>
                <a:cs typeface="Arial" panose="020B0604020202020204" pitchFamily="34" charset="0"/>
              </a:rPr>
              <a:t>izotonikle</a:t>
            </a:r>
            <a:r>
              <a:rPr lang="tr-TR" sz="2400" dirty="0">
                <a:latin typeface="Arial" panose="020B0604020202020204" pitchFamily="34" charset="0"/>
                <a:cs typeface="Arial" panose="020B0604020202020204" pitchFamily="34" charset="0"/>
              </a:rPr>
              <a:t> açık tutulmalı</a:t>
            </a:r>
            <a:r>
              <a:rPr lang="tr-TR" sz="2400" dirty="0" smtClean="0">
                <a:latin typeface="Arial" panose="020B0604020202020204" pitchFamily="34" charset="0"/>
                <a:cs typeface="Arial" panose="020B0604020202020204" pitchFamily="34" charset="0"/>
              </a:rPr>
              <a:t>,</a:t>
            </a:r>
          </a:p>
          <a:p>
            <a:pPr>
              <a:buFont typeface="Wingdings" panose="05000000000000000000" pitchFamily="2" charset="2"/>
              <a:buChar char="Ø"/>
            </a:pPr>
            <a:endParaRPr lang="tr-TR"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Gerekli </a:t>
            </a:r>
            <a:r>
              <a:rPr lang="tr-TR" sz="2400" dirty="0">
                <a:latin typeface="Arial" panose="020B0604020202020204" pitchFamily="34" charset="0"/>
                <a:cs typeface="Arial" panose="020B0604020202020204" pitchFamily="34" charset="0"/>
              </a:rPr>
              <a:t>tıbbi tedavi </a:t>
            </a:r>
            <a:r>
              <a:rPr lang="tr-TR" sz="2400" dirty="0" err="1">
                <a:latin typeface="Arial" panose="020B0604020202020204" pitchFamily="34" charset="0"/>
                <a:cs typeface="Arial" panose="020B0604020202020204" pitchFamily="34" charset="0"/>
              </a:rPr>
              <a:t>dr</a:t>
            </a:r>
            <a:r>
              <a:rPr lang="tr-TR" sz="2400" dirty="0">
                <a:latin typeface="Arial" panose="020B0604020202020204" pitchFamily="34" charset="0"/>
                <a:cs typeface="Arial" panose="020B0604020202020204" pitchFamily="34" charset="0"/>
              </a:rPr>
              <a:t> istemine göre yapılmalı, </a:t>
            </a:r>
            <a:endParaRPr lang="tr-T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endParaRPr lang="tr-TR"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Acil </a:t>
            </a:r>
            <a:r>
              <a:rPr lang="tr-TR" sz="2400" dirty="0">
                <a:latin typeface="Arial" panose="020B0604020202020204" pitchFamily="34" charset="0"/>
                <a:cs typeface="Arial" panose="020B0604020202020204" pitchFamily="34" charset="0"/>
              </a:rPr>
              <a:t>çantası her zaman hazır tutulmalı</a:t>
            </a:r>
            <a:r>
              <a:rPr lang="tr-TR" sz="2400" dirty="0" smtClean="0">
                <a:latin typeface="Arial" panose="020B0604020202020204" pitchFamily="34" charset="0"/>
                <a:cs typeface="Arial" panose="020B0604020202020204" pitchFamily="34" charset="0"/>
              </a:rPr>
              <a:t>.</a:t>
            </a:r>
          </a:p>
          <a:p>
            <a:pPr>
              <a:buFont typeface="Wingdings" panose="05000000000000000000" pitchFamily="2" charset="2"/>
              <a:buChar char="Ø"/>
            </a:pPr>
            <a:endParaRPr lang="tr-TR"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Hemen </a:t>
            </a:r>
            <a:r>
              <a:rPr lang="tr-TR" sz="2400" b="1" dirty="0">
                <a:solidFill>
                  <a:srgbClr val="C00000"/>
                </a:solidFill>
                <a:latin typeface="Arial" panose="020B0604020202020204" pitchFamily="34" charset="0"/>
                <a:cs typeface="Arial" panose="020B0604020202020204" pitchFamily="34" charset="0"/>
              </a:rPr>
              <a:t>DOĞRU KAN-DOĞRU HASTA   </a:t>
            </a:r>
            <a:r>
              <a:rPr lang="tr-TR" sz="2400" dirty="0">
                <a:latin typeface="Arial" panose="020B0604020202020204" pitchFamily="34" charset="0"/>
                <a:cs typeface="Arial" panose="020B0604020202020204" pitchFamily="34" charset="0"/>
              </a:rPr>
              <a:t>basamakları kontrol </a:t>
            </a:r>
            <a:r>
              <a:rPr lang="tr-TR" sz="2400" dirty="0" smtClean="0">
                <a:latin typeface="Arial" panose="020B0604020202020204" pitchFamily="34" charset="0"/>
                <a:cs typeface="Arial" panose="020B0604020202020204" pitchFamily="34" charset="0"/>
              </a:rPr>
              <a:t>edilmelidir.</a:t>
            </a:r>
            <a:endParaRPr lang="tr-T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6012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49913" y="1125415"/>
            <a:ext cx="10515600" cy="5732585"/>
          </a:xfrm>
        </p:spPr>
        <p:txBody>
          <a:bodyPr>
            <a:noAutofit/>
          </a:bodyPr>
          <a:lstStyle/>
          <a:p>
            <a:pPr>
              <a:buFont typeface="Wingdings" panose="05000000000000000000" pitchFamily="2" charset="2"/>
              <a:buChar char="Ø"/>
            </a:pPr>
            <a:r>
              <a:rPr lang="tr-TR" sz="2400" dirty="0">
                <a:latin typeface="Arial" panose="020B0604020202020204" pitchFamily="34" charset="0"/>
                <a:cs typeface="Arial" panose="020B0604020202020204" pitchFamily="34" charset="0"/>
              </a:rPr>
              <a:t>Kan torbası setiyle </a:t>
            </a:r>
            <a:r>
              <a:rPr lang="tr-TR" sz="2400" dirty="0" err="1">
                <a:latin typeface="Arial" panose="020B0604020202020204" pitchFamily="34" charset="0"/>
                <a:cs typeface="Arial" panose="020B0604020202020204" pitchFamily="34" charset="0"/>
              </a:rPr>
              <a:t>birlikte,hastanın</a:t>
            </a:r>
            <a:r>
              <a:rPr lang="tr-TR" sz="2400" dirty="0">
                <a:latin typeface="Arial" panose="020B0604020202020204" pitchFamily="34" charset="0"/>
                <a:cs typeface="Arial" panose="020B0604020202020204" pitchFamily="34" charset="0"/>
              </a:rPr>
              <a:t> diğer kolundan mor tüpe kan alınarak (Cross ve ABO kontrolü) transfüzyon takip formu ile birlikte kan merkezine gönderilir</a:t>
            </a:r>
            <a:r>
              <a:rPr lang="tr-TR" sz="2400" dirty="0" smtClean="0">
                <a:latin typeface="Arial" panose="020B0604020202020204" pitchFamily="34" charset="0"/>
                <a:cs typeface="Arial" panose="020B0604020202020204" pitchFamily="34" charset="0"/>
              </a:rPr>
              <a:t>.</a:t>
            </a:r>
            <a:endParaRPr lang="tr-TR"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Ayrıca transfüzyon setinden (torbadan) ve hastanın diğer kolundan kültür alınır</a:t>
            </a:r>
            <a:r>
              <a:rPr lang="tr-TR" sz="2400" dirty="0" smtClean="0">
                <a:latin typeface="Arial" panose="020B0604020202020204" pitchFamily="34" charset="0"/>
                <a:cs typeface="Arial" panose="020B0604020202020204" pitchFamily="34" charset="0"/>
              </a:rPr>
              <a:t>, takip </a:t>
            </a:r>
            <a:r>
              <a:rPr lang="tr-TR" sz="2400" dirty="0">
                <a:latin typeface="Arial" panose="020B0604020202020204" pitchFamily="34" charset="0"/>
                <a:cs typeface="Arial" panose="020B0604020202020204" pitchFamily="34" charset="0"/>
              </a:rPr>
              <a:t>edilir</a:t>
            </a:r>
            <a:r>
              <a:rPr lang="tr-TR" sz="2400" dirty="0" smtClean="0">
                <a:latin typeface="Arial" panose="020B0604020202020204" pitchFamily="34" charset="0"/>
                <a:cs typeface="Arial" panose="020B0604020202020204" pitchFamily="34" charset="0"/>
              </a:rPr>
              <a:t>.</a:t>
            </a:r>
          </a:p>
          <a:p>
            <a:pPr>
              <a:buFont typeface="Wingdings" panose="05000000000000000000" pitchFamily="2" charset="2"/>
              <a:buChar char="Ø"/>
            </a:pPr>
            <a:r>
              <a:rPr lang="tr-TR" sz="2400" dirty="0" smtClean="0">
                <a:latin typeface="Arial" panose="020B0604020202020204" pitchFamily="34" charset="0"/>
                <a:cs typeface="Arial" panose="020B0604020202020204" pitchFamily="34" charset="0"/>
              </a:rPr>
              <a:t>  Kan merkezine gelen kandan yeni örnek alınarak, hastadan alınan örnekte yeniden </a:t>
            </a:r>
            <a:r>
              <a:rPr lang="tr-TR" sz="2400" b="1" dirty="0" smtClean="0">
                <a:solidFill>
                  <a:srgbClr val="FF0000"/>
                </a:solidFill>
                <a:latin typeface="Arial" panose="020B0604020202020204" pitchFamily="34" charset="0"/>
                <a:cs typeface="Arial" panose="020B0604020202020204" pitchFamily="34" charset="0"/>
              </a:rPr>
              <a:t>kan grubu ve Cross </a:t>
            </a:r>
            <a:r>
              <a:rPr lang="tr-TR" sz="2400" dirty="0" smtClean="0">
                <a:latin typeface="Arial" panose="020B0604020202020204" pitchFamily="34" charset="0"/>
                <a:cs typeface="Arial" panose="020B0604020202020204" pitchFamily="34" charset="0"/>
              </a:rPr>
              <a:t>çalışması yapılır. Bir sorun yoksa servise bildirilir.</a:t>
            </a:r>
          </a:p>
          <a:p>
            <a:pPr lvl="0">
              <a:buFont typeface="Wingdings" panose="05000000000000000000" pitchFamily="2" charset="2"/>
              <a:buChar char="Ø"/>
            </a:pPr>
            <a:r>
              <a:rPr lang="tr-TR" sz="2400" dirty="0" err="1" smtClean="0">
                <a:solidFill>
                  <a:prstClr val="black"/>
                </a:solidFill>
                <a:latin typeface="Arial" panose="020B0604020202020204" pitchFamily="34" charset="0"/>
                <a:cs typeface="Arial" panose="020B0604020202020204" pitchFamily="34" charset="0"/>
              </a:rPr>
              <a:t>Hemovijilans</a:t>
            </a:r>
            <a:r>
              <a:rPr lang="tr-TR" sz="2400" dirty="0" smtClean="0">
                <a:solidFill>
                  <a:prstClr val="black"/>
                </a:solidFill>
                <a:latin typeface="Arial" panose="020B0604020202020204" pitchFamily="34" charset="0"/>
                <a:cs typeface="Arial" panose="020B0604020202020204" pitchFamily="34" charset="0"/>
              </a:rPr>
              <a:t> </a:t>
            </a:r>
            <a:r>
              <a:rPr lang="tr-TR" sz="2400" dirty="0">
                <a:solidFill>
                  <a:prstClr val="black"/>
                </a:solidFill>
                <a:latin typeface="Arial" panose="020B0604020202020204" pitchFamily="34" charset="0"/>
                <a:cs typeface="Arial" panose="020B0604020202020204" pitchFamily="34" charset="0"/>
              </a:rPr>
              <a:t>hemşiresine haber verilmeli</a:t>
            </a:r>
            <a:r>
              <a:rPr lang="tr-TR" sz="2400" dirty="0" smtClean="0">
                <a:solidFill>
                  <a:prstClr val="black"/>
                </a:solidFill>
                <a:latin typeface="Arial" panose="020B0604020202020204" pitchFamily="34" charset="0"/>
                <a:cs typeface="Arial" panose="020B0604020202020204" pitchFamily="34" charset="0"/>
              </a:rPr>
              <a:t>.</a:t>
            </a:r>
            <a:endParaRPr lang="tr-TR" sz="2400" dirty="0">
              <a:solidFill>
                <a:prstClr val="black"/>
              </a:solidFill>
              <a:latin typeface="Arial" panose="020B0604020202020204" pitchFamily="34" charset="0"/>
              <a:cs typeface="Arial" panose="020B0604020202020204" pitchFamily="34" charset="0"/>
            </a:endParaRPr>
          </a:p>
          <a:p>
            <a:pPr lvl="0">
              <a:buFont typeface="Wingdings" panose="05000000000000000000" pitchFamily="2" charset="2"/>
              <a:buChar char="Ø"/>
            </a:pPr>
            <a:r>
              <a:rPr lang="tr-TR" sz="2400" dirty="0">
                <a:solidFill>
                  <a:prstClr val="black"/>
                </a:solidFill>
                <a:latin typeface="Arial" panose="020B0604020202020204" pitchFamily="34" charset="0"/>
                <a:cs typeface="Arial" panose="020B0604020202020204" pitchFamily="34" charset="0"/>
              </a:rPr>
              <a:t>Reaksiyon </a:t>
            </a:r>
            <a:r>
              <a:rPr lang="tr-TR" sz="2400" dirty="0" err="1">
                <a:solidFill>
                  <a:prstClr val="black"/>
                </a:solidFill>
                <a:latin typeface="Arial" panose="020B0604020202020204" pitchFamily="34" charset="0"/>
                <a:cs typeface="Arial" panose="020B0604020202020204" pitchFamily="34" charset="0"/>
              </a:rPr>
              <a:t>dr</a:t>
            </a:r>
            <a:r>
              <a:rPr lang="tr-TR" sz="2400" dirty="0">
                <a:solidFill>
                  <a:prstClr val="black"/>
                </a:solidFill>
                <a:latin typeface="Arial" panose="020B0604020202020204" pitchFamily="34" charset="0"/>
                <a:cs typeface="Arial" panose="020B0604020202020204" pitchFamily="34" charset="0"/>
              </a:rPr>
              <a:t> tarafından </a:t>
            </a:r>
            <a:r>
              <a:rPr lang="tr-TR" sz="2400" dirty="0" err="1">
                <a:solidFill>
                  <a:prstClr val="black"/>
                </a:solidFill>
                <a:latin typeface="Arial" panose="020B0604020202020204" pitchFamily="34" charset="0"/>
                <a:cs typeface="Arial" panose="020B0604020202020204" pitchFamily="34" charset="0"/>
              </a:rPr>
              <a:t>değerlendirilir.Eğer</a:t>
            </a:r>
            <a:r>
              <a:rPr lang="tr-TR" sz="2400" dirty="0">
                <a:solidFill>
                  <a:prstClr val="black"/>
                </a:solidFill>
                <a:latin typeface="Arial" panose="020B0604020202020204" pitchFamily="34" charset="0"/>
                <a:cs typeface="Arial" panose="020B0604020202020204" pitchFamily="34" charset="0"/>
              </a:rPr>
              <a:t> transfüzyonla ilişkili olduğu düşünülürse gerekli formlar </a:t>
            </a:r>
            <a:r>
              <a:rPr lang="tr-TR" sz="2400" dirty="0" err="1">
                <a:solidFill>
                  <a:prstClr val="black"/>
                </a:solidFill>
                <a:latin typeface="Arial" panose="020B0604020202020204" pitchFamily="34" charset="0"/>
                <a:cs typeface="Arial" panose="020B0604020202020204" pitchFamily="34" charset="0"/>
              </a:rPr>
              <a:t>dr</a:t>
            </a:r>
            <a:r>
              <a:rPr lang="tr-TR" sz="2400" dirty="0">
                <a:solidFill>
                  <a:prstClr val="black"/>
                </a:solidFill>
                <a:latin typeface="Arial" panose="020B0604020202020204" pitchFamily="34" charset="0"/>
                <a:cs typeface="Arial" panose="020B0604020202020204" pitchFamily="34" charset="0"/>
              </a:rPr>
              <a:t> tarafından doldurulur</a:t>
            </a:r>
            <a:r>
              <a:rPr lang="tr-TR" sz="2400" b="1" dirty="0">
                <a:solidFill>
                  <a:srgbClr val="FF0000"/>
                </a:solidFill>
                <a:latin typeface="Arial" panose="020B0604020202020204" pitchFamily="34" charset="0"/>
                <a:cs typeface="Arial" panose="020B0604020202020204" pitchFamily="34" charset="0"/>
              </a:rPr>
              <a:t>.(kliniklerde bulunan reaksiyon akış şeması izlenmeli)</a:t>
            </a:r>
          </a:p>
          <a:p>
            <a:pPr lvl="0"/>
            <a:endParaRPr lang="tr-TR" sz="2400" dirty="0">
              <a:solidFill>
                <a:prstClr val="black"/>
              </a:solidFill>
            </a:endParaRPr>
          </a:p>
          <a:p>
            <a:pPr>
              <a:buFont typeface="Wingdings" panose="05000000000000000000" pitchFamily="2" charset="2"/>
              <a:buChar char="Ø"/>
            </a:pPr>
            <a:endParaRPr lang="tr-TR" sz="2400" dirty="0" smtClean="0">
              <a:latin typeface="Arial" panose="020B0604020202020204" pitchFamily="34" charset="0"/>
              <a:cs typeface="Arial" panose="020B0604020202020204" pitchFamily="34" charset="0"/>
            </a:endParaRPr>
          </a:p>
          <a:p>
            <a:pPr>
              <a:buFont typeface="Wingdings" panose="05000000000000000000" pitchFamily="2" charset="2"/>
              <a:buChar char="Ø"/>
            </a:pPr>
            <a:endParaRPr lang="tr-T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017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kış Çizelgesi: Delikli Teyp 3"/>
          <p:cNvSpPr/>
          <p:nvPr/>
        </p:nvSpPr>
        <p:spPr>
          <a:xfrm>
            <a:off x="685800" y="1740877"/>
            <a:ext cx="11025554" cy="3468400"/>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smtClean="0">
                <a:solidFill>
                  <a:schemeClr val="tx1"/>
                </a:solidFill>
                <a:latin typeface="Arial" panose="020B0604020202020204" pitchFamily="34" charset="0"/>
                <a:cs typeface="Arial" panose="020B0604020202020204" pitchFamily="34" charset="0"/>
              </a:rPr>
              <a:t>KAN TRANSFÜZYONU BASİT BİR SIVI İNFÜZYONU DEĞİL, BİR DOKU NAKLİDİR BU YÜZDEN GEREKEN ÖNEM GÖSTERİLMELİDİR.</a:t>
            </a:r>
            <a:endParaRPr lang="tr-TR"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97492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solidFill>
                  <a:srgbClr val="FF0000"/>
                </a:solidFill>
              </a:rPr>
              <a:t> </a:t>
            </a:r>
            <a:r>
              <a:rPr lang="tr-TR" dirty="0" smtClean="0">
                <a:solidFill>
                  <a:srgbClr val="FF0000"/>
                </a:solidFill>
              </a:rPr>
              <a:t>             </a:t>
            </a:r>
            <a:r>
              <a:rPr lang="tr-TR" sz="4000" b="1" dirty="0" smtClean="0">
                <a:solidFill>
                  <a:srgbClr val="FF0000"/>
                </a:solidFill>
                <a:latin typeface="Arial Black" panose="020B0A04020102020204" pitchFamily="34" charset="0"/>
              </a:rPr>
              <a:t>EN </a:t>
            </a:r>
            <a:r>
              <a:rPr lang="tr-TR" sz="4000" b="1" dirty="0">
                <a:solidFill>
                  <a:srgbClr val="FF0000"/>
                </a:solidFill>
                <a:latin typeface="Arial Black" panose="020B0A04020102020204" pitchFamily="34" charset="0"/>
              </a:rPr>
              <a:t>GÜVENİLİR KAN TRANSFÜZYONU </a:t>
            </a:r>
            <a:r>
              <a:rPr lang="tr-TR" sz="4000" b="1" dirty="0" smtClean="0">
                <a:solidFill>
                  <a:srgbClr val="FF0000"/>
                </a:solidFill>
                <a:latin typeface="Arial Black" panose="020B0A04020102020204" pitchFamily="34" charset="0"/>
              </a:rPr>
              <a:t> YAPILMAYANDIR !                   </a:t>
            </a:r>
            <a:endParaRPr lang="tr-TR" sz="4000" b="1" dirty="0">
              <a:latin typeface="Arial Black" panose="020B0A04020102020204" pitchFamily="34" charset="0"/>
            </a:endParaRPr>
          </a:p>
        </p:txBody>
      </p:sp>
      <p:pic>
        <p:nvPicPr>
          <p:cNvPr id="5" name="Grafik 4">
            <a:extLst>
              <a:ext uri="{FF2B5EF4-FFF2-40B4-BE49-F238E27FC236}">
                <a16:creationId xmlns:a16="http://schemas.microsoft.com/office/drawing/2014/main" id="{DBB436D3-2FAB-F1D6-C879-B24AE1C64578}"/>
              </a:ext>
            </a:extLst>
          </p:cNvPr>
          <p:cNvPicPr>
            <a:picLocks noGrp="1" noChangeAspect="1"/>
          </p:cNvPicPr>
          <p:nvPr>
            <p:ph idx="1"/>
          </p:nvPr>
        </p:nvPicPr>
        <p:blipFill>
          <a:blip r:embed="rId2">
            <a:extLst>
              <a:ext uri="{96DAC541-7B7A-43D3-8B79-37D633B846F1}">
                <asvg:svgBlip xmlns="" xmlns:asvg="http://schemas.microsoft.com/office/drawing/2016/SVG/main" r:embed="rId3"/>
              </a:ext>
            </a:extLst>
          </a:blip>
          <a:stretch>
            <a:fillRect/>
          </a:stretch>
        </p:blipFill>
        <p:spPr>
          <a:xfrm>
            <a:off x="2883258" y="1825625"/>
            <a:ext cx="6425484" cy="4351338"/>
          </a:xfrm>
          <a:prstGeom prst="rect">
            <a:avLst/>
          </a:prstGeom>
        </p:spPr>
      </p:pic>
      <p:sp>
        <p:nvSpPr>
          <p:cNvPr id="7" name="Dikdörtgen 6"/>
          <p:cNvSpPr/>
          <p:nvPr/>
        </p:nvSpPr>
        <p:spPr>
          <a:xfrm>
            <a:off x="5819436" y="3787508"/>
            <a:ext cx="3420533" cy="1200329"/>
          </a:xfrm>
          <a:prstGeom prst="rect">
            <a:avLst/>
          </a:prstGeom>
        </p:spPr>
        <p:txBody>
          <a:bodyPr wrap="square">
            <a:spAutoFit/>
          </a:bodyPr>
          <a:lstStyle/>
          <a:p>
            <a:pPr algn="ctr"/>
            <a:r>
              <a:rPr lang="tr-TR" sz="2400" b="1" dirty="0"/>
              <a:t>Fatma Cemile </a:t>
            </a:r>
            <a:r>
              <a:rPr lang="tr-TR" sz="2400" b="1" dirty="0" smtClean="0"/>
              <a:t>ÖZDEMİR</a:t>
            </a:r>
            <a:endParaRPr lang="tr-TR" sz="2400" b="1" dirty="0"/>
          </a:p>
          <a:p>
            <a:pPr algn="ctr"/>
            <a:r>
              <a:rPr lang="tr-TR" sz="2400" b="1" dirty="0"/>
              <a:t>Sunay </a:t>
            </a:r>
            <a:r>
              <a:rPr lang="tr-TR" sz="2400" b="1" dirty="0" smtClean="0"/>
              <a:t>GÖNÜL</a:t>
            </a:r>
            <a:endParaRPr lang="tr-TR" sz="2400" b="1" dirty="0"/>
          </a:p>
          <a:p>
            <a:pPr algn="ctr"/>
            <a:r>
              <a:rPr lang="tr-TR" sz="2400" b="1" dirty="0"/>
              <a:t>Atilla TOMRUK</a:t>
            </a:r>
          </a:p>
        </p:txBody>
      </p:sp>
      <p:pic>
        <p:nvPicPr>
          <p:cNvPr id="6" name="Picture 6" descr="Acil Kan Grubu Fark Etmeksizin Kan İhtiyacı - Ankara Eczacı Odası | Eczane  - Nöbet Kartı - Nöbetçi Eczane - DOZ Dergisi - Eczacı Odaları - İlaç  Duyuruları - İlaç Haberler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0415" y="2915748"/>
            <a:ext cx="678577" cy="67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286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500062"/>
            <a:ext cx="10515600" cy="1325563"/>
          </a:xfrm>
        </p:spPr>
        <p:txBody>
          <a:bodyPr>
            <a:noAutofit/>
          </a:bodyPr>
          <a:lstStyle/>
          <a:p>
            <a:r>
              <a:rPr lang="tr-TR" b="1" dirty="0" smtClean="0">
                <a:solidFill>
                  <a:srgbClr val="C00000"/>
                </a:solidFill>
                <a:effectLst>
                  <a:outerShdw blurRad="38100" dist="38100" dir="2700000" algn="tl">
                    <a:srgbClr val="000000">
                      <a:alpha val="43137"/>
                    </a:srgbClr>
                  </a:outerShdw>
                </a:effectLst>
              </a:rPr>
              <a:t>Transfüzyon güvenl</a:t>
            </a:r>
            <a:r>
              <a:rPr lang="tr-TR" dirty="0" smtClean="0">
                <a:solidFill>
                  <a:srgbClr val="C00000"/>
                </a:solidFill>
                <a:effectLst>
                  <a:outerShdw blurRad="38100" dist="38100" dir="2700000" algn="tl">
                    <a:srgbClr val="000000">
                      <a:alpha val="43137"/>
                    </a:srgbClr>
                  </a:outerShdw>
                </a:effectLst>
                <a:latin typeface="Calibri" panose="020F0502020204030204" pitchFamily="34" charset="0"/>
              </a:rPr>
              <a:t>iği</a:t>
            </a:r>
            <a:r>
              <a:rPr lang="tr-TR" b="1" dirty="0" smtClean="0">
                <a:solidFill>
                  <a:srgbClr val="C00000"/>
                </a:solidFill>
                <a:effectLst>
                  <a:outerShdw blurRad="38100" dist="38100" dir="2700000" algn="tl">
                    <a:srgbClr val="000000">
                      <a:alpha val="43137"/>
                    </a:srgbClr>
                  </a:outerShdw>
                </a:effectLst>
              </a:rPr>
              <a:t> uygulamalarının  amacı </a:t>
            </a:r>
            <a:r>
              <a:rPr lang="tr-TR" b="1" dirty="0" smtClean="0">
                <a:solidFill>
                  <a:srgbClr val="7030A0"/>
                </a:solidFill>
                <a:effectLst>
                  <a:outerShdw blurRad="38100" dist="38100" dir="2700000" algn="tl">
                    <a:srgbClr val="000000">
                      <a:alpha val="43137"/>
                    </a:srgbClr>
                  </a:outerShdw>
                </a:effectLst>
              </a:rPr>
              <a:t>                </a:t>
            </a:r>
            <a:endParaRPr lang="tr-TR" b="1" dirty="0">
              <a:solidFill>
                <a:srgbClr val="7030A0"/>
              </a:solidFill>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780245" y="2076763"/>
            <a:ext cx="10515600" cy="4351338"/>
          </a:xfrm>
        </p:spPr>
        <p:txBody>
          <a:bodyPr>
            <a:normAutofit/>
          </a:bodyPr>
          <a:lstStyle/>
          <a:p>
            <a:r>
              <a:rPr lang="tr-TR" sz="3200" dirty="0" smtClean="0"/>
              <a:t>Yanlış transfüzyon uygulamalarını en aza indirmek,</a:t>
            </a:r>
          </a:p>
          <a:p>
            <a:endParaRPr lang="tr-TR" sz="3200" dirty="0" smtClean="0"/>
          </a:p>
          <a:p>
            <a:r>
              <a:rPr lang="tr-TR" sz="3200" dirty="0" smtClean="0"/>
              <a:t>Hasta ve bağışçının güvenliğini sağlamak.</a:t>
            </a:r>
          </a:p>
          <a:p>
            <a:endParaRPr lang="tr-TR" sz="3200" dirty="0" smtClean="0"/>
          </a:p>
          <a:p>
            <a:r>
              <a:rPr lang="tr-TR" sz="3200" dirty="0" smtClean="0"/>
              <a:t>Çalışan güvenliğini sağlamak.</a:t>
            </a:r>
            <a:endParaRPr lang="tr-TR" sz="3200" dirty="0"/>
          </a:p>
        </p:txBody>
      </p:sp>
    </p:spTree>
    <p:extLst>
      <p:ext uri="{BB962C8B-B14F-4D97-AF65-F5344CB8AC3E}">
        <p14:creationId xmlns:p14="http://schemas.microsoft.com/office/powerpoint/2010/main" val="40338294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1" y="169633"/>
            <a:ext cx="10515600" cy="1325563"/>
          </a:xfrm>
        </p:spPr>
        <p:txBody>
          <a:bodyPr/>
          <a:lstStyle/>
          <a:p>
            <a:r>
              <a:rPr lang="tr-TR" b="1" dirty="0" smtClean="0">
                <a:solidFill>
                  <a:srgbClr val="FF0000"/>
                </a:solidFill>
                <a:effectLst>
                  <a:outerShdw blurRad="38100" dist="38100" dir="2700000" algn="tl">
                    <a:srgbClr val="000000">
                      <a:alpha val="43137"/>
                    </a:srgbClr>
                  </a:outerShdw>
                </a:effectLst>
              </a:rPr>
              <a:t>                          HEMOVİJİLANS</a:t>
            </a:r>
            <a:endParaRPr lang="tr-TR" b="1" dirty="0">
              <a:solidFill>
                <a:srgbClr val="FF0000"/>
              </a:solidFill>
              <a:effectLst>
                <a:outerShdw blurRad="38100" dist="38100" dir="2700000" algn="tl">
                  <a:srgbClr val="000000">
                    <a:alpha val="43137"/>
                  </a:srgbClr>
                </a:outerShdw>
              </a:effectLst>
            </a:endParaRPr>
          </a:p>
        </p:txBody>
      </p:sp>
      <p:pic>
        <p:nvPicPr>
          <p:cNvPr id="5" name="3 Resim" descr="KN.jpg"/>
          <p:cNvPicPr>
            <a:picLocks noGrp="1" noChangeAspect="1"/>
          </p:cNvPicPr>
          <p:nvPr>
            <p:ph idx="1"/>
          </p:nvPr>
        </p:nvPicPr>
        <p:blipFill>
          <a:blip r:embed="rId2" cstate="print"/>
          <a:stretch>
            <a:fillRect/>
          </a:stretch>
        </p:blipFill>
        <p:spPr>
          <a:xfrm>
            <a:off x="2648541" y="2388719"/>
            <a:ext cx="5930196" cy="3467830"/>
          </a:xfrm>
          <a:prstGeom prst="rect">
            <a:avLst/>
          </a:prstGeom>
        </p:spPr>
      </p:pic>
    </p:spTree>
    <p:extLst>
      <p:ext uri="{BB962C8B-B14F-4D97-AF65-F5344CB8AC3E}">
        <p14:creationId xmlns:p14="http://schemas.microsoft.com/office/powerpoint/2010/main" val="3725243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FF0000"/>
                </a:solidFill>
                <a:effectLst>
                  <a:outerShdw blurRad="38100" dist="38100" dir="2700000" algn="tl">
                    <a:srgbClr val="000000">
                      <a:alpha val="43137"/>
                    </a:srgbClr>
                  </a:outerShdw>
                </a:effectLst>
              </a:rPr>
              <a:t>                        </a:t>
            </a:r>
            <a:endParaRPr lang="tr-TR"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781443" y="2262572"/>
            <a:ext cx="10828283" cy="5685674"/>
          </a:xfrm>
        </p:spPr>
        <p:txBody>
          <a:bodyPr>
            <a:noAutofit/>
          </a:bodyPr>
          <a:lstStyle/>
          <a:p>
            <a:pPr algn="just"/>
            <a:r>
              <a:rPr lang="tr-TR" dirty="0"/>
              <a:t>Kanın alınmasından bileşenlerinin alıcıya verilmesi ve sonrasında izlenmesini kapsayan tüm transfüzyon zincirini içeren </a:t>
            </a:r>
            <a:r>
              <a:rPr lang="tr-TR" dirty="0" err="1"/>
              <a:t>sürveyans</a:t>
            </a:r>
            <a:r>
              <a:rPr lang="tr-TR" dirty="0"/>
              <a:t> </a:t>
            </a:r>
            <a:r>
              <a:rPr lang="tr-TR" dirty="0">
                <a:latin typeface="Arial" panose="020B0604020202020204" pitchFamily="34" charset="0"/>
                <a:cs typeface="Arial" panose="020B0604020202020204" pitchFamily="34" charset="0"/>
              </a:rPr>
              <a:t>işlemleridir</a:t>
            </a:r>
            <a:r>
              <a:rPr lang="tr-TR" dirty="0" smtClean="0">
                <a:latin typeface="Arial" panose="020B0604020202020204" pitchFamily="34" charset="0"/>
                <a:cs typeface="Arial" panose="020B0604020202020204" pitchFamily="34" charset="0"/>
              </a:rPr>
              <a:t>.</a:t>
            </a:r>
            <a:r>
              <a:rPr lang="tr-TR" b="1" dirty="0">
                <a:latin typeface="Arial" panose="020B0604020202020204" pitchFamily="34" charset="0"/>
                <a:cs typeface="Arial" panose="020B0604020202020204" pitchFamily="34" charset="0"/>
              </a:rPr>
              <a:t> </a:t>
            </a:r>
            <a:endParaRPr lang="tr-TR" b="1" dirty="0" smtClean="0">
              <a:latin typeface="Arial" panose="020B0604020202020204" pitchFamily="34" charset="0"/>
              <a:cs typeface="Arial" panose="020B0604020202020204" pitchFamily="34" charset="0"/>
            </a:endParaRPr>
          </a:p>
          <a:p>
            <a:pPr algn="just"/>
            <a:r>
              <a:rPr lang="tr-TR" b="1" dirty="0" smtClean="0">
                <a:latin typeface="Arial" panose="020B0604020202020204" pitchFamily="34" charset="0"/>
                <a:cs typeface="Arial" panose="020B0604020202020204" pitchFamily="34" charset="0"/>
              </a:rPr>
              <a:t>Hemovijilans</a:t>
            </a:r>
            <a:r>
              <a:rPr lang="tr-TR" dirty="0" smtClean="0">
                <a:latin typeface="Arial" panose="020B0604020202020204" pitchFamily="34" charset="0"/>
                <a:cs typeface="Arial" panose="020B0604020202020204" pitchFamily="34" charset="0"/>
              </a:rPr>
              <a:t> </a:t>
            </a:r>
            <a:r>
              <a:rPr lang="tr-TR" dirty="0"/>
              <a:t>,kan ürünü ve transfüzyon işlemleri güvenliğini tanımlamak ve transfüzyon güvenliğini artırmak üzere ilk olarak 1992 yılında Fransa’da kuruldu</a:t>
            </a:r>
            <a:r>
              <a:rPr lang="tr-TR" dirty="0" smtClean="0"/>
              <a:t>.</a:t>
            </a:r>
          </a:p>
          <a:p>
            <a:pPr algn="just"/>
            <a:r>
              <a:rPr lang="tr-TR" dirty="0"/>
              <a:t>Kan ürünlerinin, kalite yönetiminin önemli bir </a:t>
            </a:r>
            <a:r>
              <a:rPr lang="tr-TR" dirty="0" smtClean="0"/>
              <a:t>parçasıdır</a:t>
            </a:r>
            <a:endParaRPr lang="tr-TR" dirty="0"/>
          </a:p>
          <a:p>
            <a:pPr algn="just"/>
            <a:r>
              <a:rPr lang="tr-TR" dirty="0"/>
              <a:t> Kan ürünleri ve transfüzyon sürecinde kalitenin sürekli devamlı sağlanmasında gereklidir.</a:t>
            </a:r>
            <a:endParaRPr lang="tr-TR" dirty="0" smtClean="0"/>
          </a:p>
          <a:p>
            <a:pPr algn="just"/>
            <a:endParaRPr lang="tr-TR" dirty="0"/>
          </a:p>
          <a:p>
            <a:pPr marL="0" indent="0" algn="just">
              <a:buNone/>
            </a:pPr>
            <a:r>
              <a:rPr lang="tr-TR" dirty="0" smtClean="0"/>
              <a:t>  </a:t>
            </a:r>
            <a:endParaRPr lang="tr-TR" dirty="0"/>
          </a:p>
          <a:p>
            <a:pPr algn="just"/>
            <a:endParaRPr lang="tr-TR" dirty="0" smtClean="0"/>
          </a:p>
          <a:p>
            <a:pPr algn="just"/>
            <a:endParaRPr lang="tr-TR" dirty="0"/>
          </a:p>
          <a:p>
            <a:pPr algn="just"/>
            <a:endParaRPr lang="tr-TR" dirty="0"/>
          </a:p>
          <a:p>
            <a:pPr algn="just">
              <a:buNone/>
            </a:pPr>
            <a:r>
              <a:rPr lang="tr-TR" dirty="0" smtClean="0"/>
              <a:t> </a:t>
            </a:r>
            <a:endParaRPr lang="tr-TR" dirty="0"/>
          </a:p>
          <a:p>
            <a:pPr algn="just"/>
            <a:endParaRPr lang="tr-TR" dirty="0"/>
          </a:p>
        </p:txBody>
      </p:sp>
      <p:sp>
        <p:nvSpPr>
          <p:cNvPr id="5" name="Yuvarlatılmış Dikdörtgen 4"/>
          <p:cNvSpPr/>
          <p:nvPr/>
        </p:nvSpPr>
        <p:spPr>
          <a:xfrm flipH="1">
            <a:off x="1336421" y="523386"/>
            <a:ext cx="8827475" cy="141092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solidFill>
              </a:rPr>
              <a:t>HEMOVİJİLANS KAN GÜVENLİĞİNİ ÖNE ÇIKARARAK KAN TRANSFÜZYONLARININ KALİTESİNİ ARTIRMAYA YÖNELİK BİR ARAÇTIR.</a:t>
            </a:r>
            <a:endParaRPr lang="tr-TR" sz="2800" b="1" dirty="0">
              <a:solidFill>
                <a:schemeClr val="tx1"/>
              </a:solidFill>
            </a:endParaRPr>
          </a:p>
        </p:txBody>
      </p:sp>
    </p:spTree>
    <p:extLst>
      <p:ext uri="{BB962C8B-B14F-4D97-AF65-F5344CB8AC3E}">
        <p14:creationId xmlns:p14="http://schemas.microsoft.com/office/powerpoint/2010/main" val="933626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48509" y="210734"/>
            <a:ext cx="10515600" cy="1090245"/>
          </a:xfrm>
        </p:spPr>
        <p:txBody>
          <a:bodyPr>
            <a:normAutofit/>
          </a:bodyPr>
          <a:lstStyle/>
          <a:p>
            <a:r>
              <a:rPr lang="tr-TR" sz="3447" b="1" dirty="0" smtClean="0">
                <a:solidFill>
                  <a:srgbClr val="C00000"/>
                </a:solidFill>
                <a:latin typeface="Times New Roman" panose="02020603050405020304" pitchFamily="18" charset="0"/>
                <a:cs typeface="Times New Roman" panose="02020603050405020304" pitchFamily="18" charset="0"/>
              </a:rPr>
              <a:t>               </a:t>
            </a:r>
            <a:r>
              <a:rPr lang="tr-TR" sz="3447" b="1" dirty="0" err="1" smtClean="0">
                <a:solidFill>
                  <a:srgbClr val="C00000"/>
                </a:solidFill>
                <a:latin typeface="Times New Roman" panose="02020603050405020304" pitchFamily="18" charset="0"/>
                <a:cs typeface="Times New Roman" panose="02020603050405020304" pitchFamily="18" charset="0"/>
              </a:rPr>
              <a:t>Hemovijilansın</a:t>
            </a:r>
            <a:r>
              <a:rPr lang="tr-TR" sz="3447" b="1" dirty="0" smtClean="0">
                <a:solidFill>
                  <a:srgbClr val="C00000"/>
                </a:solidFill>
                <a:latin typeface="Times New Roman" panose="02020603050405020304" pitchFamily="18" charset="0"/>
                <a:cs typeface="Times New Roman" panose="02020603050405020304" pitchFamily="18" charset="0"/>
              </a:rPr>
              <a:t> </a:t>
            </a:r>
            <a:r>
              <a:rPr lang="tr-TR" sz="3447" b="1" dirty="0">
                <a:solidFill>
                  <a:srgbClr val="C00000"/>
                </a:solidFill>
                <a:latin typeface="Times New Roman" panose="02020603050405020304" pitchFamily="18" charset="0"/>
                <a:cs typeface="Times New Roman" panose="02020603050405020304" pitchFamily="18" charset="0"/>
              </a:rPr>
              <a:t>ana hedefi</a:t>
            </a:r>
            <a:endParaRPr lang="tr-TR" sz="2000" b="1" dirty="0">
              <a:effectLst>
                <a:outerShdw blurRad="38100" dist="38100" dir="2700000" algn="tl">
                  <a:srgbClr val="000000">
                    <a:alpha val="43137"/>
                  </a:srgbClr>
                </a:outerShdw>
              </a:effectLst>
            </a:endParaRPr>
          </a:p>
        </p:txBody>
      </p:sp>
      <p:sp>
        <p:nvSpPr>
          <p:cNvPr id="4" name="Sağ Ok 3"/>
          <p:cNvSpPr/>
          <p:nvPr/>
        </p:nvSpPr>
        <p:spPr>
          <a:xfrm>
            <a:off x="1389186" y="1300978"/>
            <a:ext cx="4378568" cy="149497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prstClr val="black"/>
                </a:solidFill>
                <a:effectLst>
                  <a:outerShdw blurRad="38100" dist="38100" dir="2700000" algn="tl">
                    <a:srgbClr val="000000">
                      <a:alpha val="43137"/>
                    </a:srgbClr>
                  </a:outerShdw>
                </a:effectLst>
                <a:latin typeface="Calibri Light" panose="020F0302020204030204"/>
                <a:ea typeface="+mj-ea"/>
                <a:cs typeface="+mj-cs"/>
              </a:rPr>
              <a:t>istenmeyen olay ve reaksiyonlar</a:t>
            </a:r>
            <a:endParaRPr lang="tr-TR" sz="2400" dirty="0"/>
          </a:p>
        </p:txBody>
      </p:sp>
      <p:pic>
        <p:nvPicPr>
          <p:cNvPr id="7" name="Resim 6"/>
          <p:cNvPicPr>
            <a:picLocks noChangeAspect="1"/>
          </p:cNvPicPr>
          <p:nvPr/>
        </p:nvPicPr>
        <p:blipFill>
          <a:blip r:embed="rId2"/>
          <a:stretch>
            <a:fillRect/>
          </a:stretch>
        </p:blipFill>
        <p:spPr>
          <a:xfrm rot="10800000">
            <a:off x="1498128" y="5253439"/>
            <a:ext cx="3896910" cy="1551469"/>
          </a:xfrm>
          <a:prstGeom prst="rect">
            <a:avLst/>
          </a:prstGeom>
        </p:spPr>
      </p:pic>
      <p:sp>
        <p:nvSpPr>
          <p:cNvPr id="8" name="Oval 7"/>
          <p:cNvSpPr/>
          <p:nvPr/>
        </p:nvSpPr>
        <p:spPr>
          <a:xfrm>
            <a:off x="1635369" y="2637692"/>
            <a:ext cx="3896910" cy="2664905"/>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prstClr val="black"/>
                </a:solidFill>
                <a:effectLst>
                  <a:outerShdw blurRad="38100" dist="38100" dir="2700000" algn="tl">
                    <a:srgbClr val="000000">
                      <a:alpha val="43137"/>
                    </a:srgbClr>
                  </a:outerShdw>
                </a:effectLst>
                <a:latin typeface="Calibri Light" panose="020F0302020204030204"/>
                <a:ea typeface="+mj-ea"/>
                <a:cs typeface="+mj-cs"/>
              </a:rPr>
              <a:t>TRANSFÜZYON </a:t>
            </a:r>
            <a:r>
              <a:rPr lang="tr-TR" sz="2000" b="1" dirty="0" smtClean="0">
                <a:solidFill>
                  <a:prstClr val="black"/>
                </a:solidFill>
                <a:effectLst>
                  <a:outerShdw blurRad="38100" dist="38100" dir="2700000" algn="tl">
                    <a:srgbClr val="000000">
                      <a:alpha val="43137"/>
                    </a:srgbClr>
                  </a:outerShdw>
                </a:effectLst>
                <a:latin typeface="Calibri Light" panose="020F0302020204030204"/>
                <a:ea typeface="+mj-ea"/>
                <a:cs typeface="+mj-cs"/>
              </a:rPr>
              <a:t>GÜVENLİĞİNİ ARTIRMAK  </a:t>
            </a:r>
            <a:endParaRPr lang="tr-TR" sz="2000" dirty="0"/>
          </a:p>
        </p:txBody>
      </p:sp>
      <p:sp>
        <p:nvSpPr>
          <p:cNvPr id="9" name="İçerik Yer Tutucusu 8"/>
          <p:cNvSpPr>
            <a:spLocks noGrp="1"/>
          </p:cNvSpPr>
          <p:nvPr>
            <p:ph idx="1"/>
          </p:nvPr>
        </p:nvSpPr>
        <p:spPr>
          <a:xfrm rot="5400000">
            <a:off x="-1342330" y="3188716"/>
            <a:ext cx="4182789" cy="1498127"/>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tr-TR" sz="2400" b="1" dirty="0" smtClean="0">
                <a:solidFill>
                  <a:prstClr val="black"/>
                </a:solidFill>
                <a:effectLst>
                  <a:outerShdw blurRad="38100" dist="38100" dir="2700000" algn="tl">
                    <a:srgbClr val="000000">
                      <a:alpha val="43137"/>
                    </a:srgbClr>
                  </a:outerShdw>
                </a:effectLst>
                <a:latin typeface="Calibri Light" panose="020F0302020204030204"/>
                <a:ea typeface="+mj-ea"/>
                <a:cs typeface="+mj-cs"/>
              </a:rPr>
              <a:t>TM/BHVB/BKM-HTVB/BHVD</a:t>
            </a:r>
            <a:endParaRPr lang="tr-TR" sz="2400" dirty="0"/>
          </a:p>
        </p:txBody>
      </p:sp>
      <p:sp>
        <p:nvSpPr>
          <p:cNvPr id="15" name="Sağ Ok 14"/>
          <p:cNvSpPr/>
          <p:nvPr/>
        </p:nvSpPr>
        <p:spPr>
          <a:xfrm rot="5400000" flipV="1">
            <a:off x="4294172" y="3401019"/>
            <a:ext cx="4136048" cy="165983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prstClr val="black"/>
                </a:solidFill>
                <a:effectLst>
                  <a:outerShdw blurRad="38100" dist="38100" dir="2700000" algn="tl">
                    <a:srgbClr val="000000">
                      <a:alpha val="43137"/>
                    </a:srgbClr>
                  </a:outerShdw>
                </a:effectLst>
                <a:latin typeface="Calibri Light" panose="020F0302020204030204"/>
                <a:ea typeface="+mj-ea"/>
                <a:cs typeface="+mj-cs"/>
              </a:rPr>
              <a:t>kök neden analiz </a:t>
            </a:r>
            <a:r>
              <a:rPr lang="tr-TR" sz="2400" b="1" dirty="0" smtClean="0">
                <a:solidFill>
                  <a:prstClr val="black"/>
                </a:solidFill>
                <a:effectLst>
                  <a:outerShdw blurRad="38100" dist="38100" dir="2700000" algn="tl">
                    <a:srgbClr val="000000">
                      <a:alpha val="43137"/>
                    </a:srgbClr>
                  </a:outerShdw>
                </a:effectLst>
                <a:latin typeface="Calibri Light" panose="020F0302020204030204"/>
                <a:ea typeface="+mj-ea"/>
                <a:cs typeface="+mj-cs"/>
              </a:rPr>
              <a:t>ve</a:t>
            </a:r>
            <a:r>
              <a:rPr lang="tr-TR" sz="2000" b="1" dirty="0" smtClean="0">
                <a:solidFill>
                  <a:prstClr val="black"/>
                </a:solidFill>
                <a:effectLst>
                  <a:outerShdw blurRad="38100" dist="38100" dir="2700000" algn="tl">
                    <a:srgbClr val="000000">
                      <a:alpha val="43137"/>
                    </a:srgbClr>
                  </a:outerShdw>
                </a:effectLst>
                <a:latin typeface="Calibri Light" panose="020F0302020204030204"/>
                <a:ea typeface="+mj-ea"/>
                <a:cs typeface="+mj-cs"/>
              </a:rPr>
              <a:t> </a:t>
            </a:r>
            <a:r>
              <a:rPr lang="tr-TR" sz="2400" b="1" dirty="0" smtClean="0">
                <a:solidFill>
                  <a:prstClr val="black"/>
                </a:solidFill>
                <a:effectLst>
                  <a:outerShdw blurRad="38100" dist="38100" dir="2700000" algn="tl">
                    <a:srgbClr val="000000">
                      <a:alpha val="43137"/>
                    </a:srgbClr>
                  </a:outerShdw>
                </a:effectLst>
                <a:latin typeface="Calibri Light" panose="020F0302020204030204"/>
                <a:ea typeface="+mj-ea"/>
                <a:cs typeface="+mj-cs"/>
              </a:rPr>
              <a:t>değerlendirme</a:t>
            </a:r>
            <a:endParaRPr lang="tr-TR" sz="2400" dirty="0"/>
          </a:p>
        </p:txBody>
      </p:sp>
      <p:sp>
        <p:nvSpPr>
          <p:cNvPr id="16" name="Dikdörtgen 15"/>
          <p:cNvSpPr/>
          <p:nvPr/>
        </p:nvSpPr>
        <p:spPr>
          <a:xfrm>
            <a:off x="2831124" y="5775735"/>
            <a:ext cx="2701156" cy="523220"/>
          </a:xfrm>
          <a:prstGeom prst="rect">
            <a:avLst/>
          </a:prstGeom>
        </p:spPr>
        <p:txBody>
          <a:bodyPr wrap="square">
            <a:spAutoFit/>
          </a:bodyPr>
          <a:lstStyle/>
          <a:p>
            <a:r>
              <a:rPr lang="tr-TR" sz="2800" b="1" dirty="0">
                <a:solidFill>
                  <a:prstClr val="black"/>
                </a:solidFill>
                <a:effectLst>
                  <a:outerShdw blurRad="38100" dist="38100" dir="2700000" algn="tl">
                    <a:srgbClr val="000000">
                      <a:alpha val="43137"/>
                    </a:srgbClr>
                  </a:outerShdw>
                </a:effectLst>
                <a:latin typeface="Calibri Light" panose="020F0302020204030204"/>
                <a:ea typeface="+mj-ea"/>
                <a:cs typeface="+mj-cs"/>
              </a:rPr>
              <a:t>raporlama</a:t>
            </a:r>
            <a:endParaRPr lang="tr-TR" sz="2800" dirty="0"/>
          </a:p>
        </p:txBody>
      </p:sp>
      <p:pic>
        <p:nvPicPr>
          <p:cNvPr id="22" name="Resim 21"/>
          <p:cNvPicPr>
            <a:picLocks noChangeAspect="1"/>
          </p:cNvPicPr>
          <p:nvPr/>
        </p:nvPicPr>
        <p:blipFill>
          <a:blip r:embed="rId3"/>
          <a:stretch>
            <a:fillRect/>
          </a:stretch>
        </p:blipFill>
        <p:spPr>
          <a:xfrm>
            <a:off x="2127738" y="2837980"/>
            <a:ext cx="2936631" cy="555851"/>
          </a:xfrm>
          <a:prstGeom prst="rect">
            <a:avLst/>
          </a:prstGeom>
        </p:spPr>
      </p:pic>
      <p:sp>
        <p:nvSpPr>
          <p:cNvPr id="23" name="Dikdörtgen 22"/>
          <p:cNvSpPr/>
          <p:nvPr/>
        </p:nvSpPr>
        <p:spPr>
          <a:xfrm>
            <a:off x="7329353" y="2162907"/>
            <a:ext cx="4663355" cy="1421928"/>
          </a:xfrm>
          <a:prstGeom prst="rect">
            <a:avLst/>
          </a:prstGeom>
        </p:spPr>
        <p:txBody>
          <a:bodyPr wrap="square">
            <a:spAutoFit/>
          </a:bodyPr>
          <a:lstStyle/>
          <a:p>
            <a:pPr lvl="0" algn="just">
              <a:lnSpc>
                <a:spcPct val="90000"/>
              </a:lnSpc>
              <a:spcBef>
                <a:spcPts val="1000"/>
              </a:spcBef>
            </a:pPr>
            <a:r>
              <a:rPr lang="tr-TR" sz="2400" dirty="0">
                <a:solidFill>
                  <a:prstClr val="black"/>
                </a:solidFill>
                <a:latin typeface="Times New Roman" panose="02020603050405020304" pitchFamily="18" charset="0"/>
                <a:cs typeface="Times New Roman" panose="02020603050405020304" pitchFamily="18" charset="0"/>
              </a:rPr>
              <a:t>İstenmeyen reaksiyon ve </a:t>
            </a:r>
            <a:r>
              <a:rPr lang="tr-TR" sz="2400" dirty="0" smtClean="0">
                <a:solidFill>
                  <a:prstClr val="black"/>
                </a:solidFill>
                <a:latin typeface="Times New Roman" panose="02020603050405020304" pitchFamily="18" charset="0"/>
                <a:cs typeface="Times New Roman" panose="02020603050405020304" pitchFamily="18" charset="0"/>
              </a:rPr>
              <a:t>olayları </a:t>
            </a:r>
            <a:r>
              <a:rPr lang="tr-TR" sz="2400" b="1" dirty="0" smtClean="0">
                <a:solidFill>
                  <a:srgbClr val="C00000"/>
                </a:solidFill>
                <a:latin typeface="Times New Roman" panose="02020603050405020304" pitchFamily="18" charset="0"/>
                <a:cs typeface="Times New Roman" panose="02020603050405020304" pitchFamily="18" charset="0"/>
              </a:rPr>
              <a:t>tekrarını engelleyerek</a:t>
            </a:r>
            <a:r>
              <a:rPr lang="tr-TR" sz="2400" dirty="0" smtClean="0">
                <a:solidFill>
                  <a:srgbClr val="C00000"/>
                </a:solidFill>
                <a:latin typeface="Times New Roman" panose="02020603050405020304" pitchFamily="18" charset="0"/>
                <a:cs typeface="Times New Roman" panose="02020603050405020304" pitchFamily="18" charset="0"/>
              </a:rPr>
              <a:t> </a:t>
            </a:r>
            <a:r>
              <a:rPr lang="tr-TR" sz="2400" dirty="0" smtClean="0">
                <a:solidFill>
                  <a:prstClr val="black"/>
                </a:solidFill>
                <a:latin typeface="Times New Roman" panose="02020603050405020304" pitchFamily="18" charset="0"/>
                <a:cs typeface="Times New Roman" panose="02020603050405020304" pitchFamily="18" charset="0"/>
              </a:rPr>
              <a:t>kan bağışçısının </a:t>
            </a:r>
            <a:r>
              <a:rPr lang="tr-TR" sz="2400" dirty="0">
                <a:solidFill>
                  <a:prstClr val="black"/>
                </a:solidFill>
                <a:latin typeface="Times New Roman" panose="02020603050405020304" pitchFamily="18" charset="0"/>
                <a:cs typeface="Times New Roman" panose="02020603050405020304" pitchFamily="18" charset="0"/>
              </a:rPr>
              <a:t>ve transfüzyonun </a:t>
            </a:r>
            <a:r>
              <a:rPr lang="tr-TR" sz="2400" b="1" u="sng" dirty="0">
                <a:solidFill>
                  <a:srgbClr val="C00000"/>
                </a:solidFill>
                <a:latin typeface="Times New Roman" panose="02020603050405020304" pitchFamily="18" charset="0"/>
                <a:cs typeface="Times New Roman" panose="02020603050405020304" pitchFamily="18" charset="0"/>
              </a:rPr>
              <a:t>güvenliğini arttırmaktır.</a:t>
            </a:r>
          </a:p>
        </p:txBody>
      </p:sp>
    </p:spTree>
    <p:extLst>
      <p:ext uri="{BB962C8B-B14F-4D97-AF65-F5344CB8AC3E}">
        <p14:creationId xmlns:p14="http://schemas.microsoft.com/office/powerpoint/2010/main" val="686394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1506</TotalTime>
  <Words>2219</Words>
  <Application>Microsoft Office PowerPoint</Application>
  <PresentationFormat>Geniş ekran</PresentationFormat>
  <Paragraphs>299</Paragraphs>
  <Slides>53</Slides>
  <Notes>18</Notes>
  <HiddenSlides>0</HiddenSlides>
  <MMClips>0</MMClips>
  <ScaleCrop>false</ScaleCrop>
  <HeadingPairs>
    <vt:vector size="8" baseType="variant">
      <vt:variant>
        <vt:lpstr>Kullanılan Yazı Tipleri</vt:lpstr>
      </vt:variant>
      <vt:variant>
        <vt:i4>11</vt:i4>
      </vt:variant>
      <vt:variant>
        <vt:lpstr>Tema</vt:lpstr>
      </vt:variant>
      <vt:variant>
        <vt:i4>1</vt:i4>
      </vt:variant>
      <vt:variant>
        <vt:lpstr>Eklenmiş OLE Hizmet Programları</vt:lpstr>
      </vt:variant>
      <vt:variant>
        <vt:i4>1</vt:i4>
      </vt:variant>
      <vt:variant>
        <vt:lpstr>Slayt Başlıkları</vt:lpstr>
      </vt:variant>
      <vt:variant>
        <vt:i4>53</vt:i4>
      </vt:variant>
    </vt:vector>
  </HeadingPairs>
  <TitlesOfParts>
    <vt:vector size="66" baseType="lpstr">
      <vt:lpstr>Arial</vt:lpstr>
      <vt:lpstr>Arial Black</vt:lpstr>
      <vt:lpstr>Calibri</vt:lpstr>
      <vt:lpstr>Calibri Light</vt:lpstr>
      <vt:lpstr>Gill Sans MT</vt:lpstr>
      <vt:lpstr>Helvetica</vt:lpstr>
      <vt:lpstr>Lucida Sans Unicode</vt:lpstr>
      <vt:lpstr>Tahoma</vt:lpstr>
      <vt:lpstr>Times New Roman</vt:lpstr>
      <vt:lpstr>Wingdings</vt:lpstr>
      <vt:lpstr>Wingdings 3</vt:lpstr>
      <vt:lpstr>Office Teması</vt:lpstr>
      <vt:lpstr>Image</vt:lpstr>
      <vt:lpstr>GÜVENLİ KAN  GÜVENLİ TRANSFÜZYON</vt:lpstr>
      <vt:lpstr>Kan ve kan ürünleri transfüzyonu sağlık hizmetlerinin en önemli bileşenlerindendir.  </vt:lpstr>
      <vt:lpstr>     GÜVENLİ KAN TRANSFÜZYONU</vt:lpstr>
      <vt:lpstr>Transfüzyon Hata Nedenleri -1</vt:lpstr>
      <vt:lpstr>Transfüzyon Hata Nedenleri-2</vt:lpstr>
      <vt:lpstr>Transfüzyon güvenliği uygulamalarının  amacı                 </vt:lpstr>
      <vt:lpstr>                          HEMOVİJİLANS</vt:lpstr>
      <vt:lpstr>                        </vt:lpstr>
      <vt:lpstr>               Hemovijilansın ana hedefi</vt:lpstr>
      <vt:lpstr>      HEMOVİJİLANSIN TEMEL AMAÇLARI</vt:lpstr>
      <vt:lpstr>PowerPoint Sunusu</vt:lpstr>
      <vt:lpstr>       HEMOVİJİLANS HEMŞİRELİĞİ</vt:lpstr>
      <vt:lpstr>PowerPoint Sunusu</vt:lpstr>
      <vt:lpstr>       HEMOVİJİLANSIN ROLÜ</vt:lpstr>
      <vt:lpstr>        Hemovijilans Klinik Sorumlusu</vt:lpstr>
      <vt:lpstr>               Hemovijilans Süreci Adımları –Tanımlar</vt:lpstr>
      <vt:lpstr>              Hemovijilans Süreci Adımları –Tanımlar </vt:lpstr>
      <vt:lpstr>PowerPoint Sunusu</vt:lpstr>
      <vt:lpstr>                  Bağışcıdan Hastaya İz Sürme  </vt:lpstr>
      <vt:lpstr>               Bağışcıdan Hastaya İz Sürme </vt:lpstr>
      <vt:lpstr>                Bağışcıdan Hastaya İz Sürme</vt:lpstr>
      <vt:lpstr>                 Hastadan Bağışcıya İz Sürme  </vt:lpstr>
      <vt:lpstr>          Hastadan Bağışcıya İz Sürme </vt:lpstr>
      <vt:lpstr>PowerPoint Sunusu</vt:lpstr>
      <vt:lpstr>PowerPoint Sunusu</vt:lpstr>
      <vt:lpstr>                      Tam Kan Nedir ? </vt:lpstr>
      <vt:lpstr>    Eritrosit Süspansiyonu Nedir ?</vt:lpstr>
      <vt:lpstr>PowerPoint Sunusu</vt:lpstr>
      <vt:lpstr>                 santrifüjde 25 dak. çevirdikten sonra es,plazma,trombositlere ayrılır,aynı zamanda atık torbada lökositlere ayrılır.Eritrosit askıya alınarak önce sagem solüsyonu ile birleştirilir.Daha sonra lökosit filtresinden geçirilir.</vt:lpstr>
      <vt:lpstr>                               ERİTROSİT SÜSPANSİYONUNUN HAZIRLANMASI                       </vt:lpstr>
      <vt:lpstr>      ERİTROSİT SÜSPANSİYONUNUN HAZIRLANMASI</vt:lpstr>
      <vt:lpstr>         Trombosit Süspansiyonu Nedir ?</vt:lpstr>
      <vt:lpstr>                     AFEREZ TROMBOSİT</vt:lpstr>
      <vt:lpstr>                     AFEREZ TROMBOSİT</vt:lpstr>
      <vt:lpstr>            Taze Donmuş Plazma Nedir?</vt:lpstr>
      <vt:lpstr>           Taze Donmuş Plazma Nedir?</vt:lpstr>
      <vt:lpstr>                 Kriyopresipitat Nedir ?</vt:lpstr>
      <vt:lpstr>           Kana Uygulanan Testler   </vt:lpstr>
      <vt:lpstr>PowerPoint Sunusu</vt:lpstr>
      <vt:lpstr>           TRANSFÜZYON ÖNCESİNDE</vt:lpstr>
      <vt:lpstr>Transfer formunda transfüzyon merkezinde teslim eden ,transferi yapan  personel,klinikte teslim alan hemşire imza ve teslim aldığı saat olmalıdır.birde çanta çıkış ve servis giriş dereceleri yazılmalıdır.</vt:lpstr>
      <vt:lpstr>           DOĞRU KAN –DOĞRU HASTA</vt:lpstr>
      <vt:lpstr>         ETİKET KONTROLLERİ</vt:lpstr>
      <vt:lpstr>PowerPoint Sunusu</vt:lpstr>
      <vt:lpstr>PowerPoint Sunusu</vt:lpstr>
      <vt:lpstr>           KAN VE KAN BİLEŞENLERİ ONAM FORMU </vt:lpstr>
      <vt:lpstr>PowerPoint Sunusu</vt:lpstr>
      <vt:lpstr>PowerPoint Sunusu</vt:lpstr>
      <vt:lpstr>PowerPoint Sunusu</vt:lpstr>
      <vt:lpstr>TRANSFÜZYON REAKSİYONU GELİŞİRSE NE YAPMALIYIZ ?</vt:lpstr>
      <vt:lpstr>PowerPoint Sunusu</vt:lpstr>
      <vt:lpstr>PowerPoint Sunusu</vt:lpstr>
      <vt:lpstr>              EN GÜVENİLİR KAN TRANSFÜZYONU  YAPILMAYANDIR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GÜVENLİ KAN-GÜVENLİ TRANSFÜZYON</dc:title>
  <dc:creator>FATMA CEMILE OZDEMIR</dc:creator>
  <cp:lastModifiedBy>FATMA CEMILE OZDEMIR</cp:lastModifiedBy>
  <cp:revision>159</cp:revision>
  <dcterms:created xsi:type="dcterms:W3CDTF">2023-02-02T05:33:57Z</dcterms:created>
  <dcterms:modified xsi:type="dcterms:W3CDTF">2025-02-25T12:43:26Z</dcterms:modified>
</cp:coreProperties>
</file>