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59" r:id="rId4"/>
    <p:sldId id="260" r:id="rId5"/>
    <p:sldId id="261" r:id="rId6"/>
    <p:sldId id="262" r:id="rId7"/>
    <p:sldId id="276" r:id="rId8"/>
    <p:sldId id="277" r:id="rId9"/>
    <p:sldId id="263" r:id="rId10"/>
    <p:sldId id="264" r:id="rId11"/>
    <p:sldId id="265" r:id="rId12"/>
    <p:sldId id="278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81" r:id="rId21"/>
    <p:sldId id="273" r:id="rId22"/>
    <p:sldId id="280" r:id="rId23"/>
    <p:sldId id="274" r:id="rId24"/>
    <p:sldId id="282" r:id="rId25"/>
    <p:sldId id="275" r:id="rId26"/>
    <p:sldId id="283" r:id="rId27"/>
    <p:sldId id="284" r:id="rId28"/>
    <p:sldId id="285" r:id="rId29"/>
    <p:sldId id="279" r:id="rId3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351" autoAdjust="0"/>
  </p:normalViewPr>
  <p:slideViewPr>
    <p:cSldViewPr snapToGrid="0">
      <p:cViewPr varScale="1">
        <p:scale>
          <a:sx n="89" d="100"/>
          <a:sy n="89" d="100"/>
        </p:scale>
        <p:origin x="13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5E7B1-5F0E-4CB2-A401-8CFEA2489E7D}" type="datetimeFigureOut">
              <a:rPr lang="tr-TR" smtClean="0"/>
              <a:t>25.02.2025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81C39-7CE1-49C1-A050-ADBEB3F39B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2464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81C39-7CE1-49C1-A050-ADBEB3F39BA4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9857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81C39-7CE1-49C1-A050-ADBEB3F39BA4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9718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81C39-7CE1-49C1-A050-ADBEB3F39BA4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3972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81C39-7CE1-49C1-A050-ADBEB3F39BA4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7879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81C39-7CE1-49C1-A050-ADBEB3F39BA4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7118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0800E18-2613-8387-BEC4-9DC24B9BF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ED77413-90DA-DE66-ED58-2324C46E2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70BC9B8-C93E-7EF9-B5EE-C2752FDE3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BC64A-3796-4332-B48F-D321BBBCAD87}" type="datetimeFigureOut">
              <a:rPr lang="tr-TR" smtClean="0"/>
              <a:t>25.02.2025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9FE7FF3-9E05-2CA2-6CED-263E4BD26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5542F24-F0A4-7988-3B7D-4D093C0E2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419F-E6FE-4B59-BF65-9FEC9AF27B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9726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40586BF-0C01-0F58-FBD4-2E40793EC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54BA9C5-B50C-1E77-100E-4F408FCAE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300B556-F7FA-4627-9DAA-E265764E0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BC64A-3796-4332-B48F-D321BBBCAD87}" type="datetimeFigureOut">
              <a:rPr lang="tr-TR" smtClean="0"/>
              <a:t>25.02.2025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7C0D47B-3218-1332-C80D-A18EF8CED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6897E7F-E47B-F6B5-BC4F-8CBA410FE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419F-E6FE-4B59-BF65-9FEC9AF27B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224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0C20D94-2D43-3E66-8274-224A06CDA8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FB4846D-ADAA-D418-16A7-823033257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CB9170A-264D-DCBA-5916-491843F18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BC64A-3796-4332-B48F-D321BBBCAD87}" type="datetimeFigureOut">
              <a:rPr lang="tr-TR" smtClean="0"/>
              <a:t>25.02.2025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DC6A9C6-5EC1-DFEC-6DB6-76A4E34C9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E8CCCC2-A0B1-C84C-7D6E-DE8975D9F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419F-E6FE-4B59-BF65-9FEC9AF27B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654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89EF50-6200-62C4-8458-315DB429F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05F7196-44C6-A2BB-874C-19DF8E69C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5B2D26E-DBD9-8880-F509-DB218ED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BC64A-3796-4332-B48F-D321BBBCAD87}" type="datetimeFigureOut">
              <a:rPr lang="tr-TR" smtClean="0"/>
              <a:t>25.02.2025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2B50F93-5C69-9B7E-6413-2063810A1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4BF6C54-4BE7-5F69-C5BB-AF64A3370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419F-E6FE-4B59-BF65-9FEC9AF27B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31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680BCB-5C3D-0AF7-4A0B-852382F77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B1EFD20-3AE7-765A-3CD8-4571539F5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5B88267-A211-B35D-5A73-1AD00D7F8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BC64A-3796-4332-B48F-D321BBBCAD87}" type="datetimeFigureOut">
              <a:rPr lang="tr-TR" smtClean="0"/>
              <a:t>25.02.2025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9150BDE-9648-315D-E0C5-FD6667FB6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16367AF-F9A8-C958-EE9D-4034C373A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419F-E6FE-4B59-BF65-9FEC9AF27B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0560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F2D8CC-3E53-5AE6-1B84-644A364E0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2D88B64-0687-F0BE-9EEF-986575ED8A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1CB755F-B419-F9EE-358C-36850B58C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31D410D-D912-382F-57EA-DA5C3C940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BC64A-3796-4332-B48F-D321BBBCAD87}" type="datetimeFigureOut">
              <a:rPr lang="tr-TR" smtClean="0"/>
              <a:t>25.02.2025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4543FBB-5295-D763-7FD1-7EFF4CBEF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38CEFA9-192B-40AE-0AF5-367CF7D6A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419F-E6FE-4B59-BF65-9FEC9AF27B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0648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42FEEE-38E4-4ADF-2394-373A19573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3D53C8B-9EC0-7DDF-8D85-E5DB2B6E4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F9D3C8B-7D0A-4683-786A-CE8869F55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10032D6-CE0D-7C93-6CFB-ABA10A02CE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1958BCA-E2A8-CC3B-6A4C-2127DB3236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E3E7ED1-EAFB-AADF-E04D-1033F1FF4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BC64A-3796-4332-B48F-D321BBBCAD87}" type="datetimeFigureOut">
              <a:rPr lang="tr-TR" smtClean="0"/>
              <a:t>25.02.2025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7BADFCF-3182-E9D3-C468-8F70093C4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D88E0D4-95EE-3C8D-A93A-7A7C23ABB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419F-E6FE-4B59-BF65-9FEC9AF27B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066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2A1BFC-194E-EF52-8FC8-D5EEC6205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879CC80-BAC4-4073-8689-98B1FA1BB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BC64A-3796-4332-B48F-D321BBBCAD87}" type="datetimeFigureOut">
              <a:rPr lang="tr-TR" smtClean="0"/>
              <a:t>25.02.2025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675CBCB-55B7-286A-6266-57762D015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AF8D9AE-B6A8-E769-427F-C0ACD85F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419F-E6FE-4B59-BF65-9FEC9AF27B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444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F5E997C-1746-E6A2-67AD-F57D1F1D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BC64A-3796-4332-B48F-D321BBBCAD87}" type="datetimeFigureOut">
              <a:rPr lang="tr-TR" smtClean="0"/>
              <a:t>25.02.2025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A53315B-2893-1370-9FDF-7DE375EF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DAC6A79-EF4A-11AE-D99C-9D97DA475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419F-E6FE-4B59-BF65-9FEC9AF27B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5160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BBDC79F-991A-F6B9-749A-37159E4B6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24D108C-EBBA-AE00-C3D2-D051693E4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8F5C309-891C-4A6F-4CD7-7ABFE489F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4D0E42C-C572-94C3-C2A6-697BBC904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BC64A-3796-4332-B48F-D321BBBCAD87}" type="datetimeFigureOut">
              <a:rPr lang="tr-TR" smtClean="0"/>
              <a:t>25.02.2025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8EA16D4-A661-3673-199D-F728E4187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CC408AC-807D-30C8-227C-7E7045976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419F-E6FE-4B59-BF65-9FEC9AF27B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8968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2A73F81-9D67-0F8A-D23A-49D9F3EF4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929BC1B4-3625-DB2E-609B-5EDF4AF464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1722766-F81E-3481-5A7F-8191178F3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C278095-696A-9D14-9BF7-5B8B749E2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BC64A-3796-4332-B48F-D321BBBCAD87}" type="datetimeFigureOut">
              <a:rPr lang="tr-TR" smtClean="0"/>
              <a:t>25.02.2025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7099E67-76CD-ABB6-6081-71CFEBDC1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7C176EC-2734-FC34-5823-FD0D1CADE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419F-E6FE-4B59-BF65-9FEC9AF27B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613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BF5024D-193B-F6E1-5DB7-ECCEA0158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BD6B045-0CB3-5EA0-0C56-F3B5CF02C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49362A1-9D5B-E75C-7D6D-4FF44BFAD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BC64A-3796-4332-B48F-D321BBBCAD87}" type="datetimeFigureOut">
              <a:rPr lang="tr-TR" smtClean="0"/>
              <a:t>25.02.2025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DD75263-1292-E06A-DA73-74BDAAC6E9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BC20FE2-9B8B-E87B-E067-458DB6B2A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C419F-E6FE-4B59-BF65-9FEC9AF27B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703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F799A8-AB5A-CC42-8C31-EA94FC4D7A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1"/>
                </a:solidFill>
              </a:rPr>
              <a:t>N.E.Ü.TIP FAKÜLTESİ</a:t>
            </a:r>
            <a:br>
              <a:rPr lang="tr-TR" dirty="0">
                <a:solidFill>
                  <a:schemeClr val="accent1"/>
                </a:solidFill>
              </a:rPr>
            </a:br>
            <a:r>
              <a:rPr lang="tr-TR" dirty="0">
                <a:solidFill>
                  <a:schemeClr val="accent1"/>
                </a:solidFill>
              </a:rPr>
              <a:t>HASTANE ECZANESİ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0F3DE89-28B2-618F-0248-5B97602ED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03954"/>
            <a:ext cx="9144000" cy="753846"/>
          </a:xfrm>
        </p:spPr>
        <p:txBody>
          <a:bodyPr>
            <a:normAutofit/>
          </a:bodyPr>
          <a:lstStyle/>
          <a:p>
            <a:r>
              <a:rPr lang="tr-TR" dirty="0"/>
              <a:t>«												</a:t>
            </a:r>
          </a:p>
        </p:txBody>
      </p:sp>
      <p:pic>
        <p:nvPicPr>
          <p:cNvPr id="1026" name="Picture 2" descr="Türkiye'deki ilaç sıkıntısı: &quot;Turistler daha ucuz olduğu için depoluyor,  bazı firmalar da Orta Doğu ve Afrika ülkelerine ihraç ediyor&quot;">
            <a:extLst>
              <a:ext uri="{FF2B5EF4-FFF2-40B4-BE49-F238E27FC236}">
                <a16:creationId xmlns:a16="http://schemas.microsoft.com/office/drawing/2014/main" id="{8A25A77B-001A-D905-5650-9784EA2BD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20655"/>
            <a:ext cx="7620000" cy="253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57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8BFCC9-6F28-5BC3-531C-829FB2E10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İşleyişle ilgili sorunlar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1CC06FD-BB8B-88A4-444F-4D8C79668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İlaç teslim almaya gelen personel hazır olan ilaçları alıp diğer ilaçlarımızı da alabilir miyiz diye beklemektedir. O esnada eczacı ve teknisyenler diğer servislerle ilgilenmektedir.</a:t>
            </a:r>
          </a:p>
        </p:txBody>
      </p:sp>
    </p:spTree>
    <p:extLst>
      <p:ext uri="{BB962C8B-B14F-4D97-AF65-F5344CB8AC3E}">
        <p14:creationId xmlns:p14="http://schemas.microsoft.com/office/powerpoint/2010/main" val="2514094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C8126A-4AB0-6F86-4351-DC297812B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İşleyişle ilgili sorunlar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30E7AA4-3C1A-28F4-BAEE-61AF17545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b="1" dirty="0"/>
              <a:t>Soğuk ilaçlar mutlaka eczaneden akü ile verilmektedir</a:t>
            </a:r>
          </a:p>
          <a:p>
            <a:endParaRPr lang="tr-TR" sz="4000" b="1" dirty="0"/>
          </a:p>
          <a:p>
            <a:r>
              <a:rPr lang="tr-TR" sz="4000" b="1" dirty="0"/>
              <a:t>Bazı personeller hemen gideceğiz diye akü almamakta veya aküyü geri bırakmadır</a:t>
            </a:r>
          </a:p>
        </p:txBody>
      </p:sp>
    </p:spTree>
    <p:extLst>
      <p:ext uri="{BB962C8B-B14F-4D97-AF65-F5344CB8AC3E}">
        <p14:creationId xmlns:p14="http://schemas.microsoft.com/office/powerpoint/2010/main" val="250213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9C602E-95F5-E795-5E4B-92336DA57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İşleyişle ilgili sorunlar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2BA54D0-54DD-BA51-7874-963A3C259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600" b="1" dirty="0"/>
              <a:t>İlaç istemleri yapılırken rasyon bölümü yanlış seçilmekte ve ilaç seçilen bölüme gitmektedir. Bizlerin rasyon bölümünü değiştirmemiz mümkün </a:t>
            </a:r>
            <a:r>
              <a:rPr lang="tr-TR" sz="3600" b="1" dirty="0" err="1"/>
              <a:t>değildir.Bu</a:t>
            </a:r>
            <a:r>
              <a:rPr lang="tr-TR" sz="3600" b="1" dirty="0"/>
              <a:t> </a:t>
            </a:r>
            <a:r>
              <a:rPr lang="tr-TR" sz="3600" b="1" dirty="0" err="1"/>
              <a:t>sebeble</a:t>
            </a:r>
            <a:r>
              <a:rPr lang="tr-TR" sz="3600" b="1" dirty="0"/>
              <a:t> bazı servisler ilaçlarımız gelmedi veya bazı servisler bizim olmayan ilaçlar geldi gibi sorunlar yaşanmaktadır.</a:t>
            </a:r>
          </a:p>
        </p:txBody>
      </p:sp>
    </p:spTree>
    <p:extLst>
      <p:ext uri="{BB962C8B-B14F-4D97-AF65-F5344CB8AC3E}">
        <p14:creationId xmlns:p14="http://schemas.microsoft.com/office/powerpoint/2010/main" val="1415498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4D7B24-651E-98F9-E27D-C2BE49F97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Bazı ilaçlar hemşirelere imza karşılığı verilmektedir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B0592DE-A4EB-D617-1347-387131D06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Bu ilaçlar</a:t>
            </a:r>
          </a:p>
          <a:p>
            <a:endParaRPr lang="tr-TR" dirty="0"/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9708F985-3EF9-EFEC-E215-13126A6AB1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426050"/>
              </p:ext>
            </p:extLst>
          </p:nvPr>
        </p:nvGraphicFramePr>
        <p:xfrm>
          <a:off x="4229100" y="1690687"/>
          <a:ext cx="5829300" cy="48021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29300">
                  <a:extLst>
                    <a:ext uri="{9D8B030D-6E8A-4147-A177-3AD203B41FA5}">
                      <a16:colId xmlns:a16="http://schemas.microsoft.com/office/drawing/2014/main" val="2880430272"/>
                    </a:ext>
                  </a:extLst>
                </a:gridCol>
              </a:tblGrid>
              <a:tr h="24607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</a:rPr>
                        <a:t>HEMŞİRELERE İMZA KARŞİILIĞI VERİLEN İLAÇLAR</a:t>
                      </a:r>
                      <a:endParaRPr lang="tr-T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1137229"/>
                  </a:ext>
                </a:extLst>
              </a:tr>
              <a:tr h="207096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ADVATE 500 IU FLK</a:t>
                      </a:r>
                      <a:endParaRPr lang="tr-T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6039669"/>
                  </a:ext>
                </a:extLst>
              </a:tr>
              <a:tr h="207096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ARYOSEVEN 1,2 MG (60KIU) IV ENJEKSIYONLUK</a:t>
                      </a:r>
                      <a:endParaRPr lang="da-DK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1710870"/>
                  </a:ext>
                </a:extLst>
              </a:tr>
              <a:tr h="207096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BERINERT P 500 IU/10 ML IV ENJEKSIYON</a:t>
                      </a:r>
                      <a:endParaRPr lang="tr-T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5615297"/>
                  </a:ext>
                </a:extLst>
              </a:tr>
              <a:tr h="207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COFACT 500 IU 20 ML FLK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8632422"/>
                  </a:ext>
                </a:extLst>
              </a:tr>
              <a:tr h="207096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ENTYVIO 300 MG INF COZ KONS ICIN TOZ</a:t>
                      </a:r>
                      <a:endParaRPr lang="tr-T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2160244"/>
                  </a:ext>
                </a:extLst>
              </a:tr>
              <a:tr h="207096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EQUAGAM 250MG INFUZYONLUK COZELTI HAZIRLAMAK ICIN KONSANTRE</a:t>
                      </a:r>
                      <a:endParaRPr lang="tr-T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6688759"/>
                  </a:ext>
                </a:extLst>
              </a:tr>
              <a:tr h="207096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FEIBA 500 IU</a:t>
                      </a:r>
                      <a:endParaRPr lang="tr-T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1066112"/>
                  </a:ext>
                </a:extLst>
              </a:tr>
              <a:tr h="207096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GRAFALON FLAKON</a:t>
                      </a:r>
                      <a:endParaRPr lang="tr-T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8995172"/>
                  </a:ext>
                </a:extLst>
              </a:tr>
              <a:tr h="207096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HAEMAT P 500IU     FLK.</a:t>
                      </a:r>
                      <a:endParaRPr lang="tr-T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7761638"/>
                  </a:ext>
                </a:extLst>
              </a:tr>
              <a:tr h="207096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HAEMOCOMPLETTAN P 1GR 1 FLK</a:t>
                      </a:r>
                      <a:endParaRPr lang="tr-T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1158922"/>
                  </a:ext>
                </a:extLst>
              </a:tr>
              <a:tr h="207096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HEPAGAM B 1560 IU/5 ML IM/IV ENJEKSIYONLUK </a:t>
                      </a:r>
                      <a:endParaRPr lang="tr-T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3881829"/>
                  </a:ext>
                </a:extLst>
              </a:tr>
              <a:tr h="207096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HEPATECT CP 500 IU</a:t>
                      </a:r>
                      <a:endParaRPr lang="tr-T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0610579"/>
                  </a:ext>
                </a:extLst>
              </a:tr>
              <a:tr h="207096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HEPATİTİS-B İG-P FLAKON 200 IU</a:t>
                      </a:r>
                      <a:endParaRPr lang="tr-T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4122940"/>
                  </a:ext>
                </a:extLst>
              </a:tr>
              <a:tr h="207096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HUMAN ALBUMIN OCTAPHARMA %20 100 ML 1 FLK (BERK)</a:t>
                      </a:r>
                      <a:endParaRPr lang="tr-T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9165123"/>
                  </a:ext>
                </a:extLst>
              </a:tr>
              <a:tr h="207096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IMMUNINE 600 IU 1 FLK</a:t>
                      </a:r>
                      <a:endParaRPr lang="tr-T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671089"/>
                  </a:ext>
                </a:extLst>
              </a:tr>
              <a:tr h="207096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INFERJECT 500 MG/10 ML I.V. ENJEKSIYON</a:t>
                      </a:r>
                      <a:endParaRPr lang="tr-T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8196644"/>
                  </a:ext>
                </a:extLst>
              </a:tr>
              <a:tr h="207096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İVİGLER</a:t>
                      </a:r>
                      <a:endParaRPr lang="tr-T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8001433"/>
                  </a:ext>
                </a:extLst>
              </a:tr>
              <a:tr h="207096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NARKOTIK İLAÇLAR</a:t>
                      </a:r>
                      <a:endParaRPr lang="tr-T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7333473"/>
                  </a:ext>
                </a:extLst>
              </a:tr>
              <a:tr h="207096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OCREVUS 300 MG/ 10ML INFUZYONLUK COZELT</a:t>
                      </a:r>
                      <a:endParaRPr lang="tr-T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4622270"/>
                  </a:ext>
                </a:extLst>
              </a:tr>
              <a:tr h="207096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PSIKOTROP İLAÇLAR</a:t>
                      </a:r>
                      <a:endParaRPr lang="tr-T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293583"/>
                  </a:ext>
                </a:extLst>
              </a:tr>
              <a:tr h="207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RHOPHYLAC 300 MCG 1500 IU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3951051"/>
                  </a:ext>
                </a:extLst>
              </a:tr>
              <a:tr h="207096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TRUXIMA 500 MG/50 ML IV INFUZYON ICIN </a:t>
                      </a:r>
                      <a:endParaRPr lang="tr-T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7454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8384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376CC9-1FB5-829D-2B50-ABF44A030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Antibiyotikler</a:t>
            </a:r>
            <a:br>
              <a:rPr lang="tr-TR" dirty="0">
                <a:solidFill>
                  <a:srgbClr val="FF0000"/>
                </a:solidFill>
              </a:rPr>
            </a:b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A2802BB-A990-F77F-2BDD-4B66492FB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/>
              <a:t>Ehu</a:t>
            </a:r>
            <a:r>
              <a:rPr lang="tr-TR" b="1" dirty="0"/>
              <a:t> </a:t>
            </a:r>
            <a:r>
              <a:rPr lang="tr-TR" b="1" dirty="0" err="1"/>
              <a:t>lu</a:t>
            </a:r>
            <a:r>
              <a:rPr lang="tr-TR" b="1" dirty="0"/>
              <a:t> ve a-72 olan ilaçlar enfeksiyon hastalıkları onayı </a:t>
            </a:r>
            <a:r>
              <a:rPr lang="tr-TR" b="1" dirty="0" err="1"/>
              <a:t>gerektirir.Bu</a:t>
            </a:r>
            <a:r>
              <a:rPr lang="tr-TR" b="1" dirty="0"/>
              <a:t> ilaçlar </a:t>
            </a:r>
            <a:r>
              <a:rPr lang="tr-TR" b="1" dirty="0" err="1"/>
              <a:t>dr</a:t>
            </a:r>
            <a:r>
              <a:rPr lang="tr-TR" b="1" dirty="0"/>
              <a:t> </a:t>
            </a:r>
            <a:r>
              <a:rPr lang="tr-TR" b="1" dirty="0" err="1"/>
              <a:t>order</a:t>
            </a:r>
            <a:r>
              <a:rPr lang="tr-TR" b="1" dirty="0"/>
              <a:t> ettikten sonra önce enfeksiyon </a:t>
            </a:r>
            <a:r>
              <a:rPr lang="tr-TR" b="1" dirty="0" err="1"/>
              <a:t>hastalıkarı</a:t>
            </a:r>
            <a:r>
              <a:rPr lang="tr-TR" b="1" dirty="0"/>
              <a:t> </a:t>
            </a:r>
            <a:r>
              <a:rPr lang="tr-TR" b="1" dirty="0" err="1"/>
              <a:t>dr</a:t>
            </a:r>
            <a:r>
              <a:rPr lang="tr-TR" b="1" dirty="0"/>
              <a:t> onayına </a:t>
            </a:r>
            <a:r>
              <a:rPr lang="tr-TR" b="1" dirty="0" err="1"/>
              <a:t>düşer.Onay</a:t>
            </a:r>
            <a:r>
              <a:rPr lang="tr-TR" b="1" dirty="0"/>
              <a:t> aldıktan sonra eczacının önüne düşer ve onayı yapılır</a:t>
            </a:r>
          </a:p>
          <a:p>
            <a:r>
              <a:rPr lang="tr-TR" b="1" dirty="0"/>
              <a:t>Servisler biz istedik niye verilmedi gibi sorular sormakta enfeksiyon onayı olmadan eczacı görememektedir.</a:t>
            </a:r>
          </a:p>
          <a:p>
            <a:r>
              <a:rPr lang="tr-TR" b="1" dirty="0"/>
              <a:t>Cuma günleri 3 günlük olan istemlerde enfeksiyon onayı ayrı ayrı günler için verildiği için bazen 1 gün onaylanıp diğer günler kalmakta daha sonra onay verilmektedir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90185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2BFBAD-A7C5-0540-1227-7091F83E7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Serumlar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6A78C37-980E-00B8-0E59-D108842AE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Serumlar serum deposundan her gün 14:00-15:00 arası verilmektedir</a:t>
            </a:r>
          </a:p>
          <a:p>
            <a:r>
              <a:rPr lang="tr-TR" sz="4000" dirty="0"/>
              <a:t>Hastalara ihtiyaçtan fazla serum çekilmekte almaya gelen personel yazılan serumları almamakta  bu da eczane stoklarını bozmaktadır.</a:t>
            </a:r>
          </a:p>
        </p:txBody>
      </p:sp>
    </p:spTree>
    <p:extLst>
      <p:ext uri="{BB962C8B-B14F-4D97-AF65-F5344CB8AC3E}">
        <p14:creationId xmlns:p14="http://schemas.microsoft.com/office/powerpoint/2010/main" val="1204934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18F436-31CF-0196-A83A-79D0C3245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İnsülinler</a:t>
            </a:r>
            <a:br>
              <a:rPr lang="tr-TR" dirty="0">
                <a:solidFill>
                  <a:srgbClr val="FF0000"/>
                </a:solidFill>
              </a:rPr>
            </a:b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B3EF1C3-01F8-A64B-4BF7-BF6BD6394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b="1" dirty="0"/>
              <a:t>İnsülinler her hastaya ayrı ayrı çekilmekte ve serviste bir insülin  birkaç hastaya kullanılmaktadır.</a:t>
            </a:r>
          </a:p>
          <a:p>
            <a:endParaRPr lang="tr-TR" sz="4000" b="1" dirty="0"/>
          </a:p>
          <a:p>
            <a:r>
              <a:rPr lang="tr-TR" sz="4000" b="1" dirty="0"/>
              <a:t>Hastaya çekilen insülinler eczaneden </a:t>
            </a:r>
            <a:r>
              <a:rPr lang="tr-TR" sz="4000" b="1" dirty="0" err="1"/>
              <a:t>alınmamaktadır.Bu</a:t>
            </a:r>
            <a:r>
              <a:rPr lang="tr-TR" sz="4000" b="1" dirty="0"/>
              <a:t> da stoklarımızı bozmaktadır</a:t>
            </a:r>
          </a:p>
        </p:txBody>
      </p:sp>
    </p:spTree>
    <p:extLst>
      <p:ext uri="{BB962C8B-B14F-4D97-AF65-F5344CB8AC3E}">
        <p14:creationId xmlns:p14="http://schemas.microsoft.com/office/powerpoint/2010/main" val="1422540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16452F-A2D4-DD1F-6109-41C60A100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Parol</a:t>
            </a:r>
            <a:r>
              <a:rPr lang="tr-TR" dirty="0">
                <a:solidFill>
                  <a:srgbClr val="FF0000"/>
                </a:solidFill>
              </a:rPr>
              <a:t> flakonlar 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9D22E86-8343-07AB-BD61-B53DA258C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sz="4000" b="1" dirty="0"/>
              <a:t>Hastalara gerekenden fazla </a:t>
            </a:r>
            <a:r>
              <a:rPr lang="tr-TR" sz="4000" b="1" dirty="0" err="1"/>
              <a:t>parol</a:t>
            </a:r>
            <a:r>
              <a:rPr lang="tr-TR" sz="4000" b="1" dirty="0"/>
              <a:t> çekilmekte almaya gelen personel bizde var diye götürmek </a:t>
            </a:r>
            <a:r>
              <a:rPr lang="tr-TR" sz="4000" b="1" dirty="0" err="1"/>
              <a:t>istememektedir.Bunlar</a:t>
            </a:r>
            <a:r>
              <a:rPr lang="tr-TR" sz="4000" b="1" dirty="0"/>
              <a:t> da stoklarımızı bozmaktadır</a:t>
            </a:r>
          </a:p>
        </p:txBody>
      </p:sp>
    </p:spTree>
    <p:extLst>
      <p:ext uri="{BB962C8B-B14F-4D97-AF65-F5344CB8AC3E}">
        <p14:creationId xmlns:p14="http://schemas.microsoft.com/office/powerpoint/2010/main" val="3246355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9A2603-B578-5A9C-E196-E8BB20E74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İadeler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C54EFCE-E39D-695C-8C33-C614BEF12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İlaç iadeleri sistem üzerinden </a:t>
            </a:r>
            <a:r>
              <a:rPr lang="tr-TR" dirty="0" err="1"/>
              <a:t>yapılır.Çıktı</a:t>
            </a:r>
            <a:r>
              <a:rPr lang="tr-TR" dirty="0"/>
              <a:t> göndermeye gerek yoktur.</a:t>
            </a:r>
          </a:p>
          <a:p>
            <a:r>
              <a:rPr lang="tr-TR" dirty="0"/>
              <a:t>İlaçlar gönderilirken eksik veya fazla gönderilmektedir</a:t>
            </a:r>
          </a:p>
          <a:p>
            <a:r>
              <a:rPr lang="tr-TR" dirty="0"/>
              <a:t>Bazı ilaçlar (tabletler) eldiven veya peçete içinde gönderilmektedir.</a:t>
            </a:r>
          </a:p>
          <a:p>
            <a:r>
              <a:rPr lang="tr-TR" dirty="0"/>
              <a:t>Hazır enjektör olan ilaçlar dış ambalajından çıkmış şekilde gönderilmektedir.</a:t>
            </a:r>
          </a:p>
          <a:p>
            <a:r>
              <a:rPr lang="tr-TR" dirty="0"/>
              <a:t>Flakonların başlık kısımları kopmuş şekilde gönderilmektedir</a:t>
            </a:r>
          </a:p>
          <a:p>
            <a:r>
              <a:rPr lang="tr-TR" dirty="0"/>
              <a:t>Kutu içinde gönderilen ilaçlar kutusundan çıkmış şekilde </a:t>
            </a:r>
            <a:r>
              <a:rPr lang="tr-TR" dirty="0" err="1"/>
              <a:t>gönderilmektedir.Bu</a:t>
            </a:r>
            <a:r>
              <a:rPr lang="tr-TR" dirty="0"/>
              <a:t> ilaçlar servislerde  de kutu ile saklanmalıdır</a:t>
            </a:r>
          </a:p>
        </p:txBody>
      </p:sp>
    </p:spTree>
    <p:extLst>
      <p:ext uri="{BB962C8B-B14F-4D97-AF65-F5344CB8AC3E}">
        <p14:creationId xmlns:p14="http://schemas.microsoft.com/office/powerpoint/2010/main" val="2372605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F4969B-ADF6-3691-D97A-958047913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Miadı dolmuş ilaçlar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7924E7F-BC45-6454-5A1E-9563FFC8C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b="1" dirty="0"/>
              <a:t>Miadı dolmuş ilaçlar için </a:t>
            </a:r>
            <a:r>
              <a:rPr lang="tr-TR" sz="40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KLİNİK-POLİKLİNİK</a:t>
            </a:r>
            <a:r>
              <a:rPr lang="tr-TR" sz="4000" b="1" spc="-2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tr-TR" sz="40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İLAÇ</a:t>
            </a:r>
            <a:r>
              <a:rPr lang="tr-TR" sz="4000" b="1" spc="-15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sz="40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İMHA</a:t>
            </a:r>
            <a:r>
              <a:rPr lang="tr-TR" sz="4000" b="1" spc="-2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sz="4000" b="1" spc="-1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TUTANAĞI</a:t>
            </a:r>
            <a:r>
              <a:rPr lang="tr-TR" sz="4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sz="4000" b="1" spc="-1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doldurulur.Form</a:t>
            </a:r>
            <a:r>
              <a:rPr lang="tr-TR" sz="4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hastanemiz kalite sayfasında mevcuttur.</a:t>
            </a:r>
          </a:p>
          <a:p>
            <a:r>
              <a:rPr lang="tr-TR" sz="4000" b="1" spc="-10" dirty="0">
                <a:latin typeface="Calibri" panose="020F0502020204030204" pitchFamily="34" charset="0"/>
                <a:ea typeface="Calibri" panose="020F0502020204030204" pitchFamily="34" charset="0"/>
              </a:rPr>
              <a:t>İlaçlar tehlikeli atık varillerine atılır</a:t>
            </a:r>
          </a:p>
          <a:p>
            <a:r>
              <a:rPr lang="tr-TR" sz="4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Tutanağın bir nüshası eczaneye gönderilir</a:t>
            </a:r>
          </a:p>
        </p:txBody>
      </p:sp>
    </p:spTree>
    <p:extLst>
      <p:ext uri="{BB962C8B-B14F-4D97-AF65-F5344CB8AC3E}">
        <p14:creationId xmlns:p14="http://schemas.microsoft.com/office/powerpoint/2010/main" val="3048532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0E299D-4BFB-9305-AD1A-5D610DADE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994352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br>
              <a:rPr lang="tr-TR" dirty="0"/>
            </a:br>
            <a:br>
              <a:rPr lang="tr-TR" dirty="0"/>
            </a:br>
            <a:br>
              <a:rPr lang="tr-TR" dirty="0"/>
            </a:br>
            <a:br>
              <a:rPr lang="tr-TR" dirty="0"/>
            </a:br>
            <a:br>
              <a:rPr lang="tr-TR" dirty="0"/>
            </a:br>
            <a:br>
              <a:rPr lang="tr-TR" dirty="0"/>
            </a:br>
            <a:br>
              <a:rPr lang="tr-TR" dirty="0"/>
            </a:br>
            <a:br>
              <a:rPr lang="tr-TR" dirty="0"/>
            </a:br>
            <a:br>
              <a:rPr lang="tr-TR" dirty="0"/>
            </a:br>
            <a:r>
              <a:rPr lang="tr-TR" sz="6700" b="1" dirty="0">
                <a:solidFill>
                  <a:srgbClr val="00B0F0"/>
                </a:solidFill>
              </a:rPr>
              <a:t>1-ECZANE AMBARI</a:t>
            </a:r>
            <a:br>
              <a:rPr lang="tr-TR" sz="6700" b="1" dirty="0">
                <a:solidFill>
                  <a:srgbClr val="00B0F0"/>
                </a:solidFill>
              </a:rPr>
            </a:br>
            <a:r>
              <a:rPr lang="tr-TR" sz="6700" b="1" dirty="0">
                <a:solidFill>
                  <a:srgbClr val="FF0000"/>
                </a:solidFill>
              </a:rPr>
              <a:t>2-ANA ECZANE</a:t>
            </a:r>
            <a:br>
              <a:rPr lang="tr-TR" sz="6700" b="1" dirty="0"/>
            </a:br>
            <a:r>
              <a:rPr lang="tr-TR" sz="6700" b="1" dirty="0">
                <a:solidFill>
                  <a:srgbClr val="FFC000"/>
                </a:solidFill>
              </a:rPr>
              <a:t>3-ESKİ HASTANE ECZANESİ</a:t>
            </a:r>
            <a:br>
              <a:rPr lang="tr-TR" sz="6700" b="1" dirty="0"/>
            </a:br>
            <a:r>
              <a:rPr lang="tr-TR" sz="6700" b="1" dirty="0"/>
              <a:t>4-ONKOLOJİ ECZANESİ</a:t>
            </a:r>
            <a:br>
              <a:rPr lang="tr-TR" dirty="0"/>
            </a:b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13658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4">
            <a:extLst>
              <a:ext uri="{FF2B5EF4-FFF2-40B4-BE49-F238E27FC236}">
                <a16:creationId xmlns:a16="http://schemas.microsoft.com/office/drawing/2014/main" id="{95BF0120-2107-5000-D3E5-58CD6D3C8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8144" y="0"/>
            <a:ext cx="7735712" cy="6982691"/>
          </a:xfrm>
        </p:spPr>
      </p:pic>
    </p:spTree>
    <p:extLst>
      <p:ext uri="{BB962C8B-B14F-4D97-AF65-F5344CB8AC3E}">
        <p14:creationId xmlns:p14="http://schemas.microsoft.com/office/powerpoint/2010/main" val="3944525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1183D1-EF49-2830-08EB-15ADB5678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Miadı dolmuş narkotik ve psikotrop ilaçlar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2FDC136-B69E-B470-D147-1D21E3B0D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600" b="1" dirty="0"/>
              <a:t>Miadı dolmuş narkotik ve psikotrop ilaçlar için </a:t>
            </a:r>
            <a:r>
              <a:rPr lang="tr-TR" sz="3600" b="1" dirty="0">
                <a:solidFill>
                  <a:srgbClr val="00B0F0"/>
                </a:solidFill>
              </a:rPr>
              <a:t>MİADI DOLMUŞ NARKOTİK VE PSİKOTROP İLAÇ FORMU  </a:t>
            </a:r>
            <a:r>
              <a:rPr lang="tr-TR" sz="3600" b="1" dirty="0"/>
              <a:t>doldurulur.</a:t>
            </a:r>
            <a:r>
              <a:rPr lang="tr-TR" sz="36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Form hastanemiz kalite sayfasında mevcuttur.</a:t>
            </a:r>
          </a:p>
          <a:p>
            <a:endParaRPr lang="tr-TR" sz="3600" b="1" dirty="0"/>
          </a:p>
          <a:p>
            <a:r>
              <a:rPr lang="tr-TR" sz="3600" b="1" dirty="0"/>
              <a:t>İlaçlarla birlikte tutanağın bir nüshası eczaneye gönderilir.</a:t>
            </a:r>
          </a:p>
        </p:txBody>
      </p:sp>
    </p:spTree>
    <p:extLst>
      <p:ext uri="{BB962C8B-B14F-4D97-AF65-F5344CB8AC3E}">
        <p14:creationId xmlns:p14="http://schemas.microsoft.com/office/powerpoint/2010/main" val="3288794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33AFA9FE-E3DE-7208-38B1-03E361351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0"/>
            <a:ext cx="7895086" cy="6176963"/>
          </a:xfrm>
        </p:spPr>
      </p:pic>
    </p:spTree>
    <p:extLst>
      <p:ext uri="{BB962C8B-B14F-4D97-AF65-F5344CB8AC3E}">
        <p14:creationId xmlns:p14="http://schemas.microsoft.com/office/powerpoint/2010/main" val="1058528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ADF68B-4CAF-77EC-5848-10FDF283F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Kullanım sonrası artan narkotik ve psikotrop ilaçlar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8F6646-43A4-087A-3C09-736BA9DB9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200" b="1" dirty="0"/>
              <a:t>Kullanım sonrası artan narkotik ve </a:t>
            </a:r>
            <a:r>
              <a:rPr lang="tr-TR" sz="3200" b="1" dirty="0" err="1"/>
              <a:t>psıkotrop</a:t>
            </a:r>
            <a:r>
              <a:rPr lang="tr-TR" sz="3200" b="1" dirty="0"/>
              <a:t> ilaçlar </a:t>
            </a:r>
            <a:r>
              <a:rPr lang="tr-TR" sz="3200" b="1" dirty="0">
                <a:solidFill>
                  <a:srgbClr val="00B0F0"/>
                </a:solidFill>
              </a:rPr>
              <a:t>KULLANIM SONRASI ARTAN UYUŞTURUCU VE/VEYA PSİKOTROP İLAÇ İMHA TUTANAĞI</a:t>
            </a:r>
            <a:r>
              <a:rPr lang="tr-TR" sz="3200" b="1" dirty="0"/>
              <a:t> doldurulur.</a:t>
            </a:r>
            <a:r>
              <a:rPr lang="tr-TR" sz="32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Form hastanemiz kalite sayfasında mevcuttur.</a:t>
            </a:r>
          </a:p>
          <a:p>
            <a:endParaRPr lang="tr-TR" sz="3200" b="1" dirty="0"/>
          </a:p>
          <a:p>
            <a:endParaRPr lang="tr-TR" sz="3200" b="1" dirty="0"/>
          </a:p>
          <a:p>
            <a:r>
              <a:rPr lang="tr-TR" sz="3200" b="1" dirty="0"/>
              <a:t>İlaçlarla birlikte tutanağın bir nüshası eczaneye gönderilir.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65765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D9494FCB-8E14-09A1-E718-55318247D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-72736"/>
            <a:ext cx="7735712" cy="6249699"/>
          </a:xfrm>
        </p:spPr>
      </p:pic>
    </p:spTree>
    <p:extLst>
      <p:ext uri="{BB962C8B-B14F-4D97-AF65-F5344CB8AC3E}">
        <p14:creationId xmlns:p14="http://schemas.microsoft.com/office/powerpoint/2010/main" val="3210540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4EA75A-00D1-BE42-FF93-2426B8C0A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Kullanım sonrası artan normal ilaçlar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4EAB726-A9E2-1A50-CF1A-CA43A26CE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b="1" dirty="0"/>
              <a:t>Kullanım sonrası artan normal ilaçlar için </a:t>
            </a:r>
            <a:r>
              <a:rPr lang="tr-TR" sz="4000" b="1" dirty="0">
                <a:solidFill>
                  <a:srgbClr val="00B0F0"/>
                </a:solidFill>
              </a:rPr>
              <a:t>ECZANE YARIM DOZ İLAÇ İMHA FORMU </a:t>
            </a:r>
            <a:r>
              <a:rPr lang="tr-TR" sz="4000" b="1" dirty="0"/>
              <a:t>doldurulur.</a:t>
            </a:r>
            <a:r>
              <a:rPr lang="tr-TR" sz="4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Form hastanemiz kalite sayfasında mevcuttur.</a:t>
            </a:r>
          </a:p>
          <a:p>
            <a:r>
              <a:rPr lang="tr-TR" sz="4000" b="1" spc="-10" dirty="0">
                <a:latin typeface="Calibri" panose="020F0502020204030204" pitchFamily="34" charset="0"/>
              </a:rPr>
              <a:t>İlaçlar tehlike atık </a:t>
            </a:r>
            <a:r>
              <a:rPr lang="tr-TR" sz="4000" b="1" spc="-10" dirty="0" err="1">
                <a:latin typeface="Calibri" panose="020F0502020204030204" pitchFamily="34" charset="0"/>
              </a:rPr>
              <a:t>varilllerine</a:t>
            </a:r>
            <a:r>
              <a:rPr lang="tr-TR" sz="4000" b="1" spc="-10" dirty="0">
                <a:latin typeface="Calibri" panose="020F0502020204030204" pitchFamily="34" charset="0"/>
              </a:rPr>
              <a:t> atılır. Formun bir nüshası eczaneye gönderilir</a:t>
            </a: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2874876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BE2E4AD-F64E-663F-FA0A-EBEA9ED955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-103909"/>
            <a:ext cx="7735712" cy="6961910"/>
          </a:xfrm>
        </p:spPr>
      </p:pic>
    </p:spTree>
    <p:extLst>
      <p:ext uri="{BB962C8B-B14F-4D97-AF65-F5344CB8AC3E}">
        <p14:creationId xmlns:p14="http://schemas.microsoft.com/office/powerpoint/2010/main" val="279489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240BBD-6D88-81AE-5DF5-2B5286AE6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İlaç kırılma veya zayi olma durumu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C68D593-C154-212B-F720-D896FEC30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b="1" dirty="0"/>
              <a:t>İlaç kırılma veya zayi olma </a:t>
            </a:r>
            <a:r>
              <a:rPr lang="tr-TR" sz="4000" b="1" dirty="0" err="1"/>
              <a:t>durumuda</a:t>
            </a:r>
            <a:r>
              <a:rPr lang="tr-TR" sz="4000" b="1" dirty="0"/>
              <a:t> </a:t>
            </a:r>
            <a:r>
              <a:rPr lang="tr-TR" sz="4000" b="1" dirty="0">
                <a:solidFill>
                  <a:srgbClr val="00B0F0"/>
                </a:solidFill>
              </a:rPr>
              <a:t>ECZANE İLAÇ ZAYİ FORMU </a:t>
            </a:r>
            <a:r>
              <a:rPr lang="tr-TR" sz="4000" b="1" dirty="0"/>
              <a:t>doldurulur.</a:t>
            </a:r>
            <a:r>
              <a:rPr lang="tr-TR" sz="4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Form hastanemiz kalite sayfasında mevcuttur.</a:t>
            </a:r>
          </a:p>
          <a:p>
            <a:pPr marL="0" indent="0">
              <a:buNone/>
            </a:pPr>
            <a:endParaRPr lang="tr-TR" sz="4000" b="1" dirty="0"/>
          </a:p>
          <a:p>
            <a:r>
              <a:rPr lang="tr-TR" sz="4000" b="1" dirty="0"/>
              <a:t>Formun bir nüshası eczaneye gönderilir</a:t>
            </a:r>
          </a:p>
        </p:txBody>
      </p:sp>
    </p:spTree>
    <p:extLst>
      <p:ext uri="{BB962C8B-B14F-4D97-AF65-F5344CB8AC3E}">
        <p14:creationId xmlns:p14="http://schemas.microsoft.com/office/powerpoint/2010/main" val="1686844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2E97E9D9-9DE3-8EBD-5C92-EC55DAC75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551" y="0"/>
            <a:ext cx="10445675" cy="6723529"/>
          </a:xfrm>
        </p:spPr>
      </p:pic>
    </p:spTree>
    <p:extLst>
      <p:ext uri="{BB962C8B-B14F-4D97-AF65-F5344CB8AC3E}">
        <p14:creationId xmlns:p14="http://schemas.microsoft.com/office/powerpoint/2010/main" val="3610187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966656-0E8D-3B54-647E-43A18AE03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Acil arabaları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5131A29-48A7-5A79-0E83-FD9EAAB84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b="1" dirty="0"/>
              <a:t>Acil arabaları için hasta üzerinden ilaç istenmez</a:t>
            </a:r>
          </a:p>
          <a:p>
            <a:r>
              <a:rPr lang="tr-TR" sz="4000" b="1" dirty="0"/>
              <a:t>Acil arabaları için bölüm deposuna istem </a:t>
            </a:r>
            <a:r>
              <a:rPr lang="tr-TR" sz="4000" b="1" dirty="0" err="1"/>
              <a:t>yapılır.Kullandıkça</a:t>
            </a:r>
            <a:r>
              <a:rPr lang="tr-TR" sz="4000" b="1" dirty="0"/>
              <a:t> kendi deponuzdan düşülür.</a:t>
            </a:r>
          </a:p>
          <a:p>
            <a:r>
              <a:rPr lang="tr-TR" sz="4000" b="1" dirty="0"/>
              <a:t>Acil arabalarında miadı yaklaşan ilaçlar en az 1 ay kala eczaneye gönderilir değiştirilir.</a:t>
            </a:r>
          </a:p>
        </p:txBody>
      </p:sp>
    </p:spTree>
    <p:extLst>
      <p:ext uri="{BB962C8B-B14F-4D97-AF65-F5344CB8AC3E}">
        <p14:creationId xmlns:p14="http://schemas.microsoft.com/office/powerpoint/2010/main" val="1505787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03D2C1-379D-C5D9-F27B-DD916AD1A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52155"/>
            <a:ext cx="9144000" cy="3231572"/>
          </a:xfrm>
        </p:spPr>
        <p:txBody>
          <a:bodyPr>
            <a:normAutofit fontScale="90000"/>
          </a:bodyPr>
          <a:lstStyle/>
          <a:p>
            <a:br>
              <a:rPr lang="tr-TR" b="1" dirty="0">
                <a:solidFill>
                  <a:srgbClr val="00B0F0"/>
                </a:solidFill>
              </a:rPr>
            </a:br>
            <a:br>
              <a:rPr lang="tr-TR" b="1" dirty="0">
                <a:solidFill>
                  <a:srgbClr val="00B0F0"/>
                </a:solidFill>
              </a:rPr>
            </a:br>
            <a:r>
              <a:rPr lang="tr-TR" b="1" dirty="0">
                <a:solidFill>
                  <a:srgbClr val="00B0F0"/>
                </a:solidFill>
              </a:rPr>
              <a:t>12 ECZACI</a:t>
            </a:r>
            <a:br>
              <a:rPr lang="tr-TR" b="1" dirty="0">
                <a:solidFill>
                  <a:srgbClr val="00B0F0"/>
                </a:solidFill>
              </a:rPr>
            </a:br>
            <a:r>
              <a:rPr lang="tr-TR" b="1" dirty="0">
                <a:solidFill>
                  <a:srgbClr val="00B0F0"/>
                </a:solidFill>
              </a:rPr>
              <a:t>(</a:t>
            </a:r>
            <a:r>
              <a:rPr lang="tr-TR" sz="5300" b="1" dirty="0">
                <a:solidFill>
                  <a:srgbClr val="FF0000"/>
                </a:solidFill>
              </a:rPr>
              <a:t>ÜÇ GÖREVLENDİRME,BİR ŞİRKET</a:t>
            </a:r>
            <a:r>
              <a:rPr lang="tr-TR" b="1" dirty="0">
                <a:solidFill>
                  <a:srgbClr val="00B0F0"/>
                </a:solidFill>
              </a:rPr>
              <a:t>)</a:t>
            </a:r>
            <a:br>
              <a:rPr lang="tr-TR" b="1" dirty="0">
                <a:solidFill>
                  <a:srgbClr val="00B0F0"/>
                </a:solidFill>
              </a:rPr>
            </a:br>
            <a:br>
              <a:rPr lang="tr-TR" b="1" dirty="0"/>
            </a:br>
            <a:r>
              <a:rPr lang="tr-TR" b="1" dirty="0">
                <a:solidFill>
                  <a:srgbClr val="00B050"/>
                </a:solidFill>
              </a:rPr>
              <a:t>14 TEKNİSYEN</a:t>
            </a:r>
          </a:p>
        </p:txBody>
      </p:sp>
    </p:spTree>
    <p:extLst>
      <p:ext uri="{BB962C8B-B14F-4D97-AF65-F5344CB8AC3E}">
        <p14:creationId xmlns:p14="http://schemas.microsoft.com/office/powerpoint/2010/main" val="3954274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510782-F498-B7D9-925F-D7D7DE51F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İŞLEYİŞ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FFE40F-3018-F234-1D9E-1837E2438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İlaç istemleri doktorlar tarafından </a:t>
            </a:r>
            <a:r>
              <a:rPr lang="tr-TR" dirty="0" err="1"/>
              <a:t>order</a:t>
            </a:r>
            <a:r>
              <a:rPr lang="tr-TR" dirty="0"/>
              <a:t> edilir</a:t>
            </a:r>
          </a:p>
          <a:p>
            <a:r>
              <a:rPr lang="tr-TR" dirty="0" err="1"/>
              <a:t>Orderler</a:t>
            </a:r>
            <a:r>
              <a:rPr lang="tr-TR" dirty="0"/>
              <a:t> eczacı tarafından incelenir</a:t>
            </a:r>
          </a:p>
          <a:p>
            <a:r>
              <a:rPr lang="tr-TR" dirty="0"/>
              <a:t>Onaylanır</a:t>
            </a:r>
          </a:p>
          <a:p>
            <a:r>
              <a:rPr lang="tr-TR" dirty="0"/>
              <a:t>Hazırlanır</a:t>
            </a:r>
          </a:p>
          <a:p>
            <a:r>
              <a:rPr lang="tr-TR" dirty="0"/>
              <a:t>Teslim edilir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46560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B8E01D-0C33-9391-B008-A279EF02B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işleyiş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6372BA9-73F4-45D5-F85F-1B0C4E187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Yeni bina tüm servisler </a:t>
            </a:r>
            <a:r>
              <a:rPr lang="tr-TR" dirty="0">
                <a:solidFill>
                  <a:srgbClr val="FF0000"/>
                </a:solidFill>
              </a:rPr>
              <a:t>3 bölüme </a:t>
            </a:r>
            <a:r>
              <a:rPr lang="tr-TR" dirty="0"/>
              <a:t>ayrılmış olup her servisle ilgilenen bir banko vardır</a:t>
            </a:r>
          </a:p>
          <a:p>
            <a:endParaRPr lang="tr-TR" dirty="0"/>
          </a:p>
          <a:p>
            <a:r>
              <a:rPr lang="tr-TR" dirty="0" err="1">
                <a:solidFill>
                  <a:srgbClr val="FF0000"/>
                </a:solidFill>
              </a:rPr>
              <a:t>Narkotıik</a:t>
            </a:r>
            <a:r>
              <a:rPr lang="tr-TR" dirty="0">
                <a:solidFill>
                  <a:srgbClr val="FF0000"/>
                </a:solidFill>
              </a:rPr>
              <a:t> ilaçlar </a:t>
            </a:r>
            <a:r>
              <a:rPr lang="tr-TR" dirty="0"/>
              <a:t>için ayrıca bir banko vardır</a:t>
            </a:r>
          </a:p>
          <a:p>
            <a:endParaRPr lang="tr-TR" dirty="0"/>
          </a:p>
          <a:p>
            <a:r>
              <a:rPr lang="tr-TR" dirty="0"/>
              <a:t>Her bankonun hazırlayıcısı 2 adet teknisyen vardır</a:t>
            </a:r>
          </a:p>
          <a:p>
            <a:endParaRPr lang="tr-TR" dirty="0"/>
          </a:p>
          <a:p>
            <a:r>
              <a:rPr lang="tr-TR" dirty="0"/>
              <a:t>Cep depolar için ayrı banko vardır</a:t>
            </a:r>
          </a:p>
          <a:p>
            <a:pPr marL="0" indent="0">
              <a:buNone/>
            </a:pP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5452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DF62EC3E-B42C-8989-C2C8-9433373B3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423381"/>
              </p:ext>
            </p:extLst>
          </p:nvPr>
        </p:nvGraphicFramePr>
        <p:xfrm>
          <a:off x="987136" y="674703"/>
          <a:ext cx="9914643" cy="59147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1433">
                  <a:extLst>
                    <a:ext uri="{9D8B030D-6E8A-4147-A177-3AD203B41FA5}">
                      <a16:colId xmlns:a16="http://schemas.microsoft.com/office/drawing/2014/main" val="2309898539"/>
                    </a:ext>
                  </a:extLst>
                </a:gridCol>
                <a:gridCol w="3311605">
                  <a:extLst>
                    <a:ext uri="{9D8B030D-6E8A-4147-A177-3AD203B41FA5}">
                      <a16:colId xmlns:a16="http://schemas.microsoft.com/office/drawing/2014/main" val="3029183153"/>
                    </a:ext>
                  </a:extLst>
                </a:gridCol>
                <a:gridCol w="3311605">
                  <a:extLst>
                    <a:ext uri="{9D8B030D-6E8A-4147-A177-3AD203B41FA5}">
                      <a16:colId xmlns:a16="http://schemas.microsoft.com/office/drawing/2014/main" val="837904389"/>
                    </a:ext>
                  </a:extLst>
                </a:gridCol>
              </a:tblGrid>
              <a:tr h="162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effectLst/>
                        </a:rPr>
                        <a:t>1.GRUP  TEL: 7332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57" marR="514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effectLst/>
                        </a:rPr>
                        <a:t>2.GRUP TEL: 7767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57" marR="514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effectLst/>
                        </a:rPr>
                        <a:t>3 GRUP TEL: 7721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57" marR="51457" marT="0" marB="0"/>
                </a:tc>
                <a:extLst>
                  <a:ext uri="{0D108BD9-81ED-4DB2-BD59-A6C34878D82A}">
                    <a16:rowId xmlns:a16="http://schemas.microsoft.com/office/drawing/2014/main" val="3569000829"/>
                  </a:ext>
                </a:extLst>
              </a:tr>
              <a:tr h="5569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u="sng" dirty="0">
                          <a:effectLst/>
                        </a:rPr>
                        <a:t>Gen cer</a:t>
                      </a:r>
                      <a:endParaRPr lang="tr-T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</a:rPr>
                        <a:t>Ortopedi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u="sng" dirty="0">
                          <a:effectLst/>
                        </a:rPr>
                        <a:t>Dahiliye yoğun</a:t>
                      </a:r>
                      <a:endParaRPr lang="tr-T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</a:rPr>
                        <a:t>üroloji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u="sng" dirty="0">
                          <a:effectLst/>
                        </a:rPr>
                        <a:t>NÖROLOJİ</a:t>
                      </a:r>
                      <a:endParaRPr lang="tr-T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</a:rPr>
                        <a:t>Genel dahiliye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</a:rPr>
                        <a:t>KBB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</a:rPr>
                        <a:t>Göz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</a:rPr>
                        <a:t>Özel servis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</a:rPr>
                        <a:t>REANİMASYON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</a:rPr>
                        <a:t>K.DOĞUM 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err="1">
                          <a:effectLst/>
                        </a:rPr>
                        <a:t>K.doğum</a:t>
                      </a:r>
                      <a:r>
                        <a:rPr lang="tr-TR" sz="1100" dirty="0">
                          <a:effectLst/>
                        </a:rPr>
                        <a:t>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</a:rPr>
                        <a:t>Romatoloji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err="1">
                          <a:effectLst/>
                        </a:rPr>
                        <a:t>gastro</a:t>
                      </a:r>
                      <a:r>
                        <a:rPr lang="tr-TR" sz="1100" dirty="0">
                          <a:effectLst/>
                        </a:rPr>
                        <a:t> günübirlik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57" marR="514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u="sng" dirty="0">
                          <a:effectLst/>
                        </a:rPr>
                        <a:t>Göğüs 1</a:t>
                      </a:r>
                      <a:endParaRPr lang="tr-T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u="sng" dirty="0">
                          <a:effectLst/>
                        </a:rPr>
                        <a:t>Göğüs 2</a:t>
                      </a:r>
                      <a:endParaRPr lang="tr-T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</a:rPr>
                        <a:t>Nöroloji yoğun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</a:rPr>
                        <a:t>Beyin cerh servisi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</a:rPr>
                        <a:t>Kardiyoloji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</a:rPr>
                        <a:t>Kardiyoloji yoğun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</a:rPr>
                        <a:t>Acil yataklı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</a:rPr>
                        <a:t>Acil yoğun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</a:rPr>
                        <a:t>Göğüs </a:t>
                      </a:r>
                      <a:r>
                        <a:rPr lang="tr-TR" sz="1100" dirty="0" err="1">
                          <a:effectLst/>
                        </a:rPr>
                        <a:t>cerr</a:t>
                      </a:r>
                      <a:endParaRPr lang="tr-T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u="sng" dirty="0">
                          <a:effectLst/>
                        </a:rPr>
                        <a:t>GÖĞÜS YOĞUN 1</a:t>
                      </a:r>
                      <a:endParaRPr lang="tr-T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u="sng" dirty="0">
                          <a:effectLst/>
                        </a:rPr>
                        <a:t>GÖĞÜS YOĞUN 2</a:t>
                      </a:r>
                      <a:endParaRPr lang="tr-T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err="1">
                          <a:effectLst/>
                        </a:rPr>
                        <a:t>Göcerr</a:t>
                      </a:r>
                      <a:r>
                        <a:rPr lang="tr-TR" sz="1100" dirty="0">
                          <a:effectLst/>
                        </a:rPr>
                        <a:t> yoğun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err="1">
                          <a:effectLst/>
                        </a:rPr>
                        <a:t>ç.cerr</a:t>
                      </a:r>
                      <a:endParaRPr lang="tr-T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err="1">
                          <a:effectLst/>
                        </a:rPr>
                        <a:t>anjio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57" marR="51457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u="sng" dirty="0">
                          <a:effectLst/>
                        </a:rPr>
                        <a:t>Nefroloji</a:t>
                      </a:r>
                      <a:endParaRPr lang="tr-T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err="1">
                          <a:effectLst/>
                        </a:rPr>
                        <a:t>gastroloji</a:t>
                      </a:r>
                      <a:endParaRPr lang="tr-T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</a:rPr>
                        <a:t>Beyin </a:t>
                      </a:r>
                      <a:r>
                        <a:rPr lang="tr-TR" sz="1100" dirty="0" err="1">
                          <a:effectLst/>
                        </a:rPr>
                        <a:t>cerr</a:t>
                      </a:r>
                      <a:r>
                        <a:rPr lang="tr-TR" sz="1100" dirty="0">
                          <a:effectLst/>
                        </a:rPr>
                        <a:t> yoğun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</a:rPr>
                        <a:t>PLASTİK CERR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u="sng" dirty="0">
                          <a:effectLst/>
                        </a:rPr>
                        <a:t>Endokrin</a:t>
                      </a:r>
                      <a:endParaRPr lang="tr-T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u="sng" dirty="0">
                          <a:effectLst/>
                        </a:rPr>
                        <a:t>İntaniye</a:t>
                      </a:r>
                      <a:endParaRPr lang="tr-T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</a:rPr>
                        <a:t>Cildiye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</a:rPr>
                        <a:t>Genel </a:t>
                      </a:r>
                      <a:r>
                        <a:rPr lang="tr-TR" sz="1100" dirty="0" err="1">
                          <a:effectLst/>
                        </a:rPr>
                        <a:t>cerr</a:t>
                      </a:r>
                      <a:r>
                        <a:rPr lang="tr-TR" sz="1100" dirty="0">
                          <a:effectLst/>
                        </a:rPr>
                        <a:t> yoğun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err="1">
                          <a:effectLst/>
                        </a:rPr>
                        <a:t>Ç.yenidoğan</a:t>
                      </a:r>
                      <a:endParaRPr lang="tr-T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</a:rPr>
                        <a:t>Kalp damar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</a:rPr>
                        <a:t>Kalp damar yoğun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err="1">
                          <a:effectLst/>
                        </a:rPr>
                        <a:t>Travay</a:t>
                      </a:r>
                      <a:endParaRPr lang="tr-T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u="sng" dirty="0">
                          <a:effectLst/>
                        </a:rPr>
                        <a:t>Organ nakli hepsi</a:t>
                      </a:r>
                      <a:endParaRPr lang="tr-T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err="1">
                          <a:effectLst/>
                        </a:rPr>
                        <a:t>Dializ</a:t>
                      </a:r>
                      <a:endParaRPr lang="tr-T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</a:rPr>
                        <a:t>Ağrı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err="1">
                          <a:effectLst/>
                        </a:rPr>
                        <a:t>Allerji</a:t>
                      </a:r>
                      <a:r>
                        <a:rPr lang="tr-TR" sz="1100" dirty="0">
                          <a:effectLst/>
                        </a:rPr>
                        <a:t> </a:t>
                      </a:r>
                      <a:r>
                        <a:rPr lang="tr-TR" sz="1100" dirty="0" err="1">
                          <a:effectLst/>
                        </a:rPr>
                        <a:t>günibirlik</a:t>
                      </a:r>
                      <a:endParaRPr lang="tr-T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57" marR="51457" marT="0" marB="0"/>
                </a:tc>
                <a:extLst>
                  <a:ext uri="{0D108BD9-81ED-4DB2-BD59-A6C34878D82A}">
                    <a16:rowId xmlns:a16="http://schemas.microsoft.com/office/drawing/2014/main" val="4076279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700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8E63C15-01B8-9EDF-B1DF-B8A74FA78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Narkotık</a:t>
            </a:r>
            <a:r>
              <a:rPr lang="tr-TR" dirty="0">
                <a:solidFill>
                  <a:srgbClr val="FF0000"/>
                </a:solidFill>
              </a:rPr>
              <a:t> ve </a:t>
            </a:r>
            <a:r>
              <a:rPr lang="tr-TR" dirty="0" err="1">
                <a:solidFill>
                  <a:srgbClr val="FF0000"/>
                </a:solidFill>
              </a:rPr>
              <a:t>psıkotrop</a:t>
            </a:r>
            <a:r>
              <a:rPr lang="tr-TR" dirty="0">
                <a:solidFill>
                  <a:srgbClr val="FF0000"/>
                </a:solidFill>
              </a:rPr>
              <a:t> ilaçlar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2F0A055-E81D-648E-E854-A78CD6EF2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3600" b="1" dirty="0" err="1"/>
              <a:t>Narkotık</a:t>
            </a:r>
            <a:r>
              <a:rPr lang="tr-TR" sz="3600" b="1" dirty="0"/>
              <a:t> ve psikotrop ilaçlar </a:t>
            </a:r>
            <a:r>
              <a:rPr lang="tr-TR" sz="3600" b="1" dirty="0" err="1"/>
              <a:t>dr</a:t>
            </a:r>
            <a:r>
              <a:rPr lang="tr-TR" sz="3600" b="1" dirty="0"/>
              <a:t> istemlerinden sonra sistem üzerinden çıktı </a:t>
            </a:r>
            <a:r>
              <a:rPr lang="tr-TR" sz="3600" b="1" dirty="0" err="1"/>
              <a:t>alınır.Dr</a:t>
            </a:r>
            <a:r>
              <a:rPr lang="tr-TR" sz="3600" b="1" dirty="0"/>
              <a:t> ve hemşire imzaları </a:t>
            </a:r>
            <a:r>
              <a:rPr lang="tr-TR" sz="3600" b="1" dirty="0" err="1"/>
              <a:t>tamamlanır,bu</a:t>
            </a:r>
            <a:r>
              <a:rPr lang="tr-TR" sz="3600" b="1" dirty="0"/>
              <a:t> çıktıyla eczaneden hemşirelere teslim edilir.</a:t>
            </a:r>
          </a:p>
          <a:p>
            <a:pPr marL="0" indent="0">
              <a:buNone/>
            </a:pPr>
            <a:endParaRPr lang="tr-TR" sz="3600" b="1" dirty="0"/>
          </a:p>
          <a:p>
            <a:r>
              <a:rPr lang="tr-TR" sz="3600" b="1" dirty="0"/>
              <a:t>Bu çıktılar üzerinde karalama ve çizme </a:t>
            </a:r>
            <a:r>
              <a:rPr lang="tr-TR" sz="3600" b="1" dirty="0" err="1"/>
              <a:t>olmaz.Çünkü</a:t>
            </a:r>
            <a:r>
              <a:rPr lang="tr-TR" sz="3600" b="1" dirty="0"/>
              <a:t> bunlar resmi belgedir .</a:t>
            </a:r>
          </a:p>
        </p:txBody>
      </p:sp>
    </p:spTree>
    <p:extLst>
      <p:ext uri="{BB962C8B-B14F-4D97-AF65-F5344CB8AC3E}">
        <p14:creationId xmlns:p14="http://schemas.microsoft.com/office/powerpoint/2010/main" val="586469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BCC78FE-C2A4-F515-1CBD-7C46EB16B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Albumınler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5D6976-2418-8D09-74E7-E7A165294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400" b="1" dirty="0" err="1"/>
              <a:t>Albumınler</a:t>
            </a:r>
            <a:r>
              <a:rPr lang="tr-TR" sz="4400" b="1" dirty="0"/>
              <a:t> </a:t>
            </a:r>
            <a:r>
              <a:rPr lang="tr-TR" sz="4400" b="1" dirty="0" err="1"/>
              <a:t>albumın</a:t>
            </a:r>
            <a:r>
              <a:rPr lang="tr-TR" sz="4400" b="1" dirty="0"/>
              <a:t> sonucuna göre verilir (25 ve altı)</a:t>
            </a:r>
          </a:p>
          <a:p>
            <a:r>
              <a:rPr lang="tr-TR" sz="4400" b="1" dirty="0"/>
              <a:t>Bir sonuçla üç gün verilir.(sonuç tarihi itibari ile)</a:t>
            </a:r>
          </a:p>
        </p:txBody>
      </p:sp>
    </p:spTree>
    <p:extLst>
      <p:ext uri="{BB962C8B-B14F-4D97-AF65-F5344CB8AC3E}">
        <p14:creationId xmlns:p14="http://schemas.microsoft.com/office/powerpoint/2010/main" val="4111668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7F9C8F-9EA3-7FC2-2D5A-EE221A9B8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170"/>
            <a:ext cx="10515600" cy="1325563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İşleyişle ilgili sorunlar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DC45107-793D-1AB8-477F-BFA26EFA5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sz="3600" dirty="0"/>
              <a:t>İstemlerin belli bir zamanı </a:t>
            </a:r>
            <a:r>
              <a:rPr lang="tr-TR" sz="3600" dirty="0" err="1"/>
              <a:t>yoktur.Ancak</a:t>
            </a:r>
            <a:r>
              <a:rPr lang="tr-TR" sz="3600" dirty="0"/>
              <a:t> </a:t>
            </a:r>
            <a:r>
              <a:rPr lang="tr-TR" sz="3600" dirty="0" err="1"/>
              <a:t>orderler</a:t>
            </a:r>
            <a:r>
              <a:rPr lang="tr-TR" sz="3600" dirty="0"/>
              <a:t> sabah erken saatte ve toplu </a:t>
            </a:r>
            <a:r>
              <a:rPr lang="tr-TR" sz="3600" dirty="0" err="1"/>
              <a:t>olmalıdır.Günün</a:t>
            </a:r>
            <a:r>
              <a:rPr lang="tr-TR" sz="3600" dirty="0"/>
              <a:t> her saatinde </a:t>
            </a:r>
            <a:r>
              <a:rPr lang="tr-TR" sz="3600" dirty="0" err="1"/>
              <a:t>order</a:t>
            </a:r>
            <a:r>
              <a:rPr lang="tr-TR" sz="3600" dirty="0"/>
              <a:t> </a:t>
            </a:r>
            <a:r>
              <a:rPr lang="tr-TR" sz="3600" dirty="0" err="1"/>
              <a:t>yapılmaktadır.Onaylanan</a:t>
            </a:r>
            <a:r>
              <a:rPr lang="tr-TR" sz="3600" dirty="0"/>
              <a:t> servis hazırlanmakta arkasından 5 dakika sonra yeni </a:t>
            </a:r>
            <a:r>
              <a:rPr lang="tr-TR" sz="3600" dirty="0" err="1"/>
              <a:t>order</a:t>
            </a:r>
            <a:r>
              <a:rPr lang="tr-TR" sz="3600" dirty="0"/>
              <a:t> yapılmaktadır.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8531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976</Words>
  <Application>Microsoft Office PowerPoint</Application>
  <PresentationFormat>Geniş ekran</PresentationFormat>
  <Paragraphs>163</Paragraphs>
  <Slides>29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Teması</vt:lpstr>
      <vt:lpstr>N.E.Ü.TIP FAKÜLTESİ HASTANE ECZANESİ</vt:lpstr>
      <vt:lpstr>          1-ECZANE AMBARI 2-ANA ECZANE 3-ESKİ HASTANE ECZANESİ 4-ONKOLOJİ ECZANESİ  </vt:lpstr>
      <vt:lpstr>  12 ECZACI (ÜÇ GÖREVLENDİRME,BİR ŞİRKET)  14 TEKNİSYEN</vt:lpstr>
      <vt:lpstr>İŞLEYİŞ</vt:lpstr>
      <vt:lpstr>işleyiş</vt:lpstr>
      <vt:lpstr>PowerPoint Sunusu</vt:lpstr>
      <vt:lpstr>Narkotık ve psıkotrop ilaçlar </vt:lpstr>
      <vt:lpstr>Albumınler </vt:lpstr>
      <vt:lpstr>İşleyişle ilgili sorunlar</vt:lpstr>
      <vt:lpstr>İşleyişle ilgili sorunlar</vt:lpstr>
      <vt:lpstr>İşleyişle ilgili sorunlar</vt:lpstr>
      <vt:lpstr>İşleyişle ilgili sorunlar</vt:lpstr>
      <vt:lpstr>Bazı ilaçlar hemşirelere imza karşılığı verilmektedir</vt:lpstr>
      <vt:lpstr>Antibiyotikler </vt:lpstr>
      <vt:lpstr>Serumlar </vt:lpstr>
      <vt:lpstr>İnsülinler </vt:lpstr>
      <vt:lpstr>Parol flakonlar  </vt:lpstr>
      <vt:lpstr>İadeler </vt:lpstr>
      <vt:lpstr>Miadı dolmuş ilaçlar </vt:lpstr>
      <vt:lpstr>PowerPoint Sunusu</vt:lpstr>
      <vt:lpstr>Miadı dolmuş narkotik ve psikotrop ilaçlar</vt:lpstr>
      <vt:lpstr>PowerPoint Sunusu</vt:lpstr>
      <vt:lpstr>Kullanım sonrası artan narkotik ve psikotrop ilaçlar</vt:lpstr>
      <vt:lpstr>PowerPoint Sunusu</vt:lpstr>
      <vt:lpstr>Kullanım sonrası artan normal ilaçlar</vt:lpstr>
      <vt:lpstr>PowerPoint Sunusu</vt:lpstr>
      <vt:lpstr>İlaç kırılma veya zayi olma durumu</vt:lpstr>
      <vt:lpstr>PowerPoint Sunusu</vt:lpstr>
      <vt:lpstr>Acil arabaları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MUSTAFA YEDİPUNAR</dc:creator>
  <cp:lastModifiedBy>MUSTAFA YEDİPUNAR</cp:lastModifiedBy>
  <cp:revision>9</cp:revision>
  <dcterms:created xsi:type="dcterms:W3CDTF">2025-02-25T09:43:25Z</dcterms:created>
  <dcterms:modified xsi:type="dcterms:W3CDTF">2025-02-25T12:58:50Z</dcterms:modified>
</cp:coreProperties>
</file>