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7" r:id="rId10"/>
    <p:sldId id="266" r:id="rId11"/>
    <p:sldId id="265" r:id="rId12"/>
    <p:sldId id="264" r:id="rId13"/>
    <p:sldId id="270" r:id="rId14"/>
    <p:sldId id="269" r:id="rId15"/>
    <p:sldId id="268" r:id="rId16"/>
    <p:sldId id="272" r:id="rId17"/>
    <p:sldId id="271" r:id="rId18"/>
    <p:sldId id="276" r:id="rId19"/>
    <p:sldId id="275" r:id="rId20"/>
    <p:sldId id="274" r:id="rId21"/>
    <p:sldId id="278" r:id="rId22"/>
    <p:sldId id="273" r:id="rId23"/>
    <p:sldId id="277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629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20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34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64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69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58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57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14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50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48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55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C225-3660-4290-B35F-71124961B5CE}" type="datetimeFigureOut">
              <a:rPr lang="tr-TR" smtClean="0"/>
              <a:t>17.05.2022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EBE21-26BF-4615-92CD-7F9F1398B7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05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9" y="618977"/>
            <a:ext cx="9114583" cy="561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83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Finansal  süreçler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SGK ödemeleri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Tasarruf önlemleri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Malzemelerin fiyatlarının artması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Maaş zamları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</a:t>
            </a:r>
          </a:p>
        </p:txBody>
      </p:sp>
    </p:spTree>
    <p:extLst>
      <p:ext uri="{BB962C8B-B14F-4D97-AF65-F5344CB8AC3E}">
        <p14:creationId xmlns:p14="http://schemas.microsoft.com/office/powerpoint/2010/main" val="3549322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İdari süreçler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Ruhsat işlemleri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Kadro işlemleri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Görevlendirmeler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………….. </a:t>
            </a:r>
          </a:p>
        </p:txBody>
      </p:sp>
    </p:spTree>
    <p:extLst>
      <p:ext uri="{BB962C8B-B14F-4D97-AF65-F5344CB8AC3E}">
        <p14:creationId xmlns:p14="http://schemas.microsoft.com/office/powerpoint/2010/main" val="34394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Teknik Süreçler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Cihaz arızaları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Bakımlar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Kalibrasyonlar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Cihazların Eskimesi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Havalandırma sistemleri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Elektrik panoları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 yapı ile ilgili sorunlar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828609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 Güvenliği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Atık Yönetimi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Tehlikeli maddeler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Baca gazı ölçümleri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Atık su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 izni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522602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Paydaşlar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Hastalar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Sağlık Bakanlığı/Müdürlüğü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 Bakanlığı/Çevre Müdürlüğü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TAEK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Tedarikçiler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 Alınan firmalar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Çalışanlar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195385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4744"/>
            <a:ext cx="5976664" cy="3096344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827584" y="494116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PROSEDÜRDE BU BAŞLIKLAR OLMALI</a:t>
            </a:r>
          </a:p>
        </p:txBody>
      </p:sp>
    </p:spTree>
    <p:extLst>
      <p:ext uri="{BB962C8B-B14F-4D97-AF65-F5344CB8AC3E}">
        <p14:creationId xmlns:p14="http://schemas.microsoft.com/office/powerpoint/2010/main" val="1228516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4704"/>
            <a:ext cx="9143183" cy="486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446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6" name="Yuvarlatılmış Dikdörtgen 5"/>
          <p:cNvSpPr/>
          <p:nvPr/>
        </p:nvSpPr>
        <p:spPr>
          <a:xfrm>
            <a:off x="0" y="4437112"/>
            <a:ext cx="9143183" cy="158417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1547664" y="4873133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OLMASI GEREKEN BİLGİLER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598417" y="2358085"/>
            <a:ext cx="453650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RİSK DÜZEYLERİ</a:t>
            </a:r>
          </a:p>
        </p:txBody>
      </p:sp>
      <p:cxnSp>
        <p:nvCxnSpPr>
          <p:cNvPr id="11" name="Dirsek Bağlayıcısı 10"/>
          <p:cNvCxnSpPr/>
          <p:nvPr/>
        </p:nvCxnSpPr>
        <p:spPr>
          <a:xfrm>
            <a:off x="6084168" y="2492896"/>
            <a:ext cx="792088" cy="648072"/>
          </a:xfrm>
          <a:prstGeom prst="bentConnector3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729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836712"/>
            <a:ext cx="7713710" cy="396044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539552" y="2636912"/>
            <a:ext cx="6264696" cy="2016224"/>
          </a:xfrm>
          <a:prstGeom prst="rect">
            <a:avLst/>
          </a:prstGeom>
          <a:solidFill>
            <a:srgbClr val="FF0000">
              <a:alpha val="0"/>
            </a:srgbClr>
          </a:solidFill>
          <a:ln w="444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Ok Bağlayıcısı 7"/>
          <p:cNvCxnSpPr>
            <a:stCxn id="6" idx="2"/>
          </p:cNvCxnSpPr>
          <p:nvPr/>
        </p:nvCxnSpPr>
        <p:spPr>
          <a:xfrm flipH="1">
            <a:off x="3635896" y="4653136"/>
            <a:ext cx="36004" cy="936104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1619672" y="5689685"/>
            <a:ext cx="453650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İLGİLİ KİŞİLER, SORUMLULAR VB.</a:t>
            </a:r>
          </a:p>
        </p:txBody>
      </p:sp>
    </p:spTree>
    <p:extLst>
      <p:ext uri="{BB962C8B-B14F-4D97-AF65-F5344CB8AC3E}">
        <p14:creationId xmlns:p14="http://schemas.microsoft.com/office/powerpoint/2010/main" val="3762610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4704"/>
            <a:ext cx="5458206" cy="86409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623160"/>
            <a:ext cx="5544616" cy="2489731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0" y="4112891"/>
            <a:ext cx="9113646" cy="2016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Yukarıdaki durumlarda ilgili madde güncellenmelidir.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Düşme ile ilgili bir olay yaşandı ise o bölümde düşme riski yeniden değerlendirilmelidir.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Hastanenin BT cihazı değişti, Radyoloji risk değerlendirmesinde güncelleme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</a:p>
        </p:txBody>
      </p:sp>
    </p:spTree>
    <p:extLst>
      <p:ext uri="{BB962C8B-B14F-4D97-AF65-F5344CB8AC3E}">
        <p14:creationId xmlns:p14="http://schemas.microsoft.com/office/powerpoint/2010/main" val="231107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30354" y="764704"/>
            <a:ext cx="91136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AMAÇ</a:t>
            </a:r>
          </a:p>
          <a:p>
            <a:pPr>
              <a:lnSpc>
                <a:spcPct val="150000"/>
              </a:lnSpc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Hasta, hasta yakını, ziyaretçi, çalışan, tesis ve çevre güvenliği ile</a:t>
            </a:r>
            <a:b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hastanede sunulan hizmetlere ilişkin tanımlanan diğer risklerin</a:t>
            </a:r>
            <a:b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önlenmesi veya kaynağında mücadele edilerek en az seviyeye</a:t>
            </a:r>
            <a:b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indirilmesidir. </a:t>
            </a: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6331 Sayılı İş Sağlığı ve Güvenliği Kanununa göre risk değerlendirmesi kanuni bir zorunluluktur. </a:t>
            </a:r>
            <a:b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79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04" y="980727"/>
            <a:ext cx="8511353" cy="112780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48880"/>
            <a:ext cx="9143183" cy="1990725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42511" y="4876455"/>
            <a:ext cx="9113646" cy="824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Tespit edilen orta ve yüksek riskler ile ilgili tamamlanma tarihi olmalı ve süreç izlenmesi yapılan iyileştirmeler kayıt altına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589455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08720"/>
            <a:ext cx="8208912" cy="144016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0" y="4112891"/>
            <a:ext cx="9113646" cy="2016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tr-T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Yukarıdaki durumlarda ilgili madde güncellenmelidir.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Düşme ile ilgili bir olay yaşandı ise o bölümde düşme riski yeniden değerlendirilmelidir.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Hastanenin BT cihazı değişti, Radyoloji risk değerlendirmesinde güncelleme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</a:p>
        </p:txBody>
      </p:sp>
    </p:spTree>
    <p:extLst>
      <p:ext uri="{BB962C8B-B14F-4D97-AF65-F5344CB8AC3E}">
        <p14:creationId xmlns:p14="http://schemas.microsoft.com/office/powerpoint/2010/main" val="1851266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80728"/>
            <a:ext cx="8748464" cy="1346249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0" y="2662303"/>
            <a:ext cx="9113646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v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Prosedürde ve planda gerekli atıflar yapılmalıdır. 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Prosedürde gerçekleşen iyileştirmeler 3 ay sonra etkinlik değerlendirmesi yapılır biçimde olabilir.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değerlendirme planında Etkinlik değerlendirme tarihi, değerlendirme  ve sonuç bölümleri eklenebilir.  </a:t>
            </a:r>
          </a:p>
        </p:txBody>
      </p:sp>
    </p:spTree>
    <p:extLst>
      <p:ext uri="{BB962C8B-B14F-4D97-AF65-F5344CB8AC3E}">
        <p14:creationId xmlns:p14="http://schemas.microsoft.com/office/powerpoint/2010/main" val="986499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774" y="0"/>
            <a:ext cx="616226" cy="61897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" y="836711"/>
            <a:ext cx="4495456" cy="5289451"/>
          </a:xfrm>
          <a:prstGeom prst="rect">
            <a:avLst/>
          </a:prstGeom>
        </p:spPr>
      </p:pic>
      <p:sp>
        <p:nvSpPr>
          <p:cNvPr id="7" name="İçerik Yer Tutucusu 2"/>
          <p:cNvSpPr txBox="1">
            <a:spLocks/>
          </p:cNvSpPr>
          <p:nvPr/>
        </p:nvSpPr>
        <p:spPr>
          <a:xfrm>
            <a:off x="4716017" y="989112"/>
            <a:ext cx="4427984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PRİMUM  NON NOCERE</a:t>
            </a:r>
          </a:p>
          <a:p>
            <a:pPr marL="0" indent="0" algn="ctr">
              <a:buNone/>
            </a:pPr>
            <a:r>
              <a:rPr lang="tr-TR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ÖNCE ZARAR VERME</a:t>
            </a:r>
          </a:p>
          <a:p>
            <a:pPr marL="0" indent="0" algn="ctr">
              <a:buNone/>
            </a:pPr>
            <a:endParaRPr lang="tr-TR" sz="42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tr-TR" sz="2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145307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980728"/>
            <a:ext cx="5961260" cy="462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Yönetim Kurulu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Mesul Müdür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İşyeri Hekimi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 Güvenliği Uzmanı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Kalite Yönetim Direktörü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Çalışan Temsilcisi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Hemşirelik </a:t>
            </a:r>
            <a:r>
              <a:rPr lang="tr-TR" sz="2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</a:t>
            </a: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İdari Yönetici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 , Çalışan ve Tesis Güvenliği Komite Başkanları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32916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323527" y="618977"/>
            <a:ext cx="820261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Sorumlulukları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mesul müdür/başhekim kurulun başkanıdır. Bu kurul 6 ayda bir toplanmakta olup,   bu kurulun sorumlulukları;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 yönetimine yönelik politika, strateji ve ana hedeflerin belirlenmesi,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 yönetim süreçlerinin gözden geçirilmesi ,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Yönetimsel düzeyde etkin ve koordineli bir çalışma ve karar alma ortamı oluşturulması,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İyileştirme sağlanamayan alan ve süreçlerin gözden geçirilmesi olarak  belirlenmiştir.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6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161763" y="836712"/>
            <a:ext cx="8819655" cy="4912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 yönetimi çalışmalarında ; (</a:t>
            </a:r>
            <a:r>
              <a:rPr lang="tr-TR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Sorumlulukların belirlenmesi</a:t>
            </a: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Yapılan risk değerlendirme çalışmalarının belirlenen standart ve/veya yasal mevzuat ile ilgili gerekli bilgileri içerek biçiminde dokümantasyonundan kalite bölümü,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Çalışan güvenliği ile ilgili risklerin belirlenmesi, önlemlerin tespit ve uygulanması ile ilgili hususlardan iş güvenliği uzmanı ile işyeri hekimi,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Hasta güvenliği ile ilgili risklerin belirlenmesi, önlemlerin tespit ve uygulanması ile ilgili hususlardan başhemşire ve mesul müdür,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İdari, mali, teknik, çevre güvenliği,  finansal  ve paydaşlarla iletişim ile  ilgili risklerin belirlenmesi, önlemlerin tespit ve uygulanması ile ilgili hususlardan genel müdür ve hastane müdürü ,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 yönetim kurulunun düzenli toplanması ve görevini yapmasından mesul müdür/başhekim sorumludur.</a:t>
            </a: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03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Tespit edilen riskler muhakkak ilgili komitelerde görüşülmeli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Yapılan iyileştirmeler, durum değerlendirmeleri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Komite toplantı tutanaklarında atıflar yapılmalı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değerlendirmesinde bölüm sorumlularının görüşleri alınmalı ayrıca muhakkak bölüm risk  değerlendirmesinde imzaları olmalı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Personelin görüşleri;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Anketler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Görüş ve öneri formları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İle yapılabilir.</a:t>
            </a:r>
          </a:p>
        </p:txBody>
      </p:sp>
    </p:spTree>
    <p:extLst>
      <p:ext uri="{BB962C8B-B14F-4D97-AF65-F5344CB8AC3E}">
        <p14:creationId xmlns:p14="http://schemas.microsoft.com/office/powerpoint/2010/main" val="3584113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237"/>
            <a:ext cx="6444208" cy="320781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17034"/>
            <a:ext cx="597666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67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6" y="1"/>
            <a:ext cx="9143183" cy="6206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RİSK DEĞERLENDİRME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0" y="6237313"/>
            <a:ext cx="9143183" cy="62068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SAĞLIKTA KALİTE STANDARTLARI V6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57" y="0"/>
            <a:ext cx="616226" cy="61897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0354" y="764704"/>
            <a:ext cx="91136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Tıbbi süreçler</a:t>
            </a:r>
          </a:p>
          <a:p>
            <a:pPr>
              <a:lnSpc>
                <a:spcPct val="150000"/>
              </a:lnSpc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 güvenliği ile ilgili süreçler denilebilir;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Düşmeler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İlaç güvenliği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Cerrahi güvenlik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Kimlik doğrulama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Bölüm bazında (Doğumhane, yoğun bakım işleyişi gibi)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</a:t>
            </a:r>
          </a:p>
        </p:txBody>
      </p:sp>
    </p:spTree>
    <p:extLst>
      <p:ext uri="{BB962C8B-B14F-4D97-AF65-F5344CB8AC3E}">
        <p14:creationId xmlns:p14="http://schemas.microsoft.com/office/powerpoint/2010/main" val="408724556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672</Words>
  <Application>Microsoft Office PowerPoint</Application>
  <PresentationFormat>Ekran Gösterisi (4:3)</PresentationFormat>
  <Paragraphs>147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Ofis Teması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  <vt:lpstr>RİSK DEĞERLENDİRME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MALZEME VE CİHAZ YÖNETİMİ</dc:title>
  <dc:creator>DELL</dc:creator>
  <cp:lastModifiedBy>ersin şahin</cp:lastModifiedBy>
  <cp:revision>112</cp:revision>
  <dcterms:created xsi:type="dcterms:W3CDTF">2018-09-27T15:22:17Z</dcterms:created>
  <dcterms:modified xsi:type="dcterms:W3CDTF">2022-05-17T08:38:49Z</dcterms:modified>
</cp:coreProperties>
</file>