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7" r:id="rId1"/>
  </p:sldMasterIdLst>
  <p:sldIdLst>
    <p:sldId id="256" r:id="rId2"/>
    <p:sldId id="258" r:id="rId3"/>
    <p:sldId id="262" r:id="rId4"/>
    <p:sldId id="310" r:id="rId5"/>
    <p:sldId id="314" r:id="rId6"/>
    <p:sldId id="280" r:id="rId7"/>
    <p:sldId id="282" r:id="rId8"/>
    <p:sldId id="283" r:id="rId9"/>
    <p:sldId id="284" r:id="rId10"/>
    <p:sldId id="306" r:id="rId11"/>
    <p:sldId id="301" r:id="rId12"/>
    <p:sldId id="297" r:id="rId13"/>
    <p:sldId id="290" r:id="rId14"/>
    <p:sldId id="291" r:id="rId15"/>
    <p:sldId id="298" r:id="rId16"/>
    <p:sldId id="302" r:id="rId17"/>
    <p:sldId id="303" r:id="rId18"/>
    <p:sldId id="304" r:id="rId19"/>
    <p:sldId id="305" r:id="rId20"/>
    <p:sldId id="307" r:id="rId21"/>
    <p:sldId id="308" r:id="rId22"/>
    <p:sldId id="309" r:id="rId23"/>
    <p:sldId id="311" r:id="rId24"/>
    <p:sldId id="316" r:id="rId25"/>
    <p:sldId id="318" r:id="rId26"/>
    <p:sldId id="317" r:id="rId27"/>
    <p:sldId id="300" r:id="rId28"/>
    <p:sldId id="315" r:id="rId29"/>
  </p:sldIdLst>
  <p:sldSz cx="4572000" cy="3429000"/>
  <p:notesSz cx="4572000" cy="3429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10" d="100"/>
          <a:sy n="210" d="100"/>
        </p:scale>
        <p:origin x="1920" y="18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2167467" y="584965"/>
            <a:ext cx="2407418" cy="2496901"/>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266700" y="266700"/>
            <a:ext cx="3077357" cy="1562101"/>
          </a:xfrm>
        </p:spPr>
        <p:txBody>
          <a:bodyPr anchor="b">
            <a:normAutofit/>
          </a:bodyPr>
          <a:lstStyle>
            <a:lvl1pPr algn="l">
              <a:defRPr sz="22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266700" y="1921934"/>
            <a:ext cx="2477125" cy="956733"/>
          </a:xfrm>
        </p:spPr>
        <p:txBody>
          <a:bodyPr anchor="t">
            <a:normAutofit/>
          </a:bodyPr>
          <a:lstStyle>
            <a:lvl1pPr marL="0" indent="0" algn="l">
              <a:buNone/>
              <a:defRPr sz="1000">
                <a:solidFill>
                  <a:schemeClr val="bg2">
                    <a:lumMod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344045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266700" y="2247900"/>
            <a:ext cx="3277434" cy="762000"/>
          </a:xfrm>
        </p:spPr>
        <p:txBody>
          <a:bodyPr/>
          <a:lstStyle/>
          <a:p>
            <a:r>
              <a:rPr lang="tr-TR"/>
              <a:t>Asıl başlık stili için tıklatın</a:t>
            </a:r>
            <a:endParaRPr lang="en-US" dirty="0"/>
          </a:p>
        </p:txBody>
      </p:sp>
      <p:sp>
        <p:nvSpPr>
          <p:cNvPr id="6" name="Picture Placeholder 2"/>
          <p:cNvSpPr>
            <a:spLocks noGrp="1" noChangeAspect="1"/>
          </p:cNvSpPr>
          <p:nvPr>
            <p:ph type="pic" idx="13"/>
          </p:nvPr>
        </p:nvSpPr>
        <p:spPr>
          <a:xfrm>
            <a:off x="266700" y="266700"/>
            <a:ext cx="4038600" cy="15621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800"/>
            </a:lvl1pPr>
            <a:lvl2pPr marL="228600" indent="0">
              <a:buNone/>
              <a:defRPr sz="800"/>
            </a:lvl2pPr>
            <a:lvl3pPr marL="457200" indent="0">
              <a:buNone/>
              <a:defRPr sz="8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r>
              <a:rPr lang="tr-TR"/>
              <a:t>Resim eklemek için simgeyi tıklatın</a:t>
            </a:r>
            <a:endParaRPr lang="en-US" dirty="0"/>
          </a:p>
        </p:txBody>
      </p:sp>
      <p:sp>
        <p:nvSpPr>
          <p:cNvPr id="9" name="Text Placeholder 9"/>
          <p:cNvSpPr>
            <a:spLocks noGrp="1"/>
          </p:cNvSpPr>
          <p:nvPr>
            <p:ph type="body" sz="quarter" idx="14"/>
          </p:nvPr>
        </p:nvSpPr>
        <p:spPr>
          <a:xfrm>
            <a:off x="381001" y="1921934"/>
            <a:ext cx="3640666" cy="228600"/>
          </a:xfrm>
        </p:spPr>
        <p:txBody>
          <a:bodyPr anchor="t">
            <a:normAutofit/>
          </a:bodyPr>
          <a:lstStyle>
            <a:lvl1pPr marL="0" indent="0">
              <a:buFontTx/>
              <a:buNone/>
              <a:defRPr sz="800"/>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tr-TR"/>
              <a:t>Asıl metin stillerini düzenle</a:t>
            </a:r>
          </a:p>
        </p:txBody>
      </p:sp>
      <p:sp>
        <p:nvSpPr>
          <p:cNvPr id="3" name="Date Placeholder 2"/>
          <p:cNvSpPr>
            <a:spLocks noGrp="1"/>
          </p:cNvSpPr>
          <p:nvPr>
            <p:ph type="dt" sz="half" idx="10"/>
          </p:nvPr>
        </p:nvSpPr>
        <p:spPr/>
        <p:txBody>
          <a:bodyPr/>
          <a:lstStyle/>
          <a:p>
            <a:fld id="{1D8BD707-D9CF-40AE-B4C6-C98DA3205C09}"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89143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66700" y="266700"/>
            <a:ext cx="4038600" cy="1447800"/>
          </a:xfrm>
        </p:spPr>
        <p:txBody>
          <a:bodyPr anchor="ctr">
            <a:normAutofit/>
          </a:bodyPr>
          <a:lstStyle>
            <a:lvl1pPr algn="l">
              <a:defRPr sz="1400" b="0" cap="all"/>
            </a:lvl1pPr>
          </a:lstStyle>
          <a:p>
            <a:r>
              <a:rPr lang="tr-TR"/>
              <a:t>Asıl başlık stili için tıklatın</a:t>
            </a:r>
            <a:endParaRPr lang="en-US" dirty="0"/>
          </a:p>
        </p:txBody>
      </p:sp>
      <p:sp>
        <p:nvSpPr>
          <p:cNvPr id="3" name="Text Placeholder 2"/>
          <p:cNvSpPr>
            <a:spLocks noGrp="1"/>
          </p:cNvSpPr>
          <p:nvPr>
            <p:ph type="body" idx="1"/>
          </p:nvPr>
        </p:nvSpPr>
        <p:spPr>
          <a:xfrm>
            <a:off x="266700" y="2057400"/>
            <a:ext cx="3191776" cy="952500"/>
          </a:xfrm>
        </p:spPr>
        <p:txBody>
          <a:bodyPr anchor="ctr">
            <a:normAutofit/>
          </a:bodyPr>
          <a:lstStyle>
            <a:lvl1pPr marL="0" indent="0" algn="l">
              <a:buNone/>
              <a:defRPr sz="900">
                <a:solidFill>
                  <a:schemeClr val="bg2">
                    <a:lumMod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649515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428142" y="266700"/>
            <a:ext cx="3429894" cy="1447800"/>
          </a:xfrm>
        </p:spPr>
        <p:txBody>
          <a:bodyPr anchor="ctr">
            <a:normAutofit/>
          </a:bodyPr>
          <a:lstStyle>
            <a:lvl1pPr algn="l">
              <a:defRPr sz="14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533400" y="1714500"/>
            <a:ext cx="3201234" cy="241300"/>
          </a:xfrm>
        </p:spPr>
        <p:txBody>
          <a:bodyPr anchor="ctr"/>
          <a:lstStyle>
            <a:lvl1pPr marL="0" indent="0">
              <a:buFontTx/>
              <a:buNone/>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tr-TR"/>
              <a:t>Asıl metin stillerini düzenle</a:t>
            </a:r>
          </a:p>
        </p:txBody>
      </p:sp>
      <p:sp>
        <p:nvSpPr>
          <p:cNvPr id="3" name="Text Placeholder 2"/>
          <p:cNvSpPr>
            <a:spLocks noGrp="1"/>
          </p:cNvSpPr>
          <p:nvPr>
            <p:ph type="body" idx="1"/>
          </p:nvPr>
        </p:nvSpPr>
        <p:spPr>
          <a:xfrm>
            <a:off x="266700" y="2150535"/>
            <a:ext cx="3191181" cy="859365"/>
          </a:xfrm>
        </p:spPr>
        <p:txBody>
          <a:bodyPr anchor="ctr">
            <a:normAutofit/>
          </a:bodyPr>
          <a:lstStyle>
            <a:lvl1pPr marL="0" indent="0" algn="l">
              <a:buNone/>
              <a:defRPr sz="1000">
                <a:solidFill>
                  <a:schemeClr val="bg2">
                    <a:lumMod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
        <p:nvSpPr>
          <p:cNvPr id="14" name="TextBox 13"/>
          <p:cNvSpPr txBox="1"/>
          <p:nvPr/>
        </p:nvSpPr>
        <p:spPr>
          <a:xfrm>
            <a:off x="114300" y="355312"/>
            <a:ext cx="228660" cy="292388"/>
          </a:xfrm>
          <a:prstGeom prst="rect">
            <a:avLst/>
          </a:prstGeom>
        </p:spPr>
        <p:txBody>
          <a:bodyPr vert="horz" lIns="45720" tIns="22860" rIns="45720" bIns="22860" rtlCol="0" anchor="ctr">
            <a:noAutofit/>
          </a:bodyPr>
          <a:lstStyle/>
          <a:p>
            <a:pPr lvl="0"/>
            <a:r>
              <a:rPr lang="en-US" sz="4000" dirty="0">
                <a:solidFill>
                  <a:schemeClr val="tx1"/>
                </a:solidFill>
                <a:effectLst/>
              </a:rPr>
              <a:t>“</a:t>
            </a:r>
          </a:p>
        </p:txBody>
      </p:sp>
      <p:sp>
        <p:nvSpPr>
          <p:cNvPr id="15" name="TextBox 14"/>
          <p:cNvSpPr txBox="1"/>
          <p:nvPr/>
        </p:nvSpPr>
        <p:spPr>
          <a:xfrm>
            <a:off x="3848100" y="1384301"/>
            <a:ext cx="228660" cy="292388"/>
          </a:xfrm>
          <a:prstGeom prst="rect">
            <a:avLst/>
          </a:prstGeom>
        </p:spPr>
        <p:txBody>
          <a:bodyPr vert="horz" lIns="45720" tIns="22860" rIns="45720" bIns="22860" rtlCol="0" anchor="ctr">
            <a:noAutofit/>
          </a:bodyPr>
          <a:lstStyle/>
          <a:p>
            <a:pPr lvl="0" algn="r"/>
            <a:r>
              <a:rPr lang="en-US" sz="4000" dirty="0">
                <a:solidFill>
                  <a:schemeClr val="tx1"/>
                </a:solidFill>
                <a:effectLst/>
              </a:rPr>
              <a:t>”</a:t>
            </a:r>
          </a:p>
        </p:txBody>
      </p:sp>
    </p:spTree>
    <p:extLst>
      <p:ext uri="{BB962C8B-B14F-4D97-AF65-F5344CB8AC3E}">
        <p14:creationId xmlns:p14="http://schemas.microsoft.com/office/powerpoint/2010/main" val="142382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66700" y="1714500"/>
            <a:ext cx="3191181" cy="848700"/>
          </a:xfrm>
        </p:spPr>
        <p:txBody>
          <a:bodyPr anchor="b">
            <a:normAutofit/>
          </a:bodyPr>
          <a:lstStyle>
            <a:lvl1pPr algn="l">
              <a:defRPr sz="1400" b="0" cap="all"/>
            </a:lvl1pPr>
          </a:lstStyle>
          <a:p>
            <a:r>
              <a:rPr lang="tr-TR"/>
              <a:t>Asıl başlık stili için tıklatın</a:t>
            </a:r>
            <a:endParaRPr lang="en-US" dirty="0"/>
          </a:p>
        </p:txBody>
      </p:sp>
      <p:sp>
        <p:nvSpPr>
          <p:cNvPr id="3" name="Text Placeholder 2"/>
          <p:cNvSpPr>
            <a:spLocks noGrp="1"/>
          </p:cNvSpPr>
          <p:nvPr>
            <p:ph type="body" idx="1"/>
          </p:nvPr>
        </p:nvSpPr>
        <p:spPr>
          <a:xfrm>
            <a:off x="266700" y="2566490"/>
            <a:ext cx="3191776" cy="443410"/>
          </a:xfrm>
        </p:spPr>
        <p:txBody>
          <a:bodyPr anchor="t">
            <a:normAutofit/>
          </a:bodyPr>
          <a:lstStyle>
            <a:lvl1pPr marL="0" indent="0" algn="l">
              <a:buNone/>
              <a:defRPr sz="900">
                <a:solidFill>
                  <a:schemeClr val="bg2">
                    <a:lumMod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2379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428142" y="266700"/>
            <a:ext cx="3429893" cy="1447800"/>
          </a:xfrm>
        </p:spPr>
        <p:txBody>
          <a:bodyPr anchor="ctr">
            <a:normAutofit/>
          </a:bodyPr>
          <a:lstStyle>
            <a:lvl1pPr algn="l">
              <a:defRPr sz="14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266700" y="1943100"/>
            <a:ext cx="3191181" cy="524933"/>
          </a:xfrm>
        </p:spPr>
        <p:txBody>
          <a:bodyPr vert="horz" lIns="91440" tIns="45720" rIns="91440" bIns="45720" rtlCol="0" anchor="b">
            <a:normAutofit/>
          </a:bodyPr>
          <a:lstStyle>
            <a:lvl1pPr>
              <a:buNone/>
              <a:defRPr lang="en-US" sz="10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266700" y="2476500"/>
            <a:ext cx="3191180" cy="533400"/>
          </a:xfrm>
        </p:spPr>
        <p:txBody>
          <a:bodyPr anchor="t">
            <a:normAutofit/>
          </a:bodyPr>
          <a:lstStyle>
            <a:lvl1pPr marL="0" indent="0" algn="l">
              <a:buNone/>
              <a:defRPr sz="900">
                <a:solidFill>
                  <a:schemeClr val="bg2">
                    <a:lumMod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
        <p:nvSpPr>
          <p:cNvPr id="14" name="TextBox 13"/>
          <p:cNvSpPr txBox="1"/>
          <p:nvPr/>
        </p:nvSpPr>
        <p:spPr>
          <a:xfrm>
            <a:off x="114300" y="355312"/>
            <a:ext cx="228660" cy="292388"/>
          </a:xfrm>
          <a:prstGeom prst="rect">
            <a:avLst/>
          </a:prstGeom>
        </p:spPr>
        <p:txBody>
          <a:bodyPr vert="horz" lIns="45720" tIns="22860" rIns="45720" bIns="22860" rtlCol="0" anchor="ctr">
            <a:noAutofit/>
          </a:bodyPr>
          <a:lstStyle/>
          <a:p>
            <a:pPr lvl="0"/>
            <a:r>
              <a:rPr lang="en-US" sz="4000" dirty="0">
                <a:solidFill>
                  <a:schemeClr val="tx1"/>
                </a:solidFill>
                <a:effectLst/>
              </a:rPr>
              <a:t>“</a:t>
            </a:r>
          </a:p>
        </p:txBody>
      </p:sp>
      <p:sp>
        <p:nvSpPr>
          <p:cNvPr id="15" name="TextBox 14"/>
          <p:cNvSpPr txBox="1"/>
          <p:nvPr/>
        </p:nvSpPr>
        <p:spPr>
          <a:xfrm>
            <a:off x="3848100" y="1384301"/>
            <a:ext cx="228660" cy="292388"/>
          </a:xfrm>
          <a:prstGeom prst="rect">
            <a:avLst/>
          </a:prstGeom>
        </p:spPr>
        <p:txBody>
          <a:bodyPr vert="horz" lIns="45720" tIns="22860" rIns="45720" bIns="22860" rtlCol="0" anchor="ctr">
            <a:noAutofit/>
          </a:bodyPr>
          <a:lstStyle/>
          <a:p>
            <a:pPr lvl="0" algn="r"/>
            <a:r>
              <a:rPr lang="en-US" sz="4000" dirty="0">
                <a:solidFill>
                  <a:schemeClr val="tx1"/>
                </a:solidFill>
                <a:effectLst/>
              </a:rPr>
              <a:t>”</a:t>
            </a:r>
          </a:p>
        </p:txBody>
      </p:sp>
    </p:spTree>
    <p:extLst>
      <p:ext uri="{BB962C8B-B14F-4D97-AF65-F5344CB8AC3E}">
        <p14:creationId xmlns:p14="http://schemas.microsoft.com/office/powerpoint/2010/main" val="97982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66700" y="266700"/>
            <a:ext cx="3762829" cy="1447800"/>
          </a:xfrm>
        </p:spPr>
        <p:txBody>
          <a:bodyPr vert="horz" lIns="91440" tIns="45720" rIns="91440" bIns="45720" rtlCol="0" anchor="ctr">
            <a:normAutofit/>
          </a:bodyPr>
          <a:lstStyle>
            <a:lvl1pPr>
              <a:defRPr lang="en-US" sz="1400"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266700" y="1964267"/>
            <a:ext cx="3191181" cy="419100"/>
          </a:xfrm>
        </p:spPr>
        <p:txBody>
          <a:bodyPr vert="horz" lIns="91440" tIns="45720" rIns="91440" bIns="45720" rtlCol="0" anchor="b">
            <a:normAutofit/>
          </a:bodyPr>
          <a:lstStyle>
            <a:lvl1pPr>
              <a:buNone/>
              <a:defRPr lang="en-US" sz="10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266700" y="2383368"/>
            <a:ext cx="3191180" cy="626533"/>
          </a:xfrm>
        </p:spPr>
        <p:txBody>
          <a:bodyPr anchor="t">
            <a:normAutofit/>
          </a:bodyPr>
          <a:lstStyle>
            <a:lvl1pPr marL="0" indent="0" algn="l">
              <a:buNone/>
              <a:defRPr sz="900">
                <a:solidFill>
                  <a:schemeClr val="bg2">
                    <a:lumMod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182078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266700" y="2247900"/>
            <a:ext cx="3277434" cy="762000"/>
          </a:xfrm>
        </p:spPr>
        <p:txBody>
          <a:bodyPr>
            <a:normAutofit/>
          </a:bodyPr>
          <a:lstStyle>
            <a:lvl1pPr algn="l">
              <a:defRPr sz="1400"/>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266700" y="266701"/>
            <a:ext cx="3277434" cy="1883835"/>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152195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83203" y="266700"/>
            <a:ext cx="1022097" cy="2209800"/>
          </a:xfrm>
        </p:spPr>
        <p:txBody>
          <a:bodyPr vert="eaVert">
            <a:normAutofit/>
          </a:bodyPr>
          <a:lstStyle>
            <a:lvl1pPr>
              <a:defRPr sz="1400"/>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266700" y="266700"/>
            <a:ext cx="2925006" cy="27432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433027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321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50" b="0" i="0">
                <a:solidFill>
                  <a:srgbClr val="88006E"/>
                </a:solidFill>
                <a:latin typeface="Georgia"/>
                <a:cs typeface="Georgia"/>
              </a:defRPr>
            </a:lvl1pPr>
          </a:lstStyle>
          <a:p>
            <a:endParaRPr/>
          </a:p>
        </p:txBody>
      </p:sp>
      <p:sp>
        <p:nvSpPr>
          <p:cNvPr id="3" name="Holder 3"/>
          <p:cNvSpPr>
            <a:spLocks noGrp="1"/>
          </p:cNvSpPr>
          <p:nvPr>
            <p:ph sz="half" idx="2"/>
          </p:nvPr>
        </p:nvSpPr>
        <p:spPr>
          <a:xfrm>
            <a:off x="228917" y="788670"/>
            <a:ext cx="1991582" cy="22631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357850" y="788670"/>
            <a:ext cx="1991582" cy="22631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468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66700" y="2247900"/>
            <a:ext cx="3277434" cy="762000"/>
          </a:xfrm>
        </p:spPr>
        <p:txBody>
          <a:bodyPr/>
          <a:lstStyle/>
          <a:p>
            <a:r>
              <a:rPr lang="tr-TR"/>
              <a:t>Asıl başlık stili için tıklatın</a:t>
            </a:r>
            <a:endParaRPr lang="en-US" dirty="0"/>
          </a:p>
        </p:txBody>
      </p:sp>
      <p:sp>
        <p:nvSpPr>
          <p:cNvPr id="3" name="Content Placeholder 2"/>
          <p:cNvSpPr>
            <a:spLocks noGrp="1"/>
          </p:cNvSpPr>
          <p:nvPr>
            <p:ph idx="1"/>
          </p:nvPr>
        </p:nvSpPr>
        <p:spPr>
          <a:xfrm>
            <a:off x="266700" y="266700"/>
            <a:ext cx="3277434" cy="188383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60061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66700" y="990600"/>
            <a:ext cx="3201234" cy="1159934"/>
          </a:xfrm>
        </p:spPr>
        <p:txBody>
          <a:bodyPr anchor="b">
            <a:normAutofit/>
          </a:bodyPr>
          <a:lstStyle>
            <a:lvl1pPr algn="l">
              <a:defRPr sz="1600" b="0" cap="all"/>
            </a:lvl1pPr>
          </a:lstStyle>
          <a:p>
            <a:r>
              <a:rPr lang="tr-TR"/>
              <a:t>Asıl başlık stili için tıklatın</a:t>
            </a:r>
            <a:endParaRPr lang="en-US" dirty="0"/>
          </a:p>
        </p:txBody>
      </p:sp>
      <p:sp>
        <p:nvSpPr>
          <p:cNvPr id="3" name="Text Placeholder 2"/>
          <p:cNvSpPr>
            <a:spLocks noGrp="1"/>
          </p:cNvSpPr>
          <p:nvPr>
            <p:ph type="body" idx="1"/>
          </p:nvPr>
        </p:nvSpPr>
        <p:spPr>
          <a:xfrm>
            <a:off x="266700" y="2243667"/>
            <a:ext cx="3201234" cy="766234"/>
          </a:xfrm>
        </p:spPr>
        <p:txBody>
          <a:bodyPr anchor="t">
            <a:normAutofit/>
          </a:bodyPr>
          <a:lstStyle>
            <a:lvl1pPr marL="0" indent="0" algn="l">
              <a:buNone/>
              <a:defRPr sz="900">
                <a:solidFill>
                  <a:schemeClr val="bg2">
                    <a:lumMod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478408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266700" y="2247900"/>
            <a:ext cx="3277434" cy="762000"/>
          </a:xfrm>
        </p:spPr>
        <p:txBody>
          <a:bodyPr>
            <a:normAutofit/>
          </a:bodyPr>
          <a:lstStyle>
            <a:lvl1pPr>
              <a:defRPr sz="1600"/>
            </a:lvl1pPr>
          </a:lstStyle>
          <a:p>
            <a:r>
              <a:rPr lang="tr-TR"/>
              <a:t>Asıl başlık stili için tıklatın</a:t>
            </a:r>
            <a:endParaRPr lang="en-US" dirty="0"/>
          </a:p>
        </p:txBody>
      </p:sp>
      <p:sp>
        <p:nvSpPr>
          <p:cNvPr id="11" name="Content Placeholder 3"/>
          <p:cNvSpPr>
            <a:spLocks noGrp="1"/>
          </p:cNvSpPr>
          <p:nvPr>
            <p:ph sz="half" idx="13"/>
          </p:nvPr>
        </p:nvSpPr>
        <p:spPr>
          <a:xfrm>
            <a:off x="266700" y="266700"/>
            <a:ext cx="1974984" cy="1883834"/>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2" name="Content Placeholder 5"/>
          <p:cNvSpPr>
            <a:spLocks noGrp="1"/>
          </p:cNvSpPr>
          <p:nvPr>
            <p:ph sz="quarter" idx="4"/>
          </p:nvPr>
        </p:nvSpPr>
        <p:spPr>
          <a:xfrm>
            <a:off x="2331181" y="266700"/>
            <a:ext cx="1974119" cy="1879600"/>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61331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66700" y="2247900"/>
            <a:ext cx="3277434" cy="762000"/>
          </a:xfrm>
        </p:spPr>
        <p:txBody>
          <a:bodyPr>
            <a:normAutofit/>
          </a:bodyPr>
          <a:lstStyle>
            <a:lvl1pPr>
              <a:defRPr sz="1600"/>
            </a:lvl1pPr>
          </a:lstStyle>
          <a:p>
            <a:r>
              <a:rPr lang="tr-TR"/>
              <a:t>Asıl başlık stili için tıklatın</a:t>
            </a:r>
            <a:endParaRPr lang="en-US" dirty="0"/>
          </a:p>
        </p:txBody>
      </p:sp>
      <p:sp>
        <p:nvSpPr>
          <p:cNvPr id="3" name="Text Placeholder 2"/>
          <p:cNvSpPr>
            <a:spLocks noGrp="1"/>
          </p:cNvSpPr>
          <p:nvPr>
            <p:ph type="body" idx="1"/>
          </p:nvPr>
        </p:nvSpPr>
        <p:spPr>
          <a:xfrm>
            <a:off x="381001" y="266700"/>
            <a:ext cx="1858433" cy="304800"/>
          </a:xfrm>
        </p:spPr>
        <p:txBody>
          <a:bodyPr anchor="b">
            <a:noAutofit/>
          </a:bodyPr>
          <a:lstStyle>
            <a:lvl1pPr marL="0" indent="0">
              <a:buNone/>
              <a:defRPr sz="1200" b="0" cap="all">
                <a:solidFill>
                  <a:schemeClr val="tx1"/>
                </a:solidFill>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tr-TR"/>
              <a:t>Asıl metin stillerini düzenle</a:t>
            </a:r>
          </a:p>
        </p:txBody>
      </p:sp>
      <p:sp>
        <p:nvSpPr>
          <p:cNvPr id="4" name="Content Placeholder 3"/>
          <p:cNvSpPr>
            <a:spLocks noGrp="1"/>
          </p:cNvSpPr>
          <p:nvPr>
            <p:ph sz="half" idx="2"/>
          </p:nvPr>
        </p:nvSpPr>
        <p:spPr>
          <a:xfrm>
            <a:off x="266700" y="571500"/>
            <a:ext cx="1972734" cy="1579034"/>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2427508" y="283369"/>
            <a:ext cx="1882026" cy="288131"/>
          </a:xfrm>
        </p:spPr>
        <p:txBody>
          <a:bodyPr anchor="b">
            <a:noAutofit/>
          </a:bodyPr>
          <a:lstStyle>
            <a:lvl1pPr marL="0" indent="0">
              <a:buNone/>
              <a:defRPr sz="1200" b="0" cap="all">
                <a:solidFill>
                  <a:schemeClr val="tx1"/>
                </a:solidFill>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tr-TR"/>
              <a:t>Asıl metin stillerini düzenle</a:t>
            </a:r>
          </a:p>
        </p:txBody>
      </p:sp>
      <p:sp>
        <p:nvSpPr>
          <p:cNvPr id="6" name="Content Placeholder 5"/>
          <p:cNvSpPr>
            <a:spLocks noGrp="1"/>
          </p:cNvSpPr>
          <p:nvPr>
            <p:ph sz="quarter" idx="4"/>
          </p:nvPr>
        </p:nvSpPr>
        <p:spPr>
          <a:xfrm>
            <a:off x="2331181" y="571500"/>
            <a:ext cx="1978353" cy="1574800"/>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88936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266700" y="2247900"/>
            <a:ext cx="3277434" cy="762000"/>
          </a:xfrm>
        </p:spPr>
        <p:txBody>
          <a:bodyPr>
            <a:normAutofit/>
          </a:bodyPr>
          <a:lstStyle>
            <a:lvl1pPr>
              <a:defRPr sz="1600"/>
            </a:lvl1p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endParaRPr lang="tr-TR" altLang="tr-TR"/>
          </a:p>
        </p:txBody>
      </p:sp>
      <p:sp>
        <p:nvSpPr>
          <p:cNvPr id="4" name="Footer Placeholder 3"/>
          <p:cNvSpPr>
            <a:spLocks noGrp="1"/>
          </p:cNvSpPr>
          <p:nvPr>
            <p:ph type="ftr" sz="quarter" idx="11"/>
          </p:nvPr>
        </p:nvSpPr>
        <p:spPr/>
        <p:txBody>
          <a:bodyPr/>
          <a:lstStyle/>
          <a:p>
            <a:endParaRPr lang="tr-TR" altLang="tr-TR"/>
          </a:p>
        </p:txBody>
      </p:sp>
      <p:sp>
        <p:nvSpPr>
          <p:cNvPr id="5" name="Slide Number Placeholder 4"/>
          <p:cNvSpPr>
            <a:spLocks noGrp="1"/>
          </p:cNvSpPr>
          <p:nvPr>
            <p:ph type="sldNum" sz="quarter" idx="12"/>
          </p:nvPr>
        </p:nvSpPr>
        <p:spPr/>
        <p:txBody>
          <a:bodyPr/>
          <a:lstStyle/>
          <a:p>
            <a:fld id="{EF5F7340-BDEB-4323-9445-6F6207BC4A56}" type="slidenum">
              <a:rPr lang="tr-TR" altLang="tr-TR" smtClean="0"/>
              <a:pPr/>
              <a:t>‹#›</a:t>
            </a:fld>
            <a:endParaRPr lang="tr-TR" altLang="tr-TR"/>
          </a:p>
        </p:txBody>
      </p:sp>
    </p:spTree>
    <p:extLst>
      <p:ext uri="{BB962C8B-B14F-4D97-AF65-F5344CB8AC3E}">
        <p14:creationId xmlns:p14="http://schemas.microsoft.com/office/powerpoint/2010/main" val="176055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59719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709334" y="266700"/>
            <a:ext cx="1600200" cy="762000"/>
          </a:xfrm>
        </p:spPr>
        <p:txBody>
          <a:bodyPr anchor="b">
            <a:normAutofit/>
          </a:bodyPr>
          <a:lstStyle>
            <a:lvl1pPr algn="l">
              <a:defRPr sz="1000" b="0"/>
            </a:lvl1pPr>
          </a:lstStyle>
          <a:p>
            <a:r>
              <a:rPr lang="tr-TR"/>
              <a:t>Asıl başlık stili için tıklatın</a:t>
            </a:r>
            <a:endParaRPr lang="en-US" dirty="0"/>
          </a:p>
        </p:txBody>
      </p:sp>
      <p:sp>
        <p:nvSpPr>
          <p:cNvPr id="3" name="Content Placeholder 2"/>
          <p:cNvSpPr>
            <a:spLocks noGrp="1"/>
          </p:cNvSpPr>
          <p:nvPr>
            <p:ph idx="1"/>
          </p:nvPr>
        </p:nvSpPr>
        <p:spPr>
          <a:xfrm>
            <a:off x="266700" y="266700"/>
            <a:ext cx="2219378" cy="2743200"/>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709334" y="1104901"/>
            <a:ext cx="1600200" cy="1045634"/>
          </a:xfrm>
        </p:spPr>
        <p:txBody>
          <a:bodyPr anchor="t">
            <a:normAutofit/>
          </a:bodyPr>
          <a:lstStyle>
            <a:lvl1pPr marL="0" indent="0">
              <a:buNone/>
              <a:defRPr sz="8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tr-TR"/>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30060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247900" y="723900"/>
            <a:ext cx="1781629" cy="571500"/>
          </a:xfrm>
        </p:spPr>
        <p:txBody>
          <a:bodyPr anchor="b">
            <a:normAutofit/>
          </a:bodyPr>
          <a:lstStyle>
            <a:lvl1pPr algn="l">
              <a:defRPr sz="1200" b="0"/>
            </a:lvl1pPr>
          </a:lstStyle>
          <a:p>
            <a:r>
              <a:rPr lang="tr-TR"/>
              <a:t>Asıl başlık stili için tıklatın</a:t>
            </a:r>
            <a:endParaRPr lang="en-US" dirty="0"/>
          </a:p>
        </p:txBody>
      </p:sp>
      <p:sp>
        <p:nvSpPr>
          <p:cNvPr id="17" name="Picture Placeholder 2"/>
          <p:cNvSpPr>
            <a:spLocks noGrp="1" noChangeAspect="1"/>
          </p:cNvSpPr>
          <p:nvPr>
            <p:ph type="pic" idx="13"/>
          </p:nvPr>
        </p:nvSpPr>
        <p:spPr>
          <a:xfrm>
            <a:off x="381000" y="457200"/>
            <a:ext cx="1640487" cy="2400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800"/>
            </a:lvl1pPr>
            <a:lvl2pPr marL="228600" indent="0">
              <a:buNone/>
              <a:defRPr sz="800"/>
            </a:lvl2pPr>
            <a:lvl3pPr marL="457200" indent="0">
              <a:buNone/>
              <a:defRPr sz="8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r>
              <a:rPr lang="tr-TR"/>
              <a:t>Resim eklemek için simgeyi tıklatın</a:t>
            </a:r>
            <a:endParaRPr lang="en-US" dirty="0"/>
          </a:p>
        </p:txBody>
      </p:sp>
      <p:sp>
        <p:nvSpPr>
          <p:cNvPr id="4" name="Text Placeholder 3"/>
          <p:cNvSpPr>
            <a:spLocks noGrp="1"/>
          </p:cNvSpPr>
          <p:nvPr>
            <p:ph type="body" sz="half" idx="2"/>
          </p:nvPr>
        </p:nvSpPr>
        <p:spPr>
          <a:xfrm>
            <a:off x="2248014" y="1371600"/>
            <a:ext cx="1782112" cy="1041400"/>
          </a:xfrm>
        </p:spPr>
        <p:txBody>
          <a:bodyPr anchor="t">
            <a:normAutofit/>
          </a:bodyPr>
          <a:lstStyle>
            <a:lvl1pPr marL="0" indent="0">
              <a:buNone/>
              <a:defRPr sz="9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tr-TR"/>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9/18/2024</a:t>
            </a:fld>
            <a:endParaRPr lang="en-US"/>
          </a:p>
        </p:txBody>
      </p:sp>
      <p:sp>
        <p:nvSpPr>
          <p:cNvPr id="6" name="Footer Placeholder 5"/>
          <p:cNvSpPr>
            <a:spLocks noGrp="1"/>
          </p:cNvSpPr>
          <p:nvPr>
            <p:ph type="ftr" sz="quarter" idx="11"/>
          </p:nvPr>
        </p:nvSpPr>
        <p:spPr>
          <a:xfrm>
            <a:off x="266700" y="3086100"/>
            <a:ext cx="2905862" cy="182563"/>
          </a:xfrm>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80994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3335338" y="1947334"/>
            <a:ext cx="1235228" cy="1329267"/>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266700" y="2247900"/>
            <a:ext cx="3277434" cy="762000"/>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266700" y="266701"/>
            <a:ext cx="3277434" cy="1883835"/>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3715123" y="3086102"/>
            <a:ext cx="600232" cy="182563"/>
          </a:xfrm>
          <a:prstGeom prst="rect">
            <a:avLst/>
          </a:prstGeom>
        </p:spPr>
        <p:txBody>
          <a:bodyPr vert="horz" lIns="91440" tIns="45720" rIns="91440" bIns="45720" rtlCol="0" anchor="t"/>
          <a:lstStyle>
            <a:lvl1pPr algn="r">
              <a:defRPr sz="500" b="0" i="0">
                <a:solidFill>
                  <a:schemeClr val="bg2">
                    <a:lumMod val="50000"/>
                  </a:schemeClr>
                </a:solidFill>
                <a:effectLst/>
                <a:latin typeface="+mn-lt"/>
              </a:defRPr>
            </a:lvl1pPr>
          </a:lstStyle>
          <a:p>
            <a:fld id="{1D8BD707-D9CF-40AE-B4C6-C98DA3205C09}" type="datetimeFigureOut">
              <a:rPr lang="en-US" smtClean="0"/>
              <a:t>9/18/2024</a:t>
            </a:fld>
            <a:endParaRPr lang="en-US"/>
          </a:p>
        </p:txBody>
      </p:sp>
      <p:sp>
        <p:nvSpPr>
          <p:cNvPr id="5" name="Footer Placeholder 4"/>
          <p:cNvSpPr>
            <a:spLocks noGrp="1"/>
          </p:cNvSpPr>
          <p:nvPr>
            <p:ph type="ftr" sz="quarter" idx="3"/>
          </p:nvPr>
        </p:nvSpPr>
        <p:spPr>
          <a:xfrm>
            <a:off x="266700" y="3086100"/>
            <a:ext cx="2905862" cy="182563"/>
          </a:xfrm>
          <a:prstGeom prst="rect">
            <a:avLst/>
          </a:prstGeom>
        </p:spPr>
        <p:txBody>
          <a:bodyPr vert="horz" lIns="91440" tIns="45720" rIns="91440" bIns="45720" rtlCol="0" anchor="t"/>
          <a:lstStyle>
            <a:lvl1pPr algn="l">
              <a:defRPr sz="5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3887213" y="2789239"/>
            <a:ext cx="428454" cy="334963"/>
          </a:xfrm>
          <a:prstGeom prst="rect">
            <a:avLst/>
          </a:prstGeom>
        </p:spPr>
        <p:txBody>
          <a:bodyPr vert="horz" lIns="91440" tIns="45720" rIns="91440" bIns="45720" rtlCol="0" anchor="b"/>
          <a:lstStyle>
            <a:lvl1pPr algn="r">
              <a:defRPr sz="1400" b="0" i="0">
                <a:solidFill>
                  <a:schemeClr val="bg2">
                    <a:lumMod val="50000"/>
                  </a:schemeClr>
                </a:solidFill>
                <a:effectLst/>
                <a:latin typeface="+mn-lt"/>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2836004647"/>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txStyles>
    <p:titleStyle>
      <a:lvl1pPr algn="l" defTabSz="228600" rtl="0" eaLnBrk="1" latinLnBrk="0" hangingPunct="1">
        <a:spcBef>
          <a:spcPct val="0"/>
        </a:spcBef>
        <a:buNone/>
        <a:defRPr sz="1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42875" indent="-142875" algn="l" defTabSz="228600" rtl="0" eaLnBrk="1" latinLnBrk="0" hangingPunct="1">
        <a:spcBef>
          <a:spcPct val="20000"/>
        </a:spcBef>
        <a:spcAft>
          <a:spcPts val="300"/>
        </a:spcAft>
        <a:buClr>
          <a:schemeClr val="tx1"/>
        </a:buClr>
        <a:buSzPct val="80000"/>
        <a:buFont typeface="Wingdings 3" panose="05040102010807070707" pitchFamily="18" charset="2"/>
        <a:buChar char=""/>
        <a:defRPr sz="1000" kern="1200" cap="none">
          <a:solidFill>
            <a:schemeClr val="bg2">
              <a:lumMod val="75000"/>
            </a:schemeClr>
          </a:solidFill>
          <a:effectLst/>
          <a:latin typeface="+mn-lt"/>
          <a:ea typeface="+mn-ea"/>
          <a:cs typeface="+mn-cs"/>
        </a:defRPr>
      </a:lvl1pPr>
      <a:lvl2pPr marL="371475" indent="-142875" algn="l" defTabSz="228600" rtl="0" eaLnBrk="1" latinLnBrk="0" hangingPunct="1">
        <a:spcBef>
          <a:spcPct val="20000"/>
        </a:spcBef>
        <a:spcAft>
          <a:spcPts val="300"/>
        </a:spcAft>
        <a:buClr>
          <a:schemeClr val="tx1"/>
        </a:buClr>
        <a:buSzPct val="80000"/>
        <a:buFont typeface="Wingdings 3" panose="05040102010807070707" pitchFamily="18" charset="2"/>
        <a:buChar char=""/>
        <a:defRPr sz="900" kern="1200" cap="none">
          <a:solidFill>
            <a:schemeClr val="bg2">
              <a:lumMod val="75000"/>
            </a:schemeClr>
          </a:solidFill>
          <a:effectLst/>
          <a:latin typeface="+mn-lt"/>
          <a:ea typeface="+mn-ea"/>
          <a:cs typeface="+mn-cs"/>
        </a:defRPr>
      </a:lvl2pPr>
      <a:lvl3pPr marL="600075" indent="-142875" algn="l" defTabSz="228600" rtl="0" eaLnBrk="1" latinLnBrk="0" hangingPunct="1">
        <a:spcBef>
          <a:spcPct val="20000"/>
        </a:spcBef>
        <a:spcAft>
          <a:spcPts val="300"/>
        </a:spcAft>
        <a:buClr>
          <a:schemeClr val="tx1"/>
        </a:buClr>
        <a:buSzPct val="80000"/>
        <a:buFont typeface="Wingdings 3" panose="05040102010807070707" pitchFamily="18" charset="2"/>
        <a:buChar char=""/>
        <a:defRPr sz="800" kern="1200" cap="none">
          <a:solidFill>
            <a:schemeClr val="bg2">
              <a:lumMod val="75000"/>
            </a:schemeClr>
          </a:solidFill>
          <a:effectLst/>
          <a:latin typeface="+mn-lt"/>
          <a:ea typeface="+mn-ea"/>
          <a:cs typeface="+mn-cs"/>
        </a:defRPr>
      </a:lvl3pPr>
      <a:lvl4pPr marL="771525" indent="-85725" algn="l" defTabSz="228600" rtl="0" eaLnBrk="1" latinLnBrk="0" hangingPunct="1">
        <a:spcBef>
          <a:spcPct val="20000"/>
        </a:spcBef>
        <a:spcAft>
          <a:spcPts val="300"/>
        </a:spcAft>
        <a:buClr>
          <a:schemeClr val="tx1"/>
        </a:buClr>
        <a:buSzPct val="80000"/>
        <a:buFont typeface="Wingdings 3" panose="05040102010807070707" pitchFamily="18" charset="2"/>
        <a:buChar char=""/>
        <a:defRPr sz="700" kern="1200" cap="none">
          <a:solidFill>
            <a:schemeClr val="bg2">
              <a:lumMod val="75000"/>
            </a:schemeClr>
          </a:solidFill>
          <a:effectLst/>
          <a:latin typeface="+mn-lt"/>
          <a:ea typeface="+mn-ea"/>
          <a:cs typeface="+mn-cs"/>
        </a:defRPr>
      </a:lvl4pPr>
      <a:lvl5pPr marL="1000125" indent="-85725" algn="l" defTabSz="228600" rtl="0" eaLnBrk="1" latinLnBrk="0" hangingPunct="1">
        <a:spcBef>
          <a:spcPct val="20000"/>
        </a:spcBef>
        <a:spcAft>
          <a:spcPts val="300"/>
        </a:spcAft>
        <a:buClr>
          <a:schemeClr val="tx1"/>
        </a:buClr>
        <a:buSzPct val="80000"/>
        <a:buFont typeface="Wingdings 3" panose="05040102010807070707" pitchFamily="18" charset="2"/>
        <a:buChar char=""/>
        <a:defRPr sz="700" kern="1200" cap="none">
          <a:solidFill>
            <a:schemeClr val="bg2">
              <a:lumMod val="75000"/>
            </a:schemeClr>
          </a:solidFill>
          <a:effectLst/>
          <a:latin typeface="+mn-lt"/>
          <a:ea typeface="+mn-ea"/>
          <a:cs typeface="+mn-cs"/>
        </a:defRPr>
      </a:lvl5pPr>
      <a:lvl6pPr marL="1257300" indent="-114300" algn="l" defTabSz="228600" rtl="0" eaLnBrk="1" latinLnBrk="0" hangingPunct="1">
        <a:spcBef>
          <a:spcPct val="20000"/>
        </a:spcBef>
        <a:spcAft>
          <a:spcPts val="300"/>
        </a:spcAft>
        <a:buClr>
          <a:schemeClr val="tx1"/>
        </a:buClr>
        <a:buSzPct val="80000"/>
        <a:buFont typeface="Wingdings 3" panose="05040102010807070707" pitchFamily="18" charset="2"/>
        <a:buChar char=""/>
        <a:defRPr sz="700" kern="1200" cap="none">
          <a:solidFill>
            <a:schemeClr val="bg2">
              <a:lumMod val="75000"/>
            </a:schemeClr>
          </a:solidFill>
          <a:effectLst/>
          <a:latin typeface="+mn-lt"/>
          <a:ea typeface="+mn-ea"/>
          <a:cs typeface="+mn-cs"/>
        </a:defRPr>
      </a:lvl6pPr>
      <a:lvl7pPr marL="1485900" indent="-114300" algn="l" defTabSz="228600" rtl="0" eaLnBrk="1" latinLnBrk="0" hangingPunct="1">
        <a:spcBef>
          <a:spcPct val="20000"/>
        </a:spcBef>
        <a:spcAft>
          <a:spcPts val="300"/>
        </a:spcAft>
        <a:buClr>
          <a:schemeClr val="tx1"/>
        </a:buClr>
        <a:buSzPct val="80000"/>
        <a:buFont typeface="Wingdings 3" panose="05040102010807070707" pitchFamily="18" charset="2"/>
        <a:buChar char=""/>
        <a:defRPr sz="700" kern="1200" cap="none">
          <a:solidFill>
            <a:schemeClr val="bg2">
              <a:lumMod val="75000"/>
            </a:schemeClr>
          </a:solidFill>
          <a:effectLst/>
          <a:latin typeface="+mn-lt"/>
          <a:ea typeface="+mn-ea"/>
          <a:cs typeface="+mn-cs"/>
        </a:defRPr>
      </a:lvl7pPr>
      <a:lvl8pPr marL="1714500" indent="-114300" algn="l" defTabSz="228600" rtl="0" eaLnBrk="1" latinLnBrk="0" hangingPunct="1">
        <a:spcBef>
          <a:spcPct val="20000"/>
        </a:spcBef>
        <a:spcAft>
          <a:spcPts val="300"/>
        </a:spcAft>
        <a:buClr>
          <a:schemeClr val="tx1"/>
        </a:buClr>
        <a:buSzPct val="80000"/>
        <a:buFont typeface="Wingdings 3" panose="05040102010807070707" pitchFamily="18" charset="2"/>
        <a:buChar char=""/>
        <a:defRPr sz="700" kern="1200" cap="none">
          <a:solidFill>
            <a:schemeClr val="bg2">
              <a:lumMod val="75000"/>
            </a:schemeClr>
          </a:solidFill>
          <a:effectLst/>
          <a:latin typeface="+mn-lt"/>
          <a:ea typeface="+mn-ea"/>
          <a:cs typeface="+mn-cs"/>
        </a:defRPr>
      </a:lvl8pPr>
      <a:lvl9pPr marL="1943100" indent="-114300" algn="l" defTabSz="228600" rtl="0" eaLnBrk="1" latinLnBrk="0" hangingPunct="1">
        <a:spcBef>
          <a:spcPct val="20000"/>
        </a:spcBef>
        <a:spcAft>
          <a:spcPts val="300"/>
        </a:spcAft>
        <a:buClr>
          <a:schemeClr val="tx1"/>
        </a:buClr>
        <a:buSzPct val="80000"/>
        <a:buFont typeface="Wingdings 3" panose="05040102010807070707" pitchFamily="18" charset="2"/>
        <a:buChar char=""/>
        <a:defRPr sz="700" kern="1200" cap="none">
          <a:solidFill>
            <a:schemeClr val="bg2">
              <a:lumMod val="75000"/>
            </a:schemeClr>
          </a:solidFill>
          <a:effectLst/>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2507"/>
            <a:ext cx="3832414" cy="1571392"/>
          </a:xfrm>
          <a:prstGeom prst="rect">
            <a:avLst/>
          </a:prstGeom>
        </p:spPr>
        <p:txBody>
          <a:bodyPr vert="horz" wrap="square" lIns="0" tIns="39370" rIns="0" bIns="0" rtlCol="0">
            <a:spAutoFit/>
          </a:bodyPr>
          <a:lstStyle/>
          <a:p>
            <a:pPr marL="701675" marR="5080" indent="-689610" algn="ctr">
              <a:lnSpc>
                <a:spcPts val="1730"/>
              </a:lnSpc>
              <a:spcBef>
                <a:spcPts val="310"/>
              </a:spcBef>
            </a:pPr>
            <a:r>
              <a:rPr lang="tr-TR" sz="1800" dirty="0">
                <a:solidFill>
                  <a:srgbClr val="000000"/>
                </a:solidFill>
                <a:latin typeface="Times New Roman" panose="02020603050405020304" pitchFamily="18" charset="0"/>
                <a:cs typeface="Times New Roman" panose="02020603050405020304" pitchFamily="18" charset="0"/>
              </a:rPr>
              <a:t>       N.E.Ü. Tıp Fakültesi</a:t>
            </a:r>
            <a:br>
              <a:rPr lang="tr-TR" sz="1800" dirty="0">
                <a:solidFill>
                  <a:srgbClr val="000000"/>
                </a:solidFill>
                <a:latin typeface="Times New Roman" panose="02020603050405020304" pitchFamily="18" charset="0"/>
                <a:cs typeface="Times New Roman" panose="02020603050405020304" pitchFamily="18" charset="0"/>
              </a:rPr>
            </a:br>
            <a:r>
              <a:rPr lang="tr-TR" sz="1800" dirty="0">
                <a:solidFill>
                  <a:srgbClr val="000000"/>
                </a:solidFill>
                <a:latin typeface="Times New Roman" panose="02020603050405020304" pitchFamily="18" charset="0"/>
                <a:cs typeface="Times New Roman" panose="02020603050405020304" pitchFamily="18" charset="0"/>
              </a:rPr>
              <a:t>HASTANESİ</a:t>
            </a:r>
            <a:br>
              <a:rPr lang="tr-TR" sz="1800" dirty="0">
                <a:solidFill>
                  <a:srgbClr val="000000"/>
                </a:solidFill>
                <a:latin typeface="Times New Roman" panose="02020603050405020304" pitchFamily="18" charset="0"/>
                <a:cs typeface="Times New Roman" panose="02020603050405020304" pitchFamily="18" charset="0"/>
              </a:rPr>
            </a:br>
            <a:br>
              <a:rPr lang="tr-TR" sz="1800" dirty="0">
                <a:solidFill>
                  <a:srgbClr val="000000"/>
                </a:solidFill>
                <a:latin typeface="Times New Roman" panose="02020603050405020304" pitchFamily="18" charset="0"/>
                <a:cs typeface="Times New Roman" panose="02020603050405020304" pitchFamily="18" charset="0"/>
              </a:rPr>
            </a:br>
            <a:r>
              <a:rPr lang="tr-TR" sz="1800" dirty="0">
                <a:solidFill>
                  <a:srgbClr val="000000"/>
                </a:solidFill>
                <a:latin typeface="Times New Roman" panose="02020603050405020304" pitchFamily="18" charset="0"/>
                <a:cs typeface="Times New Roman" panose="02020603050405020304" pitchFamily="18" charset="0"/>
              </a:rPr>
              <a:t>tıbbi Mikrobiyoloji </a:t>
            </a:r>
            <a:br>
              <a:rPr lang="tr-TR" sz="1800" dirty="0">
                <a:solidFill>
                  <a:srgbClr val="000000"/>
                </a:solidFill>
                <a:latin typeface="Times New Roman" panose="02020603050405020304" pitchFamily="18" charset="0"/>
                <a:cs typeface="Times New Roman" panose="02020603050405020304" pitchFamily="18" charset="0"/>
              </a:rPr>
            </a:br>
            <a:br>
              <a:rPr lang="tr-TR" sz="1800" dirty="0">
                <a:solidFill>
                  <a:srgbClr val="000000"/>
                </a:solidFill>
                <a:latin typeface="Times New Roman" panose="02020603050405020304" pitchFamily="18" charset="0"/>
                <a:cs typeface="Times New Roman" panose="02020603050405020304" pitchFamily="18" charset="0"/>
              </a:rPr>
            </a:br>
            <a:r>
              <a:rPr lang="tr-TR" sz="1800" dirty="0">
                <a:solidFill>
                  <a:srgbClr val="000000"/>
                </a:solidFill>
                <a:latin typeface="Times New Roman" panose="02020603050405020304" pitchFamily="18" charset="0"/>
                <a:cs typeface="Times New Roman" panose="02020603050405020304" pitchFamily="18" charset="0"/>
              </a:rPr>
              <a:t>laboratuvarı</a:t>
            </a:r>
            <a:br>
              <a:rPr lang="tr-TR" sz="2000" dirty="0">
                <a:solidFill>
                  <a:srgbClr val="000000"/>
                </a:solidFill>
                <a:latin typeface="Times New Roman" panose="02020603050405020304" pitchFamily="18" charset="0"/>
                <a:cs typeface="Times New Roman" panose="02020603050405020304" pitchFamily="18" charset="0"/>
              </a:rPr>
            </a:br>
            <a:endParaRPr sz="20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477582" y="1333500"/>
            <a:ext cx="3583433" cy="655308"/>
          </a:xfrm>
          <a:prstGeom prst="rect">
            <a:avLst/>
          </a:prstGeom>
        </p:spPr>
        <p:txBody>
          <a:bodyPr vert="horz" wrap="square" lIns="0" tIns="39370" rIns="0" bIns="0" rtlCol="0">
            <a:spAutoFit/>
          </a:bodyPr>
          <a:lstStyle/>
          <a:p>
            <a:pPr marL="342265" algn="ctr">
              <a:lnSpc>
                <a:spcPct val="100000"/>
              </a:lnSpc>
            </a:pPr>
            <a:r>
              <a:rPr lang="tr-TR" sz="2000" dirty="0">
                <a:solidFill>
                  <a:srgbClr val="FF0000"/>
                </a:solidFill>
                <a:latin typeface="Arial"/>
                <a:cs typeface="Arial"/>
              </a:rPr>
              <a:t>Laboratuvarlar da </a:t>
            </a:r>
            <a:r>
              <a:rPr lang="tr-TR" sz="2000" dirty="0" err="1">
                <a:solidFill>
                  <a:srgbClr val="FF0000"/>
                </a:solidFill>
                <a:latin typeface="Arial"/>
                <a:cs typeface="Arial"/>
              </a:rPr>
              <a:t>Preanalitik</a:t>
            </a:r>
            <a:r>
              <a:rPr lang="tr-TR" sz="2000" dirty="0">
                <a:solidFill>
                  <a:srgbClr val="FF0000"/>
                </a:solidFill>
                <a:latin typeface="Arial"/>
                <a:cs typeface="Arial"/>
              </a:rPr>
              <a:t> Süreç</a:t>
            </a:r>
            <a:endParaRPr sz="2000" dirty="0">
              <a:solidFill>
                <a:srgbClr val="FF0000"/>
              </a:solidFill>
              <a:latin typeface="Arial"/>
              <a:cs typeface="Arial"/>
            </a:endParaRPr>
          </a:p>
        </p:txBody>
      </p:sp>
      <p:sp>
        <p:nvSpPr>
          <p:cNvPr id="6" name="object 2"/>
          <p:cNvSpPr txBox="1">
            <a:spLocks/>
          </p:cNvSpPr>
          <p:nvPr/>
        </p:nvSpPr>
        <p:spPr>
          <a:xfrm>
            <a:off x="477582" y="2400300"/>
            <a:ext cx="3847465" cy="519822"/>
          </a:xfrm>
          <a:prstGeom prst="rect">
            <a:avLst/>
          </a:prstGeom>
        </p:spPr>
        <p:txBody>
          <a:bodyPr vert="horz" wrap="square" lIns="0" tIns="39370" rIns="0" bIns="0" rtlCol="0">
            <a:spAutoFit/>
          </a:bodyPr>
          <a:lstStyle>
            <a:lvl1pPr>
              <a:defRPr sz="1650" b="0" i="0">
                <a:solidFill>
                  <a:srgbClr val="88006E"/>
                </a:solidFill>
                <a:latin typeface="Georgia"/>
                <a:ea typeface="+mj-ea"/>
                <a:cs typeface="Georgia"/>
              </a:defRPr>
            </a:lvl1pPr>
          </a:lstStyle>
          <a:p>
            <a:pPr marL="701675" marR="5080" indent="-689610" algn="ctr">
              <a:lnSpc>
                <a:spcPts val="1730"/>
              </a:lnSpc>
              <a:spcBef>
                <a:spcPts val="310"/>
              </a:spcBef>
            </a:pPr>
            <a:r>
              <a:rPr lang="tr-TR" sz="2000" b="1" dirty="0">
                <a:solidFill>
                  <a:srgbClr val="000000"/>
                </a:solidFill>
                <a:latin typeface="Times New Roman" panose="02020603050405020304" pitchFamily="18" charset="0"/>
                <a:cs typeface="Times New Roman" panose="02020603050405020304" pitchFamily="18" charset="0"/>
              </a:rPr>
              <a:t>Biyolog Hakan SART</a:t>
            </a:r>
          </a:p>
          <a:p>
            <a:pPr marL="701675" marR="5080" indent="-689610" algn="ctr">
              <a:lnSpc>
                <a:spcPts val="1730"/>
              </a:lnSpc>
              <a:spcBef>
                <a:spcPts val="310"/>
              </a:spcBef>
            </a:pPr>
            <a:r>
              <a:rPr lang="tr-TR" sz="2000" b="1" dirty="0">
                <a:solidFill>
                  <a:srgbClr val="000000"/>
                </a:solidFill>
                <a:latin typeface="Times New Roman" panose="02020603050405020304" pitchFamily="18" charset="0"/>
                <a:cs typeface="Times New Roman" panose="02020603050405020304" pitchFamily="18" charset="0"/>
              </a:rPr>
              <a:t>Birim Sorumlusu</a:t>
            </a:r>
            <a:endParaRPr lang="tr-T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33400" y="647700"/>
            <a:ext cx="2438400" cy="1828800"/>
          </a:xfrm>
          <a:prstGeom prst="rect">
            <a:avLst/>
          </a:prstGeom>
        </p:spPr>
      </p:pic>
      <p:sp>
        <p:nvSpPr>
          <p:cNvPr id="3" name="object 5">
            <a:extLst>
              <a:ext uri="{FF2B5EF4-FFF2-40B4-BE49-F238E27FC236}">
                <a16:creationId xmlns:a16="http://schemas.microsoft.com/office/drawing/2014/main" id="{349B594F-469D-17F5-065D-969D769378C9}"/>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sp>
        <p:nvSpPr>
          <p:cNvPr id="4" name="object 2"/>
          <p:cNvSpPr txBox="1"/>
          <p:nvPr/>
        </p:nvSpPr>
        <p:spPr>
          <a:xfrm>
            <a:off x="533400" y="2552700"/>
            <a:ext cx="3416046" cy="423834"/>
          </a:xfrm>
          <a:prstGeom prst="rect">
            <a:avLst/>
          </a:prstGeom>
        </p:spPr>
        <p:txBody>
          <a:bodyPr vert="horz" wrap="square" lIns="0" tIns="13335" rIns="0" bIns="0" rtlCol="0">
            <a:spAutoFit/>
          </a:bodyPr>
          <a:lstStyle/>
          <a:p>
            <a:pPr marL="127000" indent="-114300">
              <a:lnSpc>
                <a:spcPts val="1595"/>
              </a:lnSpc>
              <a:spcBef>
                <a:spcPts val="105"/>
              </a:spcBef>
              <a:buFont typeface="Microsoft Sans Serif"/>
              <a:buChar char="•"/>
              <a:tabLst>
                <a:tab pos="127000" algn="l"/>
              </a:tabLst>
            </a:pPr>
            <a:r>
              <a:rPr lang="tr-TR" sz="1400" dirty="0" err="1">
                <a:latin typeface="Calibri"/>
                <a:cs typeface="Calibri"/>
              </a:rPr>
              <a:t>Otoantikor</a:t>
            </a:r>
            <a:r>
              <a:rPr lang="tr-TR" sz="1400" dirty="0">
                <a:latin typeface="Calibri"/>
                <a:cs typeface="Calibri"/>
              </a:rPr>
              <a:t> testleri (IFA): ANA, </a:t>
            </a:r>
            <a:r>
              <a:rPr lang="tr-TR" sz="1400" dirty="0" err="1">
                <a:latin typeface="Calibri"/>
                <a:cs typeface="Calibri"/>
              </a:rPr>
              <a:t>Gliadin</a:t>
            </a:r>
            <a:r>
              <a:rPr lang="tr-TR" sz="1400" dirty="0">
                <a:latin typeface="Calibri"/>
                <a:cs typeface="Calibri"/>
              </a:rPr>
              <a:t>, ENA, ANCA,ASMA,AMA testleri çalışılmaktadır.</a:t>
            </a:r>
            <a:endParaRPr sz="1400" dirty="0">
              <a:latin typeface="Calibri"/>
              <a:cs typeface="Calibri"/>
            </a:endParaRPr>
          </a:p>
        </p:txBody>
      </p:sp>
    </p:spTree>
    <p:extLst>
      <p:ext uri="{BB962C8B-B14F-4D97-AF65-F5344CB8AC3E}">
        <p14:creationId xmlns:p14="http://schemas.microsoft.com/office/powerpoint/2010/main" val="680591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848382"/>
            <a:ext cx="1676400" cy="2064668"/>
          </a:xfrm>
          <a:prstGeom prst="rect">
            <a:avLst/>
          </a:prstGeom>
        </p:spPr>
        <p:txBody>
          <a:bodyPr vert="horz" wrap="square" lIns="0" tIns="12700" rIns="0" bIns="0" rtlCol="0">
            <a:spAutoFit/>
          </a:bodyPr>
          <a:lstStyle/>
          <a:p>
            <a:pPr marL="127000" indent="-114300">
              <a:lnSpc>
                <a:spcPts val="1595"/>
              </a:lnSpc>
              <a:spcBef>
                <a:spcPts val="100"/>
              </a:spcBef>
              <a:buFont typeface="Microsoft Sans Serif"/>
              <a:buChar char="•"/>
              <a:tabLst>
                <a:tab pos="127000" algn="l"/>
              </a:tabLst>
            </a:pPr>
            <a:r>
              <a:rPr lang="tr-TR" sz="1400" b="1" dirty="0">
                <a:latin typeface="Times New Roman" panose="02020603050405020304" pitchFamily="18" charset="0"/>
                <a:cs typeface="Times New Roman" panose="02020603050405020304" pitchFamily="18" charset="0"/>
              </a:rPr>
              <a:t>Parazitoloji</a:t>
            </a:r>
            <a:r>
              <a:rPr sz="1400" b="1" dirty="0">
                <a:latin typeface="Times New Roman" panose="02020603050405020304" pitchFamily="18" charset="0"/>
                <a:cs typeface="Times New Roman" panose="02020603050405020304" pitchFamily="18" charset="0"/>
              </a:rPr>
              <a:t>:</a:t>
            </a:r>
            <a:r>
              <a:rPr sz="1400" b="1" spc="-25" dirty="0">
                <a:latin typeface="Times New Roman" panose="02020603050405020304" pitchFamily="18" charset="0"/>
                <a:cs typeface="Times New Roman" panose="02020603050405020304" pitchFamily="18" charset="0"/>
              </a:rPr>
              <a:t> </a:t>
            </a:r>
            <a:r>
              <a:rPr lang="tr-TR" sz="1400" spc="-25" dirty="0">
                <a:latin typeface="Times New Roman" panose="02020603050405020304" pitchFamily="18" charset="0"/>
                <a:cs typeface="Times New Roman" panose="02020603050405020304" pitchFamily="18" charset="0"/>
              </a:rPr>
              <a:t>Gaitada </a:t>
            </a:r>
            <a:br>
              <a:rPr lang="tr-TR" sz="1400" spc="-25" dirty="0">
                <a:latin typeface="Times New Roman" panose="02020603050405020304" pitchFamily="18" charset="0"/>
                <a:cs typeface="Times New Roman" panose="02020603050405020304" pitchFamily="18" charset="0"/>
              </a:rPr>
            </a:br>
            <a:r>
              <a:rPr lang="tr-TR" sz="1400" spc="-25" dirty="0" err="1">
                <a:latin typeface="Times New Roman" panose="02020603050405020304" pitchFamily="18" charset="0"/>
                <a:cs typeface="Times New Roman" panose="02020603050405020304" pitchFamily="18" charset="0"/>
              </a:rPr>
              <a:t>Adeno</a:t>
            </a:r>
            <a:r>
              <a:rPr lang="tr-TR" sz="1400" spc="-25" dirty="0">
                <a:latin typeface="Times New Roman" panose="02020603050405020304" pitchFamily="18" charset="0"/>
                <a:cs typeface="Times New Roman" panose="02020603050405020304" pitchFamily="18" charset="0"/>
              </a:rPr>
              <a:t>- rota, </a:t>
            </a:r>
            <a:r>
              <a:rPr lang="tr-TR" sz="1400" spc="-25" dirty="0" err="1">
                <a:latin typeface="Times New Roman" panose="02020603050405020304" pitchFamily="18" charset="0"/>
                <a:cs typeface="Times New Roman" panose="02020603050405020304" pitchFamily="18" charset="0"/>
              </a:rPr>
              <a:t>Helicobacter</a:t>
            </a:r>
            <a:r>
              <a:rPr lang="tr-TR" sz="1400" spc="-25" dirty="0">
                <a:latin typeface="Times New Roman" panose="02020603050405020304" pitchFamily="18" charset="0"/>
                <a:cs typeface="Times New Roman" panose="02020603050405020304" pitchFamily="18" charset="0"/>
              </a:rPr>
              <a:t> </a:t>
            </a:r>
            <a:r>
              <a:rPr lang="tr-TR" sz="1400" spc="-25" dirty="0" err="1">
                <a:latin typeface="Times New Roman" panose="02020603050405020304" pitchFamily="18" charset="0"/>
                <a:cs typeface="Times New Roman" panose="02020603050405020304" pitchFamily="18" charset="0"/>
              </a:rPr>
              <a:t>pylori</a:t>
            </a:r>
            <a:r>
              <a:rPr lang="tr-TR" sz="1400" spc="-25" dirty="0">
                <a:latin typeface="Times New Roman" panose="02020603050405020304" pitchFamily="18" charset="0"/>
                <a:cs typeface="Times New Roman" panose="02020603050405020304" pitchFamily="18" charset="0"/>
              </a:rPr>
              <a:t>, </a:t>
            </a:r>
            <a:r>
              <a:rPr lang="tr-TR" sz="1400" spc="-25" dirty="0" err="1">
                <a:latin typeface="Times New Roman" panose="02020603050405020304" pitchFamily="18" charset="0"/>
                <a:cs typeface="Times New Roman" panose="02020603050405020304" pitchFamily="18" charset="0"/>
              </a:rPr>
              <a:t>Giardia</a:t>
            </a:r>
            <a:r>
              <a:rPr lang="tr-TR" sz="1400" spc="-25" dirty="0">
                <a:latin typeface="Times New Roman" panose="02020603050405020304" pitchFamily="18" charset="0"/>
                <a:cs typeface="Times New Roman" panose="02020603050405020304" pitchFamily="18" charset="0"/>
              </a:rPr>
              <a:t>, </a:t>
            </a:r>
            <a:r>
              <a:rPr lang="tr-TR" sz="1400" spc="-25" dirty="0" err="1">
                <a:latin typeface="Times New Roman" panose="02020603050405020304" pitchFamily="18" charset="0"/>
                <a:cs typeface="Times New Roman" panose="02020603050405020304" pitchFamily="18" charset="0"/>
              </a:rPr>
              <a:t>Entaomeba</a:t>
            </a:r>
            <a:r>
              <a:rPr lang="tr-TR" sz="1400" spc="-25" dirty="0">
                <a:latin typeface="Times New Roman" panose="02020603050405020304" pitchFamily="18" charset="0"/>
                <a:cs typeface="Times New Roman" panose="02020603050405020304" pitchFamily="18" charset="0"/>
              </a:rPr>
              <a:t> </a:t>
            </a:r>
            <a:r>
              <a:rPr lang="tr-TR" sz="1400" spc="-25" dirty="0" err="1">
                <a:latin typeface="Times New Roman" panose="02020603050405020304" pitchFamily="18" charset="0"/>
                <a:cs typeface="Times New Roman" panose="02020603050405020304" pitchFamily="18" charset="0"/>
              </a:rPr>
              <a:t>histolytica</a:t>
            </a:r>
            <a:r>
              <a:rPr lang="tr-TR" sz="1400" spc="-25" dirty="0">
                <a:latin typeface="Times New Roman" panose="02020603050405020304" pitchFamily="18" charset="0"/>
                <a:cs typeface="Times New Roman" panose="02020603050405020304" pitchFamily="18" charset="0"/>
              </a:rPr>
              <a:t> kart test ve parazit testlerinin</a:t>
            </a:r>
            <a:r>
              <a:rPr sz="1400" spc="-45" dirty="0">
                <a:latin typeface="Times New Roman" panose="02020603050405020304" pitchFamily="18" charset="0"/>
                <a:cs typeface="Times New Roman" panose="02020603050405020304" pitchFamily="18" charset="0"/>
              </a:rPr>
              <a:t> </a:t>
            </a:r>
            <a:r>
              <a:rPr sz="1400" spc="-10" dirty="0" err="1">
                <a:latin typeface="Times New Roman" panose="02020603050405020304" pitchFamily="18" charset="0"/>
                <a:cs typeface="Times New Roman" panose="02020603050405020304" pitchFamily="18" charset="0"/>
              </a:rPr>
              <a:t>mikroskobik</a:t>
            </a:r>
            <a:r>
              <a:rPr sz="1400" spc="-35" dirty="0">
                <a:latin typeface="Times New Roman" panose="02020603050405020304" pitchFamily="18" charset="0"/>
                <a:cs typeface="Times New Roman" panose="02020603050405020304" pitchFamily="18" charset="0"/>
              </a:rPr>
              <a:t> </a:t>
            </a:r>
            <a:r>
              <a:rPr lang="tr-TR" sz="1400" spc="-35" dirty="0">
                <a:latin typeface="Times New Roman" panose="02020603050405020304" pitchFamily="18" charset="0"/>
                <a:cs typeface="Times New Roman" panose="02020603050405020304" pitchFamily="18" charset="0"/>
              </a:rPr>
              <a:t>olarak </a:t>
            </a:r>
            <a:r>
              <a:rPr sz="1400" dirty="0" err="1">
                <a:latin typeface="Times New Roman" panose="02020603050405020304" pitchFamily="18" charset="0"/>
                <a:cs typeface="Times New Roman" panose="02020603050405020304" pitchFamily="18" charset="0"/>
              </a:rPr>
              <a:t>inceleme</a:t>
            </a:r>
            <a:r>
              <a:rPr lang="tr-TR" sz="1400" dirty="0">
                <a:latin typeface="Times New Roman" panose="02020603050405020304" pitchFamily="18" charset="0"/>
                <a:cs typeface="Times New Roman" panose="02020603050405020304" pitchFamily="18" charset="0"/>
              </a:rPr>
              <a:t>si</a:t>
            </a:r>
            <a:r>
              <a:rPr sz="1400" spc="-30"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yapılan</a:t>
            </a:r>
            <a:r>
              <a:rPr sz="1400" spc="-30" dirty="0">
                <a:latin typeface="Times New Roman" panose="02020603050405020304" pitchFamily="18" charset="0"/>
                <a:cs typeface="Times New Roman" panose="02020603050405020304" pitchFamily="18" charset="0"/>
              </a:rPr>
              <a:t> </a:t>
            </a:r>
            <a:r>
              <a:rPr sz="1400" spc="-25" dirty="0">
                <a:latin typeface="Times New Roman" panose="02020603050405020304" pitchFamily="18" charset="0"/>
                <a:cs typeface="Times New Roman" panose="02020603050405020304" pitchFamily="18" charset="0"/>
              </a:rPr>
              <a:t>ve </a:t>
            </a:r>
            <a:r>
              <a:rPr sz="1400" dirty="0">
                <a:latin typeface="Times New Roman" panose="02020603050405020304" pitchFamily="18" charset="0"/>
                <a:cs typeface="Times New Roman" panose="02020603050405020304" pitchFamily="18" charset="0"/>
              </a:rPr>
              <a:t>tanı</a:t>
            </a:r>
            <a:r>
              <a:rPr sz="1400" spc="-55" dirty="0">
                <a:latin typeface="Times New Roman" panose="02020603050405020304" pitchFamily="18" charset="0"/>
                <a:cs typeface="Times New Roman" panose="02020603050405020304" pitchFamily="18" charset="0"/>
              </a:rPr>
              <a:t> </a:t>
            </a:r>
            <a:r>
              <a:rPr sz="1400" dirty="0" err="1">
                <a:latin typeface="Times New Roman" panose="02020603050405020304" pitchFamily="18" charset="0"/>
                <a:cs typeface="Times New Roman" panose="02020603050405020304" pitchFamily="18" charset="0"/>
              </a:rPr>
              <a:t>konulan</a:t>
            </a:r>
            <a:r>
              <a:rPr sz="1400" spc="204"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b</a:t>
            </a:r>
            <a:r>
              <a:rPr lang="tr-TR" sz="1400" spc="-10" dirty="0">
                <a:latin typeface="Times New Roman" panose="02020603050405020304" pitchFamily="18" charset="0"/>
                <a:cs typeface="Times New Roman" panose="02020603050405020304" pitchFamily="18" charset="0"/>
              </a:rPr>
              <a:t>irimdir</a:t>
            </a:r>
            <a:r>
              <a:rPr sz="1400" spc="-10"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p:txBody>
      </p:sp>
      <p:sp>
        <p:nvSpPr>
          <p:cNvPr id="6" name="object 5">
            <a:extLst>
              <a:ext uri="{FF2B5EF4-FFF2-40B4-BE49-F238E27FC236}">
                <a16:creationId xmlns:a16="http://schemas.microsoft.com/office/drawing/2014/main" id="{E25F5659-6A0E-DFD1-B7B0-17D92D65A714}"/>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2286000" y="879064"/>
            <a:ext cx="2133600" cy="2207035"/>
          </a:xfrm>
          <a:prstGeom prst="rect">
            <a:avLst/>
          </a:prstGeom>
        </p:spPr>
      </p:pic>
    </p:spTree>
    <p:extLst>
      <p:ext uri="{BB962C8B-B14F-4D97-AF65-F5344CB8AC3E}">
        <p14:creationId xmlns:p14="http://schemas.microsoft.com/office/powerpoint/2010/main" val="270643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852" y="685257"/>
            <a:ext cx="259080" cy="512641"/>
          </a:xfrm>
          <a:prstGeom prst="rect">
            <a:avLst/>
          </a:prstGeom>
        </p:spPr>
        <p:txBody>
          <a:bodyPr vert="horz" wrap="square" lIns="0" tIns="4763" rIns="0" bIns="0" rtlCol="0">
            <a:spAutoFit/>
          </a:bodyPr>
          <a:lstStyle/>
          <a:p>
            <a:pPr marL="4763">
              <a:spcBef>
                <a:spcPts val="38"/>
              </a:spcBef>
            </a:pPr>
            <a:r>
              <a:rPr spc="-9" dirty="0"/>
              <a:t>Lab</a:t>
            </a:r>
          </a:p>
        </p:txBody>
      </p:sp>
      <p:pic>
        <p:nvPicPr>
          <p:cNvPr id="3" name="object 3"/>
          <p:cNvPicPr/>
          <p:nvPr/>
        </p:nvPicPr>
        <p:blipFill>
          <a:blip r:embed="rId2" cstate="print"/>
          <a:stretch>
            <a:fillRect/>
          </a:stretch>
        </p:blipFill>
        <p:spPr>
          <a:xfrm>
            <a:off x="306324" y="1491033"/>
            <a:ext cx="3775329" cy="705255"/>
          </a:xfrm>
          <a:prstGeom prst="rect">
            <a:avLst/>
          </a:prstGeom>
        </p:spPr>
      </p:pic>
      <p:sp>
        <p:nvSpPr>
          <p:cNvPr id="4" name="object 4"/>
          <p:cNvSpPr txBox="1"/>
          <p:nvPr/>
        </p:nvSpPr>
        <p:spPr>
          <a:xfrm>
            <a:off x="362940" y="1381125"/>
            <a:ext cx="302181" cy="120466"/>
          </a:xfrm>
          <a:prstGeom prst="rect">
            <a:avLst/>
          </a:prstGeom>
        </p:spPr>
        <p:txBody>
          <a:bodyPr vert="horz" wrap="square" lIns="0" tIns="5001" rIns="0" bIns="0" rtlCol="0">
            <a:spAutoFit/>
          </a:bodyPr>
          <a:lstStyle/>
          <a:p>
            <a:pPr marL="4763">
              <a:spcBef>
                <a:spcPts val="39"/>
              </a:spcBef>
            </a:pPr>
            <a:r>
              <a:rPr sz="750" b="1" spc="-8" dirty="0">
                <a:latin typeface="Calibri"/>
                <a:cs typeface="Calibri"/>
              </a:rPr>
              <a:t>Pre-</a:t>
            </a:r>
            <a:r>
              <a:rPr sz="750" b="1" spc="-9" dirty="0">
                <a:latin typeface="Calibri"/>
                <a:cs typeface="Calibri"/>
              </a:rPr>
              <a:t>pre</a:t>
            </a:r>
            <a:endParaRPr sz="750">
              <a:latin typeface="Calibri"/>
              <a:cs typeface="Calibri"/>
            </a:endParaRPr>
          </a:p>
        </p:txBody>
      </p:sp>
      <p:grpSp>
        <p:nvGrpSpPr>
          <p:cNvPr id="5" name="object 5"/>
          <p:cNvGrpSpPr/>
          <p:nvPr/>
        </p:nvGrpSpPr>
        <p:grpSpPr>
          <a:xfrm>
            <a:off x="504539" y="1733836"/>
            <a:ext cx="167640" cy="168354"/>
            <a:chOff x="1345438" y="3480561"/>
            <a:chExt cx="447040" cy="448945"/>
          </a:xfrm>
        </p:grpSpPr>
        <p:sp>
          <p:nvSpPr>
            <p:cNvPr id="6" name="object 6"/>
            <p:cNvSpPr/>
            <p:nvPr/>
          </p:nvSpPr>
          <p:spPr>
            <a:xfrm>
              <a:off x="1351788" y="3486911"/>
              <a:ext cx="434340" cy="436245"/>
            </a:xfrm>
            <a:custGeom>
              <a:avLst/>
              <a:gdLst/>
              <a:ahLst/>
              <a:cxnLst/>
              <a:rect l="l" t="t" r="r" b="b"/>
              <a:pathLst>
                <a:path w="434339" h="436245">
                  <a:moveTo>
                    <a:pt x="217170" y="0"/>
                  </a:moveTo>
                  <a:lnTo>
                    <a:pt x="167391" y="5753"/>
                  </a:lnTo>
                  <a:lnTo>
                    <a:pt x="121686" y="22144"/>
                  </a:lnTo>
                  <a:lnTo>
                    <a:pt x="81362" y="47866"/>
                  </a:lnTo>
                  <a:lnTo>
                    <a:pt x="47726" y="81611"/>
                  </a:lnTo>
                  <a:lnTo>
                    <a:pt x="22082" y="122075"/>
                  </a:lnTo>
                  <a:lnTo>
                    <a:pt x="5738" y="167951"/>
                  </a:lnTo>
                  <a:lnTo>
                    <a:pt x="0" y="217931"/>
                  </a:lnTo>
                  <a:lnTo>
                    <a:pt x="5738" y="267912"/>
                  </a:lnTo>
                  <a:lnTo>
                    <a:pt x="22082" y="313788"/>
                  </a:lnTo>
                  <a:lnTo>
                    <a:pt x="47726" y="354252"/>
                  </a:lnTo>
                  <a:lnTo>
                    <a:pt x="81362" y="387997"/>
                  </a:lnTo>
                  <a:lnTo>
                    <a:pt x="121686" y="413719"/>
                  </a:lnTo>
                  <a:lnTo>
                    <a:pt x="167391" y="430110"/>
                  </a:lnTo>
                  <a:lnTo>
                    <a:pt x="217170" y="435863"/>
                  </a:lnTo>
                  <a:lnTo>
                    <a:pt x="266948" y="430110"/>
                  </a:lnTo>
                  <a:lnTo>
                    <a:pt x="312653" y="413719"/>
                  </a:lnTo>
                  <a:lnTo>
                    <a:pt x="352977" y="387997"/>
                  </a:lnTo>
                  <a:lnTo>
                    <a:pt x="386613" y="354252"/>
                  </a:lnTo>
                  <a:lnTo>
                    <a:pt x="412257" y="313788"/>
                  </a:lnTo>
                  <a:lnTo>
                    <a:pt x="428601" y="267912"/>
                  </a:lnTo>
                  <a:lnTo>
                    <a:pt x="434339" y="217931"/>
                  </a:lnTo>
                  <a:lnTo>
                    <a:pt x="428601" y="167951"/>
                  </a:lnTo>
                  <a:lnTo>
                    <a:pt x="412257" y="122075"/>
                  </a:lnTo>
                  <a:lnTo>
                    <a:pt x="386613" y="81611"/>
                  </a:lnTo>
                  <a:lnTo>
                    <a:pt x="352977" y="47866"/>
                  </a:lnTo>
                  <a:lnTo>
                    <a:pt x="312653" y="22144"/>
                  </a:lnTo>
                  <a:lnTo>
                    <a:pt x="266948" y="5753"/>
                  </a:lnTo>
                  <a:lnTo>
                    <a:pt x="217170" y="0"/>
                  </a:lnTo>
                  <a:close/>
                </a:path>
              </a:pathLst>
            </a:custGeom>
            <a:solidFill>
              <a:srgbClr val="A6A6A6"/>
            </a:solidFill>
          </p:spPr>
          <p:txBody>
            <a:bodyPr wrap="square" lIns="0" tIns="0" rIns="0" bIns="0" rtlCol="0"/>
            <a:lstStyle/>
            <a:p>
              <a:endParaRPr/>
            </a:p>
          </p:txBody>
        </p:sp>
        <p:sp>
          <p:nvSpPr>
            <p:cNvPr id="7" name="object 7"/>
            <p:cNvSpPr/>
            <p:nvPr/>
          </p:nvSpPr>
          <p:spPr>
            <a:xfrm>
              <a:off x="1351788" y="3486911"/>
              <a:ext cx="434340" cy="436245"/>
            </a:xfrm>
            <a:custGeom>
              <a:avLst/>
              <a:gdLst/>
              <a:ahLst/>
              <a:cxnLst/>
              <a:rect l="l" t="t" r="r" b="b"/>
              <a:pathLst>
                <a:path w="434339" h="436245">
                  <a:moveTo>
                    <a:pt x="0" y="217931"/>
                  </a:moveTo>
                  <a:lnTo>
                    <a:pt x="5738" y="167951"/>
                  </a:lnTo>
                  <a:lnTo>
                    <a:pt x="22082" y="122075"/>
                  </a:lnTo>
                  <a:lnTo>
                    <a:pt x="47726" y="81611"/>
                  </a:lnTo>
                  <a:lnTo>
                    <a:pt x="81362" y="47866"/>
                  </a:lnTo>
                  <a:lnTo>
                    <a:pt x="121686" y="22144"/>
                  </a:lnTo>
                  <a:lnTo>
                    <a:pt x="167391" y="5753"/>
                  </a:lnTo>
                  <a:lnTo>
                    <a:pt x="217170" y="0"/>
                  </a:lnTo>
                  <a:lnTo>
                    <a:pt x="266948" y="5753"/>
                  </a:lnTo>
                  <a:lnTo>
                    <a:pt x="312653" y="22144"/>
                  </a:lnTo>
                  <a:lnTo>
                    <a:pt x="352977" y="47866"/>
                  </a:lnTo>
                  <a:lnTo>
                    <a:pt x="386613" y="81611"/>
                  </a:lnTo>
                  <a:lnTo>
                    <a:pt x="412257" y="122075"/>
                  </a:lnTo>
                  <a:lnTo>
                    <a:pt x="428601" y="167951"/>
                  </a:lnTo>
                  <a:lnTo>
                    <a:pt x="434339" y="217931"/>
                  </a:lnTo>
                  <a:lnTo>
                    <a:pt x="428601" y="267912"/>
                  </a:lnTo>
                  <a:lnTo>
                    <a:pt x="412257" y="313788"/>
                  </a:lnTo>
                  <a:lnTo>
                    <a:pt x="386613" y="354252"/>
                  </a:lnTo>
                  <a:lnTo>
                    <a:pt x="352977" y="387997"/>
                  </a:lnTo>
                  <a:lnTo>
                    <a:pt x="312653" y="413719"/>
                  </a:lnTo>
                  <a:lnTo>
                    <a:pt x="266948" y="430110"/>
                  </a:lnTo>
                  <a:lnTo>
                    <a:pt x="217170" y="435863"/>
                  </a:lnTo>
                  <a:lnTo>
                    <a:pt x="167391" y="430110"/>
                  </a:lnTo>
                  <a:lnTo>
                    <a:pt x="121686" y="413719"/>
                  </a:lnTo>
                  <a:lnTo>
                    <a:pt x="81362" y="387997"/>
                  </a:lnTo>
                  <a:lnTo>
                    <a:pt x="47726" y="354252"/>
                  </a:lnTo>
                  <a:lnTo>
                    <a:pt x="22082" y="313788"/>
                  </a:lnTo>
                  <a:lnTo>
                    <a:pt x="5738" y="267912"/>
                  </a:lnTo>
                  <a:lnTo>
                    <a:pt x="0" y="217931"/>
                  </a:lnTo>
                  <a:close/>
                </a:path>
              </a:pathLst>
            </a:custGeom>
            <a:ln w="12192">
              <a:solidFill>
                <a:srgbClr val="FFFFFF"/>
              </a:solidFill>
            </a:ln>
          </p:spPr>
          <p:txBody>
            <a:bodyPr wrap="square" lIns="0" tIns="0" rIns="0" bIns="0" rtlCol="0"/>
            <a:lstStyle/>
            <a:p>
              <a:endParaRPr/>
            </a:p>
          </p:txBody>
        </p:sp>
      </p:grpSp>
      <p:sp>
        <p:nvSpPr>
          <p:cNvPr id="8" name="object 8"/>
          <p:cNvSpPr txBox="1"/>
          <p:nvPr/>
        </p:nvSpPr>
        <p:spPr>
          <a:xfrm>
            <a:off x="1034510" y="1526153"/>
            <a:ext cx="2359819" cy="850233"/>
          </a:xfrm>
          <a:prstGeom prst="rect">
            <a:avLst/>
          </a:prstGeom>
        </p:spPr>
        <p:txBody>
          <a:bodyPr vert="horz" wrap="square" lIns="0" tIns="0" rIns="0" bIns="0" rtlCol="0">
            <a:spAutoFit/>
          </a:bodyPr>
          <a:lstStyle/>
          <a:p>
            <a:pPr>
              <a:lnSpc>
                <a:spcPts val="714"/>
              </a:lnSpc>
              <a:tabLst>
                <a:tab pos="838914" algn="l"/>
              </a:tabLst>
            </a:pPr>
            <a:r>
              <a:rPr sz="750" b="1" spc="-8" dirty="0">
                <a:latin typeface="Calibri"/>
                <a:cs typeface="Calibri"/>
              </a:rPr>
              <a:t>Pre-</a:t>
            </a:r>
            <a:r>
              <a:rPr sz="750" b="1" spc="-4" dirty="0">
                <a:latin typeface="Calibri"/>
                <a:cs typeface="Calibri"/>
              </a:rPr>
              <a:t>analitik</a:t>
            </a:r>
            <a:r>
              <a:rPr sz="750" b="1" dirty="0">
                <a:latin typeface="Calibri"/>
                <a:cs typeface="Calibri"/>
              </a:rPr>
              <a:t>	</a:t>
            </a:r>
            <a:r>
              <a:rPr sz="1013" b="1" spc="-6" baseline="-30864" dirty="0">
                <a:latin typeface="Calibri"/>
                <a:cs typeface="Calibri"/>
              </a:rPr>
              <a:t>Analitik</a:t>
            </a:r>
            <a:endParaRPr sz="1013" baseline="-30864">
              <a:latin typeface="Calibri"/>
              <a:cs typeface="Calibri"/>
            </a:endParaRPr>
          </a:p>
          <a:p>
            <a:pPr>
              <a:lnSpc>
                <a:spcPct val="100000"/>
              </a:lnSpc>
            </a:pPr>
            <a:endParaRPr sz="750">
              <a:latin typeface="Calibri"/>
              <a:cs typeface="Calibri"/>
            </a:endParaRPr>
          </a:p>
          <a:p>
            <a:pPr>
              <a:lnSpc>
                <a:spcPct val="100000"/>
              </a:lnSpc>
            </a:pPr>
            <a:endParaRPr sz="750">
              <a:latin typeface="Calibri"/>
              <a:cs typeface="Calibri"/>
            </a:endParaRPr>
          </a:p>
          <a:p>
            <a:pPr>
              <a:spcBef>
                <a:spcPts val="666"/>
              </a:spcBef>
            </a:pPr>
            <a:endParaRPr sz="750">
              <a:latin typeface="Calibri"/>
              <a:cs typeface="Calibri"/>
            </a:endParaRPr>
          </a:p>
          <a:p>
            <a:pPr marL="1424226"/>
            <a:r>
              <a:rPr sz="675" b="1" spc="-8" dirty="0">
                <a:latin typeface="Calibri"/>
                <a:cs typeface="Calibri"/>
              </a:rPr>
              <a:t>Post-</a:t>
            </a:r>
            <a:r>
              <a:rPr sz="675" b="1" spc="-4" dirty="0">
                <a:latin typeface="Calibri"/>
                <a:cs typeface="Calibri"/>
              </a:rPr>
              <a:t>analitik</a:t>
            </a:r>
            <a:endParaRPr sz="675">
              <a:latin typeface="Calibri"/>
              <a:cs typeface="Calibri"/>
            </a:endParaRPr>
          </a:p>
          <a:p>
            <a:pPr marL="1983105">
              <a:spcBef>
                <a:spcPts val="58"/>
              </a:spcBef>
            </a:pPr>
            <a:r>
              <a:rPr sz="675" b="1" spc="-8" dirty="0">
                <a:latin typeface="Calibri"/>
                <a:cs typeface="Calibri"/>
              </a:rPr>
              <a:t>Post-</a:t>
            </a:r>
            <a:r>
              <a:rPr sz="675" b="1" spc="-4" dirty="0">
                <a:latin typeface="Calibri"/>
                <a:cs typeface="Calibri"/>
              </a:rPr>
              <a:t>posta</a:t>
            </a:r>
            <a:endParaRPr sz="675">
              <a:latin typeface="Calibri"/>
              <a:cs typeface="Calibri"/>
            </a:endParaRPr>
          </a:p>
        </p:txBody>
      </p:sp>
      <p:sp>
        <p:nvSpPr>
          <p:cNvPr id="9" name="object 9"/>
          <p:cNvSpPr txBox="1"/>
          <p:nvPr/>
        </p:nvSpPr>
        <p:spPr>
          <a:xfrm>
            <a:off x="598126" y="732911"/>
            <a:ext cx="3017758" cy="1532471"/>
          </a:xfrm>
          <a:prstGeom prst="rect">
            <a:avLst/>
          </a:prstGeom>
        </p:spPr>
        <p:txBody>
          <a:bodyPr vert="horz" wrap="square" lIns="0" tIns="0" rIns="0" bIns="0" rtlCol="0">
            <a:spAutoFit/>
          </a:bodyPr>
          <a:lstStyle/>
          <a:p>
            <a:pPr>
              <a:lnSpc>
                <a:spcPts val="1283"/>
              </a:lnSpc>
            </a:pPr>
            <a:r>
              <a:rPr sz="1350" b="1" spc="-8" dirty="0">
                <a:latin typeface="Calibri"/>
                <a:cs typeface="Calibri"/>
              </a:rPr>
              <a:t>oratuvar</a:t>
            </a:r>
            <a:r>
              <a:rPr sz="1350" b="1" spc="-45" dirty="0">
                <a:latin typeface="Calibri"/>
                <a:cs typeface="Calibri"/>
              </a:rPr>
              <a:t> </a:t>
            </a:r>
            <a:r>
              <a:rPr sz="1350" b="1" spc="-4" dirty="0">
                <a:latin typeface="Calibri"/>
                <a:cs typeface="Calibri"/>
              </a:rPr>
              <a:t>süreci</a:t>
            </a:r>
            <a:endParaRPr sz="1350" dirty="0">
              <a:latin typeface="Calibri"/>
              <a:cs typeface="Calibri"/>
            </a:endParaRPr>
          </a:p>
          <a:p>
            <a:pPr>
              <a:lnSpc>
                <a:spcPct val="100000"/>
              </a:lnSpc>
            </a:pPr>
            <a:endParaRPr sz="1350" dirty="0">
              <a:latin typeface="Calibri"/>
              <a:cs typeface="Calibri"/>
            </a:endParaRPr>
          </a:p>
          <a:p>
            <a:pPr>
              <a:spcBef>
                <a:spcPts val="563"/>
              </a:spcBef>
            </a:pPr>
            <a:endParaRPr sz="1350" dirty="0">
              <a:latin typeface="Calibri"/>
              <a:cs typeface="Calibri"/>
            </a:endParaRPr>
          </a:p>
          <a:p>
            <a:pPr marL="62151"/>
            <a:r>
              <a:rPr sz="750" b="1" spc="-4" dirty="0">
                <a:latin typeface="Calibri"/>
                <a:cs typeface="Calibri"/>
              </a:rPr>
              <a:t>analitik</a:t>
            </a:r>
            <a:endParaRPr sz="750" dirty="0">
              <a:latin typeface="Calibri"/>
              <a:cs typeface="Calibri"/>
            </a:endParaRPr>
          </a:p>
          <a:p>
            <a:pPr>
              <a:lnSpc>
                <a:spcPct val="100000"/>
              </a:lnSpc>
            </a:pPr>
            <a:endParaRPr sz="750" dirty="0">
              <a:latin typeface="Calibri"/>
              <a:cs typeface="Calibri"/>
            </a:endParaRPr>
          </a:p>
          <a:p>
            <a:pPr>
              <a:lnSpc>
                <a:spcPct val="100000"/>
              </a:lnSpc>
            </a:pPr>
            <a:endParaRPr sz="750" dirty="0">
              <a:latin typeface="Calibri"/>
              <a:cs typeface="Calibri"/>
            </a:endParaRPr>
          </a:p>
          <a:p>
            <a:pPr>
              <a:lnSpc>
                <a:spcPct val="100000"/>
              </a:lnSpc>
            </a:pPr>
            <a:endParaRPr sz="750" dirty="0">
              <a:latin typeface="Calibri"/>
              <a:cs typeface="Calibri"/>
            </a:endParaRPr>
          </a:p>
          <a:p>
            <a:pPr>
              <a:lnSpc>
                <a:spcPct val="100000"/>
              </a:lnSpc>
            </a:pPr>
            <a:endParaRPr sz="750" dirty="0">
              <a:latin typeface="Calibri"/>
              <a:cs typeface="Calibri"/>
            </a:endParaRPr>
          </a:p>
          <a:p>
            <a:pPr>
              <a:spcBef>
                <a:spcPts val="621"/>
              </a:spcBef>
            </a:pPr>
            <a:endParaRPr sz="750" dirty="0">
              <a:latin typeface="Calibri"/>
              <a:cs typeface="Calibri"/>
            </a:endParaRPr>
          </a:p>
          <a:p>
            <a:pPr algn="r">
              <a:spcBef>
                <a:spcPts val="2"/>
              </a:spcBef>
            </a:pPr>
            <a:r>
              <a:rPr sz="675" b="1" spc="-4" dirty="0">
                <a:latin typeface="Calibri"/>
                <a:cs typeface="Calibri"/>
              </a:rPr>
              <a:t>nalitik</a:t>
            </a:r>
            <a:endParaRPr sz="675" dirty="0">
              <a:latin typeface="Calibri"/>
              <a:cs typeface="Calibri"/>
            </a:endParaRPr>
          </a:p>
        </p:txBody>
      </p:sp>
      <p:grpSp>
        <p:nvGrpSpPr>
          <p:cNvPr id="10" name="object 10"/>
          <p:cNvGrpSpPr/>
          <p:nvPr/>
        </p:nvGrpSpPr>
        <p:grpSpPr>
          <a:xfrm>
            <a:off x="343852" y="417097"/>
            <a:ext cx="3702139" cy="2533203"/>
            <a:chOff x="1705355" y="790955"/>
            <a:chExt cx="8128000" cy="5417820"/>
          </a:xfrm>
        </p:grpSpPr>
        <p:pic>
          <p:nvPicPr>
            <p:cNvPr id="11" name="object 11"/>
            <p:cNvPicPr/>
            <p:nvPr/>
          </p:nvPicPr>
          <p:blipFill>
            <a:blip r:embed="rId3" cstate="print"/>
            <a:stretch>
              <a:fillRect/>
            </a:stretch>
          </p:blipFill>
          <p:spPr>
            <a:xfrm>
              <a:off x="2616708" y="2234183"/>
              <a:ext cx="6478524" cy="3531108"/>
            </a:xfrm>
            <a:prstGeom prst="rect">
              <a:avLst/>
            </a:prstGeom>
          </p:spPr>
        </p:pic>
        <p:sp>
          <p:nvSpPr>
            <p:cNvPr id="12" name="object 12"/>
            <p:cNvSpPr/>
            <p:nvPr/>
          </p:nvSpPr>
          <p:spPr>
            <a:xfrm>
              <a:off x="1705355" y="790955"/>
              <a:ext cx="8128000" cy="5417820"/>
            </a:xfrm>
            <a:custGeom>
              <a:avLst/>
              <a:gdLst/>
              <a:ahLst/>
              <a:cxnLst/>
              <a:rect l="l" t="t" r="r" b="b"/>
              <a:pathLst>
                <a:path w="8128000" h="5417820">
                  <a:moveTo>
                    <a:pt x="8127492" y="0"/>
                  </a:moveTo>
                  <a:lnTo>
                    <a:pt x="0" y="0"/>
                  </a:lnTo>
                  <a:lnTo>
                    <a:pt x="0" y="5417820"/>
                  </a:lnTo>
                  <a:lnTo>
                    <a:pt x="8127492" y="5417820"/>
                  </a:lnTo>
                  <a:lnTo>
                    <a:pt x="8127492" y="0"/>
                  </a:lnTo>
                  <a:close/>
                </a:path>
              </a:pathLst>
            </a:custGeom>
            <a:solidFill>
              <a:srgbClr val="FFF1CC"/>
            </a:solidFill>
          </p:spPr>
          <p:txBody>
            <a:bodyPr wrap="square" lIns="0" tIns="0" rIns="0" bIns="0" rtlCol="0"/>
            <a:lstStyle/>
            <a:p>
              <a:endParaRPr/>
            </a:p>
          </p:txBody>
        </p:sp>
        <p:sp>
          <p:nvSpPr>
            <p:cNvPr id="13" name="object 13"/>
            <p:cNvSpPr/>
            <p:nvPr/>
          </p:nvSpPr>
          <p:spPr>
            <a:xfrm>
              <a:off x="3685032" y="1415795"/>
              <a:ext cx="4168140" cy="4168140"/>
            </a:xfrm>
            <a:custGeom>
              <a:avLst/>
              <a:gdLst/>
              <a:ahLst/>
              <a:cxnLst/>
              <a:rect l="l" t="t" r="r" b="b"/>
              <a:pathLst>
                <a:path w="4168140" h="4168140">
                  <a:moveTo>
                    <a:pt x="4168140" y="2084070"/>
                  </a:moveTo>
                  <a:lnTo>
                    <a:pt x="4167581" y="2035568"/>
                  </a:lnTo>
                  <a:lnTo>
                    <a:pt x="4165930" y="1987346"/>
                  </a:lnTo>
                  <a:lnTo>
                    <a:pt x="4163187" y="1939391"/>
                  </a:lnTo>
                  <a:lnTo>
                    <a:pt x="4159377" y="1891741"/>
                  </a:lnTo>
                  <a:lnTo>
                    <a:pt x="4154500" y="1844395"/>
                  </a:lnTo>
                  <a:lnTo>
                    <a:pt x="4148569" y="1797380"/>
                  </a:lnTo>
                  <a:lnTo>
                    <a:pt x="4141609" y="1750682"/>
                  </a:lnTo>
                  <a:lnTo>
                    <a:pt x="4133621" y="1704327"/>
                  </a:lnTo>
                  <a:lnTo>
                    <a:pt x="4124617" y="1658327"/>
                  </a:lnTo>
                  <a:lnTo>
                    <a:pt x="4114596" y="1612709"/>
                  </a:lnTo>
                  <a:lnTo>
                    <a:pt x="4103598" y="1567459"/>
                  </a:lnTo>
                  <a:lnTo>
                    <a:pt x="4091622" y="1522603"/>
                  </a:lnTo>
                  <a:lnTo>
                    <a:pt x="4078681" y="1478140"/>
                  </a:lnTo>
                  <a:lnTo>
                    <a:pt x="4064774" y="1434109"/>
                  </a:lnTo>
                  <a:lnTo>
                    <a:pt x="4049941" y="1390497"/>
                  </a:lnTo>
                  <a:lnTo>
                    <a:pt x="4034167" y="1347317"/>
                  </a:lnTo>
                  <a:lnTo>
                    <a:pt x="4017467" y="1304594"/>
                  </a:lnTo>
                  <a:lnTo>
                    <a:pt x="3999877" y="1262341"/>
                  </a:lnTo>
                  <a:lnTo>
                    <a:pt x="3981373" y="1220558"/>
                  </a:lnTo>
                  <a:lnTo>
                    <a:pt x="3974719" y="1206373"/>
                  </a:lnTo>
                  <a:lnTo>
                    <a:pt x="3974719" y="2084070"/>
                  </a:lnTo>
                  <a:lnTo>
                    <a:pt x="3974109" y="2132126"/>
                  </a:lnTo>
                  <a:lnTo>
                    <a:pt x="3972331" y="2179878"/>
                  </a:lnTo>
                  <a:lnTo>
                    <a:pt x="3969372" y="2227326"/>
                  </a:lnTo>
                  <a:lnTo>
                    <a:pt x="3965244" y="2274455"/>
                  </a:lnTo>
                  <a:lnTo>
                    <a:pt x="3959987" y="2321242"/>
                  </a:lnTo>
                  <a:lnTo>
                    <a:pt x="3953586" y="2367673"/>
                  </a:lnTo>
                  <a:lnTo>
                    <a:pt x="3946067" y="2413736"/>
                  </a:lnTo>
                  <a:lnTo>
                    <a:pt x="3937457" y="2459431"/>
                  </a:lnTo>
                  <a:lnTo>
                    <a:pt x="3927754" y="2504719"/>
                  </a:lnTo>
                  <a:lnTo>
                    <a:pt x="3916972" y="2549614"/>
                  </a:lnTo>
                  <a:lnTo>
                    <a:pt x="3905135" y="2594076"/>
                  </a:lnTo>
                  <a:lnTo>
                    <a:pt x="3892245" y="2638094"/>
                  </a:lnTo>
                  <a:lnTo>
                    <a:pt x="3878326" y="2681668"/>
                  </a:lnTo>
                  <a:lnTo>
                    <a:pt x="3863390" y="2724785"/>
                  </a:lnTo>
                  <a:lnTo>
                    <a:pt x="3847452" y="2767419"/>
                  </a:lnTo>
                  <a:lnTo>
                    <a:pt x="3830523" y="2809557"/>
                  </a:lnTo>
                  <a:lnTo>
                    <a:pt x="3812616" y="2851188"/>
                  </a:lnTo>
                  <a:lnTo>
                    <a:pt x="3793756" y="2892298"/>
                  </a:lnTo>
                  <a:lnTo>
                    <a:pt x="3773944" y="2932861"/>
                  </a:lnTo>
                  <a:lnTo>
                    <a:pt x="3753193" y="2972892"/>
                  </a:lnTo>
                  <a:lnTo>
                    <a:pt x="3731539" y="3012351"/>
                  </a:lnTo>
                  <a:lnTo>
                    <a:pt x="3708971" y="3051225"/>
                  </a:lnTo>
                  <a:lnTo>
                    <a:pt x="3685502" y="3089516"/>
                  </a:lnTo>
                  <a:lnTo>
                    <a:pt x="3661168" y="3127197"/>
                  </a:lnTo>
                  <a:lnTo>
                    <a:pt x="3635972" y="3164255"/>
                  </a:lnTo>
                  <a:lnTo>
                    <a:pt x="3609937" y="3200679"/>
                  </a:lnTo>
                  <a:lnTo>
                    <a:pt x="3583051" y="3236455"/>
                  </a:lnTo>
                  <a:lnTo>
                    <a:pt x="3555352" y="3271558"/>
                  </a:lnTo>
                  <a:lnTo>
                    <a:pt x="3526853" y="3306000"/>
                  </a:lnTo>
                  <a:lnTo>
                    <a:pt x="3497567" y="3339744"/>
                  </a:lnTo>
                  <a:lnTo>
                    <a:pt x="3467493" y="3372777"/>
                  </a:lnTo>
                  <a:lnTo>
                    <a:pt x="3436658" y="3405086"/>
                  </a:lnTo>
                  <a:lnTo>
                    <a:pt x="3405073" y="3436670"/>
                  </a:lnTo>
                  <a:lnTo>
                    <a:pt x="3372764" y="3467506"/>
                  </a:lnTo>
                  <a:lnTo>
                    <a:pt x="3339731" y="3497580"/>
                  </a:lnTo>
                  <a:lnTo>
                    <a:pt x="3305987" y="3526866"/>
                  </a:lnTo>
                  <a:lnTo>
                    <a:pt x="3271545" y="3555365"/>
                  </a:lnTo>
                  <a:lnTo>
                    <a:pt x="3236442" y="3583063"/>
                  </a:lnTo>
                  <a:lnTo>
                    <a:pt x="3200666" y="3609949"/>
                  </a:lnTo>
                  <a:lnTo>
                    <a:pt x="3164243" y="3635984"/>
                  </a:lnTo>
                  <a:lnTo>
                    <a:pt x="3127184" y="3661181"/>
                  </a:lnTo>
                  <a:lnTo>
                    <a:pt x="3089503" y="3685514"/>
                  </a:lnTo>
                  <a:lnTo>
                    <a:pt x="3051213" y="3708984"/>
                  </a:lnTo>
                  <a:lnTo>
                    <a:pt x="3012338" y="3731552"/>
                  </a:lnTo>
                  <a:lnTo>
                    <a:pt x="2972879" y="3753205"/>
                  </a:lnTo>
                  <a:lnTo>
                    <a:pt x="2932849" y="3773957"/>
                  </a:lnTo>
                  <a:lnTo>
                    <a:pt x="2892285" y="3793769"/>
                  </a:lnTo>
                  <a:lnTo>
                    <a:pt x="2851175" y="3812629"/>
                  </a:lnTo>
                  <a:lnTo>
                    <a:pt x="2809544" y="3830536"/>
                  </a:lnTo>
                  <a:lnTo>
                    <a:pt x="2767406" y="3847465"/>
                  </a:lnTo>
                  <a:lnTo>
                    <a:pt x="2724772" y="3863403"/>
                  </a:lnTo>
                  <a:lnTo>
                    <a:pt x="2681655" y="3878338"/>
                  </a:lnTo>
                  <a:lnTo>
                    <a:pt x="2638082" y="3892258"/>
                  </a:lnTo>
                  <a:lnTo>
                    <a:pt x="2594064" y="3905148"/>
                  </a:lnTo>
                  <a:lnTo>
                    <a:pt x="2549601" y="3916984"/>
                  </a:lnTo>
                  <a:lnTo>
                    <a:pt x="2504706" y="3927767"/>
                  </a:lnTo>
                  <a:lnTo>
                    <a:pt x="2459418" y="3937470"/>
                  </a:lnTo>
                  <a:lnTo>
                    <a:pt x="2413724" y="3946080"/>
                  </a:lnTo>
                  <a:lnTo>
                    <a:pt x="2367661" y="3953599"/>
                  </a:lnTo>
                  <a:lnTo>
                    <a:pt x="2321229" y="3959999"/>
                  </a:lnTo>
                  <a:lnTo>
                    <a:pt x="2274443" y="3965257"/>
                  </a:lnTo>
                  <a:lnTo>
                    <a:pt x="2227313" y="3969385"/>
                  </a:lnTo>
                  <a:lnTo>
                    <a:pt x="2179866" y="3972344"/>
                  </a:lnTo>
                  <a:lnTo>
                    <a:pt x="2132114" y="3974122"/>
                  </a:lnTo>
                  <a:lnTo>
                    <a:pt x="2084070" y="3974719"/>
                  </a:lnTo>
                  <a:lnTo>
                    <a:pt x="2036013" y="3974122"/>
                  </a:lnTo>
                  <a:lnTo>
                    <a:pt x="1988261" y="3972344"/>
                  </a:lnTo>
                  <a:lnTo>
                    <a:pt x="1940814" y="3969385"/>
                  </a:lnTo>
                  <a:lnTo>
                    <a:pt x="1893684" y="3965257"/>
                  </a:lnTo>
                  <a:lnTo>
                    <a:pt x="1846897" y="3959999"/>
                  </a:lnTo>
                  <a:lnTo>
                    <a:pt x="1800466" y="3953599"/>
                  </a:lnTo>
                  <a:lnTo>
                    <a:pt x="1754403" y="3946080"/>
                  </a:lnTo>
                  <a:lnTo>
                    <a:pt x="1708708" y="3937470"/>
                  </a:lnTo>
                  <a:lnTo>
                    <a:pt x="1663420" y="3927767"/>
                  </a:lnTo>
                  <a:lnTo>
                    <a:pt x="1618526" y="3916984"/>
                  </a:lnTo>
                  <a:lnTo>
                    <a:pt x="1574063" y="3905148"/>
                  </a:lnTo>
                  <a:lnTo>
                    <a:pt x="1530045" y="3892258"/>
                  </a:lnTo>
                  <a:lnTo>
                    <a:pt x="1486471" y="3878338"/>
                  </a:lnTo>
                  <a:lnTo>
                    <a:pt x="1443355" y="3863403"/>
                  </a:lnTo>
                  <a:lnTo>
                    <a:pt x="1400721" y="3847465"/>
                  </a:lnTo>
                  <a:lnTo>
                    <a:pt x="1358582" y="3830536"/>
                  </a:lnTo>
                  <a:lnTo>
                    <a:pt x="1316951" y="3812629"/>
                  </a:lnTo>
                  <a:lnTo>
                    <a:pt x="1275842" y="3793769"/>
                  </a:lnTo>
                  <a:lnTo>
                    <a:pt x="1235278" y="3773957"/>
                  </a:lnTo>
                  <a:lnTo>
                    <a:pt x="1195247" y="3753205"/>
                  </a:lnTo>
                  <a:lnTo>
                    <a:pt x="1155788" y="3731552"/>
                  </a:lnTo>
                  <a:lnTo>
                    <a:pt x="1116914" y="3708984"/>
                  </a:lnTo>
                  <a:lnTo>
                    <a:pt x="1078623" y="3685514"/>
                  </a:lnTo>
                  <a:lnTo>
                    <a:pt x="1040942" y="3661181"/>
                  </a:lnTo>
                  <a:lnTo>
                    <a:pt x="1003884" y="3635984"/>
                  </a:lnTo>
                  <a:lnTo>
                    <a:pt x="967460" y="3609949"/>
                  </a:lnTo>
                  <a:lnTo>
                    <a:pt x="931684" y="3583063"/>
                  </a:lnTo>
                  <a:lnTo>
                    <a:pt x="896581" y="3555365"/>
                  </a:lnTo>
                  <a:lnTo>
                    <a:pt x="862139" y="3526866"/>
                  </a:lnTo>
                  <a:lnTo>
                    <a:pt x="828395" y="3497580"/>
                  </a:lnTo>
                  <a:lnTo>
                    <a:pt x="795362" y="3467506"/>
                  </a:lnTo>
                  <a:lnTo>
                    <a:pt x="763054" y="3436670"/>
                  </a:lnTo>
                  <a:lnTo>
                    <a:pt x="731469" y="3405086"/>
                  </a:lnTo>
                  <a:lnTo>
                    <a:pt x="700633" y="3372777"/>
                  </a:lnTo>
                  <a:lnTo>
                    <a:pt x="670560" y="3339744"/>
                  </a:lnTo>
                  <a:lnTo>
                    <a:pt x="641273" y="3306000"/>
                  </a:lnTo>
                  <a:lnTo>
                    <a:pt x="612775" y="3271558"/>
                  </a:lnTo>
                  <a:lnTo>
                    <a:pt x="585076" y="3236455"/>
                  </a:lnTo>
                  <a:lnTo>
                    <a:pt x="558190" y="3200679"/>
                  </a:lnTo>
                  <a:lnTo>
                    <a:pt x="532155" y="3164255"/>
                  </a:lnTo>
                  <a:lnTo>
                    <a:pt x="506958" y="3127197"/>
                  </a:lnTo>
                  <a:lnTo>
                    <a:pt x="482625" y="3089516"/>
                  </a:lnTo>
                  <a:lnTo>
                    <a:pt x="459155" y="3051225"/>
                  </a:lnTo>
                  <a:lnTo>
                    <a:pt x="436587" y="3012351"/>
                  </a:lnTo>
                  <a:lnTo>
                    <a:pt x="414934" y="2972892"/>
                  </a:lnTo>
                  <a:lnTo>
                    <a:pt x="394182" y="2932861"/>
                  </a:lnTo>
                  <a:lnTo>
                    <a:pt x="374370" y="2892298"/>
                  </a:lnTo>
                  <a:lnTo>
                    <a:pt x="355511" y="2851188"/>
                  </a:lnTo>
                  <a:lnTo>
                    <a:pt x="337604" y="2809557"/>
                  </a:lnTo>
                  <a:lnTo>
                    <a:pt x="320675" y="2767419"/>
                  </a:lnTo>
                  <a:lnTo>
                    <a:pt x="304736" y="2724785"/>
                  </a:lnTo>
                  <a:lnTo>
                    <a:pt x="289801" y="2681668"/>
                  </a:lnTo>
                  <a:lnTo>
                    <a:pt x="275882" y="2638094"/>
                  </a:lnTo>
                  <a:lnTo>
                    <a:pt x="262991" y="2594076"/>
                  </a:lnTo>
                  <a:lnTo>
                    <a:pt x="251155" y="2549614"/>
                  </a:lnTo>
                  <a:lnTo>
                    <a:pt x="240372" y="2504719"/>
                  </a:lnTo>
                  <a:lnTo>
                    <a:pt x="230670" y="2459431"/>
                  </a:lnTo>
                  <a:lnTo>
                    <a:pt x="222059" y="2413736"/>
                  </a:lnTo>
                  <a:lnTo>
                    <a:pt x="214541" y="2367673"/>
                  </a:lnTo>
                  <a:lnTo>
                    <a:pt x="208140" y="2321242"/>
                  </a:lnTo>
                  <a:lnTo>
                    <a:pt x="202882" y="2274455"/>
                  </a:lnTo>
                  <a:lnTo>
                    <a:pt x="198755" y="2227326"/>
                  </a:lnTo>
                  <a:lnTo>
                    <a:pt x="195795" y="2179878"/>
                  </a:lnTo>
                  <a:lnTo>
                    <a:pt x="194017" y="2132126"/>
                  </a:lnTo>
                  <a:lnTo>
                    <a:pt x="193421" y="2084070"/>
                  </a:lnTo>
                  <a:lnTo>
                    <a:pt x="194017" y="2036025"/>
                  </a:lnTo>
                  <a:lnTo>
                    <a:pt x="195795" y="1988273"/>
                  </a:lnTo>
                  <a:lnTo>
                    <a:pt x="198755" y="1940826"/>
                  </a:lnTo>
                  <a:lnTo>
                    <a:pt x="202882" y="1893697"/>
                  </a:lnTo>
                  <a:lnTo>
                    <a:pt x="208140" y="1846910"/>
                  </a:lnTo>
                  <a:lnTo>
                    <a:pt x="214541" y="1800479"/>
                  </a:lnTo>
                  <a:lnTo>
                    <a:pt x="222059" y="1754416"/>
                  </a:lnTo>
                  <a:lnTo>
                    <a:pt x="230670" y="1708721"/>
                  </a:lnTo>
                  <a:lnTo>
                    <a:pt x="240372" y="1663433"/>
                  </a:lnTo>
                  <a:lnTo>
                    <a:pt x="251155" y="1618538"/>
                  </a:lnTo>
                  <a:lnTo>
                    <a:pt x="262991" y="1574076"/>
                  </a:lnTo>
                  <a:lnTo>
                    <a:pt x="275882" y="1530057"/>
                  </a:lnTo>
                  <a:lnTo>
                    <a:pt x="289801" y="1486484"/>
                  </a:lnTo>
                  <a:lnTo>
                    <a:pt x="304736" y="1443367"/>
                  </a:lnTo>
                  <a:lnTo>
                    <a:pt x="320675" y="1400733"/>
                  </a:lnTo>
                  <a:lnTo>
                    <a:pt x="337604" y="1358595"/>
                  </a:lnTo>
                  <a:lnTo>
                    <a:pt x="355511" y="1316964"/>
                  </a:lnTo>
                  <a:lnTo>
                    <a:pt x="374370" y="1275854"/>
                  </a:lnTo>
                  <a:lnTo>
                    <a:pt x="394182" y="1235290"/>
                  </a:lnTo>
                  <a:lnTo>
                    <a:pt x="414934" y="1195260"/>
                  </a:lnTo>
                  <a:lnTo>
                    <a:pt x="436587" y="1155801"/>
                  </a:lnTo>
                  <a:lnTo>
                    <a:pt x="459155" y="1116926"/>
                  </a:lnTo>
                  <a:lnTo>
                    <a:pt x="482625" y="1078636"/>
                  </a:lnTo>
                  <a:lnTo>
                    <a:pt x="506958" y="1040955"/>
                  </a:lnTo>
                  <a:lnTo>
                    <a:pt x="532155" y="1003896"/>
                  </a:lnTo>
                  <a:lnTo>
                    <a:pt x="558190" y="967473"/>
                  </a:lnTo>
                  <a:lnTo>
                    <a:pt x="585076" y="931697"/>
                  </a:lnTo>
                  <a:lnTo>
                    <a:pt x="612775" y="896594"/>
                  </a:lnTo>
                  <a:lnTo>
                    <a:pt x="641273" y="862152"/>
                  </a:lnTo>
                  <a:lnTo>
                    <a:pt x="670560" y="828408"/>
                  </a:lnTo>
                  <a:lnTo>
                    <a:pt x="700633" y="795375"/>
                  </a:lnTo>
                  <a:lnTo>
                    <a:pt x="731469" y="763066"/>
                  </a:lnTo>
                  <a:lnTo>
                    <a:pt x="763054" y="731481"/>
                  </a:lnTo>
                  <a:lnTo>
                    <a:pt x="795362" y="700646"/>
                  </a:lnTo>
                  <a:lnTo>
                    <a:pt x="828395" y="670572"/>
                  </a:lnTo>
                  <a:lnTo>
                    <a:pt x="862139" y="641286"/>
                  </a:lnTo>
                  <a:lnTo>
                    <a:pt x="896581" y="612787"/>
                  </a:lnTo>
                  <a:lnTo>
                    <a:pt x="931684" y="585089"/>
                  </a:lnTo>
                  <a:lnTo>
                    <a:pt x="967460" y="558203"/>
                  </a:lnTo>
                  <a:lnTo>
                    <a:pt x="1003884" y="532168"/>
                  </a:lnTo>
                  <a:lnTo>
                    <a:pt x="1040942" y="506971"/>
                  </a:lnTo>
                  <a:lnTo>
                    <a:pt x="1078623" y="482638"/>
                  </a:lnTo>
                  <a:lnTo>
                    <a:pt x="1116914" y="459168"/>
                  </a:lnTo>
                  <a:lnTo>
                    <a:pt x="1155788" y="436600"/>
                  </a:lnTo>
                  <a:lnTo>
                    <a:pt x="1195247" y="414947"/>
                  </a:lnTo>
                  <a:lnTo>
                    <a:pt x="1235278" y="394195"/>
                  </a:lnTo>
                  <a:lnTo>
                    <a:pt x="1275842" y="374383"/>
                  </a:lnTo>
                  <a:lnTo>
                    <a:pt x="1316951" y="355523"/>
                  </a:lnTo>
                  <a:lnTo>
                    <a:pt x="1358582" y="337616"/>
                  </a:lnTo>
                  <a:lnTo>
                    <a:pt x="1400721" y="320687"/>
                  </a:lnTo>
                  <a:lnTo>
                    <a:pt x="1443355" y="304749"/>
                  </a:lnTo>
                  <a:lnTo>
                    <a:pt x="1486471" y="289814"/>
                  </a:lnTo>
                  <a:lnTo>
                    <a:pt x="1530045" y="275894"/>
                  </a:lnTo>
                  <a:lnTo>
                    <a:pt x="1574063" y="263004"/>
                  </a:lnTo>
                  <a:lnTo>
                    <a:pt x="1618526" y="251167"/>
                  </a:lnTo>
                  <a:lnTo>
                    <a:pt x="1663420" y="240385"/>
                  </a:lnTo>
                  <a:lnTo>
                    <a:pt x="1708708" y="230682"/>
                  </a:lnTo>
                  <a:lnTo>
                    <a:pt x="1754403" y="222072"/>
                  </a:lnTo>
                  <a:lnTo>
                    <a:pt x="1800466" y="214553"/>
                  </a:lnTo>
                  <a:lnTo>
                    <a:pt x="1846897" y="208153"/>
                  </a:lnTo>
                  <a:lnTo>
                    <a:pt x="1893684" y="202895"/>
                  </a:lnTo>
                  <a:lnTo>
                    <a:pt x="1940814" y="198767"/>
                  </a:lnTo>
                  <a:lnTo>
                    <a:pt x="1988261" y="195808"/>
                  </a:lnTo>
                  <a:lnTo>
                    <a:pt x="2036013" y="194030"/>
                  </a:lnTo>
                  <a:lnTo>
                    <a:pt x="2084070" y="193421"/>
                  </a:lnTo>
                  <a:lnTo>
                    <a:pt x="2132114" y="194030"/>
                  </a:lnTo>
                  <a:lnTo>
                    <a:pt x="2179866" y="195808"/>
                  </a:lnTo>
                  <a:lnTo>
                    <a:pt x="2227313" y="198767"/>
                  </a:lnTo>
                  <a:lnTo>
                    <a:pt x="2274443" y="202895"/>
                  </a:lnTo>
                  <a:lnTo>
                    <a:pt x="2321229" y="208153"/>
                  </a:lnTo>
                  <a:lnTo>
                    <a:pt x="2367661" y="214553"/>
                  </a:lnTo>
                  <a:lnTo>
                    <a:pt x="2413724" y="222072"/>
                  </a:lnTo>
                  <a:lnTo>
                    <a:pt x="2459418" y="230682"/>
                  </a:lnTo>
                  <a:lnTo>
                    <a:pt x="2504706" y="240385"/>
                  </a:lnTo>
                  <a:lnTo>
                    <a:pt x="2549601" y="251167"/>
                  </a:lnTo>
                  <a:lnTo>
                    <a:pt x="2594064" y="263004"/>
                  </a:lnTo>
                  <a:lnTo>
                    <a:pt x="2638082" y="275894"/>
                  </a:lnTo>
                  <a:lnTo>
                    <a:pt x="2681655" y="289814"/>
                  </a:lnTo>
                  <a:lnTo>
                    <a:pt x="2724772" y="304749"/>
                  </a:lnTo>
                  <a:lnTo>
                    <a:pt x="2767406" y="320687"/>
                  </a:lnTo>
                  <a:lnTo>
                    <a:pt x="2809544" y="337616"/>
                  </a:lnTo>
                  <a:lnTo>
                    <a:pt x="2851175" y="355523"/>
                  </a:lnTo>
                  <a:lnTo>
                    <a:pt x="2892285" y="374383"/>
                  </a:lnTo>
                  <a:lnTo>
                    <a:pt x="2932849" y="394195"/>
                  </a:lnTo>
                  <a:lnTo>
                    <a:pt x="2972879" y="414947"/>
                  </a:lnTo>
                  <a:lnTo>
                    <a:pt x="3012338" y="436600"/>
                  </a:lnTo>
                  <a:lnTo>
                    <a:pt x="3051213" y="459168"/>
                  </a:lnTo>
                  <a:lnTo>
                    <a:pt x="3089503" y="482638"/>
                  </a:lnTo>
                  <a:lnTo>
                    <a:pt x="3127184" y="506971"/>
                  </a:lnTo>
                  <a:lnTo>
                    <a:pt x="3164243" y="532168"/>
                  </a:lnTo>
                  <a:lnTo>
                    <a:pt x="3200666" y="558203"/>
                  </a:lnTo>
                  <a:lnTo>
                    <a:pt x="3236442" y="585089"/>
                  </a:lnTo>
                  <a:lnTo>
                    <a:pt x="3271545" y="612787"/>
                  </a:lnTo>
                  <a:lnTo>
                    <a:pt x="3305987" y="641286"/>
                  </a:lnTo>
                  <a:lnTo>
                    <a:pt x="3339731" y="670572"/>
                  </a:lnTo>
                  <a:lnTo>
                    <a:pt x="3372764" y="700646"/>
                  </a:lnTo>
                  <a:lnTo>
                    <a:pt x="3405073" y="731481"/>
                  </a:lnTo>
                  <a:lnTo>
                    <a:pt x="3436658" y="763066"/>
                  </a:lnTo>
                  <a:lnTo>
                    <a:pt x="3467493" y="795375"/>
                  </a:lnTo>
                  <a:lnTo>
                    <a:pt x="3497567" y="828408"/>
                  </a:lnTo>
                  <a:lnTo>
                    <a:pt x="3526853" y="862152"/>
                  </a:lnTo>
                  <a:lnTo>
                    <a:pt x="3555352" y="896594"/>
                  </a:lnTo>
                  <a:lnTo>
                    <a:pt x="3583051" y="931697"/>
                  </a:lnTo>
                  <a:lnTo>
                    <a:pt x="3609937" y="967473"/>
                  </a:lnTo>
                  <a:lnTo>
                    <a:pt x="3635972" y="1003896"/>
                  </a:lnTo>
                  <a:lnTo>
                    <a:pt x="3661168" y="1040955"/>
                  </a:lnTo>
                  <a:lnTo>
                    <a:pt x="3685502" y="1078636"/>
                  </a:lnTo>
                  <a:lnTo>
                    <a:pt x="3708971" y="1116926"/>
                  </a:lnTo>
                  <a:lnTo>
                    <a:pt x="3731539" y="1155801"/>
                  </a:lnTo>
                  <a:lnTo>
                    <a:pt x="3753193" y="1195260"/>
                  </a:lnTo>
                  <a:lnTo>
                    <a:pt x="3773944" y="1235290"/>
                  </a:lnTo>
                  <a:lnTo>
                    <a:pt x="3793756" y="1275854"/>
                  </a:lnTo>
                  <a:lnTo>
                    <a:pt x="3812616" y="1316964"/>
                  </a:lnTo>
                  <a:lnTo>
                    <a:pt x="3830523" y="1358595"/>
                  </a:lnTo>
                  <a:lnTo>
                    <a:pt x="3847452" y="1400733"/>
                  </a:lnTo>
                  <a:lnTo>
                    <a:pt x="3863390" y="1443367"/>
                  </a:lnTo>
                  <a:lnTo>
                    <a:pt x="3878326" y="1486484"/>
                  </a:lnTo>
                  <a:lnTo>
                    <a:pt x="3892245" y="1530057"/>
                  </a:lnTo>
                  <a:lnTo>
                    <a:pt x="3905135" y="1574076"/>
                  </a:lnTo>
                  <a:lnTo>
                    <a:pt x="3916972" y="1618538"/>
                  </a:lnTo>
                  <a:lnTo>
                    <a:pt x="3927754" y="1663433"/>
                  </a:lnTo>
                  <a:lnTo>
                    <a:pt x="3937457" y="1708721"/>
                  </a:lnTo>
                  <a:lnTo>
                    <a:pt x="3946067" y="1754416"/>
                  </a:lnTo>
                  <a:lnTo>
                    <a:pt x="3953586" y="1800479"/>
                  </a:lnTo>
                  <a:lnTo>
                    <a:pt x="3959987" y="1846910"/>
                  </a:lnTo>
                  <a:lnTo>
                    <a:pt x="3965244" y="1893697"/>
                  </a:lnTo>
                  <a:lnTo>
                    <a:pt x="3969372" y="1940826"/>
                  </a:lnTo>
                  <a:lnTo>
                    <a:pt x="3972331" y="1988273"/>
                  </a:lnTo>
                  <a:lnTo>
                    <a:pt x="3974109" y="2036025"/>
                  </a:lnTo>
                  <a:lnTo>
                    <a:pt x="3974719" y="2084070"/>
                  </a:lnTo>
                  <a:lnTo>
                    <a:pt x="3974719" y="1206373"/>
                  </a:lnTo>
                  <a:lnTo>
                    <a:pt x="3941749" y="1138466"/>
                  </a:lnTo>
                  <a:lnTo>
                    <a:pt x="3920655" y="1098181"/>
                  </a:lnTo>
                  <a:lnTo>
                    <a:pt x="3898696" y="1058418"/>
                  </a:lnTo>
                  <a:lnTo>
                    <a:pt x="3875913" y="1019187"/>
                  </a:lnTo>
                  <a:lnTo>
                    <a:pt x="3852303" y="980516"/>
                  </a:lnTo>
                  <a:lnTo>
                    <a:pt x="3827881" y="942390"/>
                  </a:lnTo>
                  <a:lnTo>
                    <a:pt x="3802659" y="904836"/>
                  </a:lnTo>
                  <a:lnTo>
                    <a:pt x="3776649" y="867867"/>
                  </a:lnTo>
                  <a:lnTo>
                    <a:pt x="3749865" y="831494"/>
                  </a:lnTo>
                  <a:lnTo>
                    <a:pt x="3722319" y="795731"/>
                  </a:lnTo>
                  <a:lnTo>
                    <a:pt x="3694023" y="760590"/>
                  </a:lnTo>
                  <a:lnTo>
                    <a:pt x="3664991" y="726071"/>
                  </a:lnTo>
                  <a:lnTo>
                    <a:pt x="3635235" y="692200"/>
                  </a:lnTo>
                  <a:lnTo>
                    <a:pt x="3604755" y="658990"/>
                  </a:lnTo>
                  <a:lnTo>
                    <a:pt x="3573576" y="626440"/>
                  </a:lnTo>
                  <a:lnTo>
                    <a:pt x="3541699" y="594563"/>
                  </a:lnTo>
                  <a:lnTo>
                    <a:pt x="3509149" y="563384"/>
                  </a:lnTo>
                  <a:lnTo>
                    <a:pt x="3475939" y="532904"/>
                  </a:lnTo>
                  <a:lnTo>
                    <a:pt x="3442068" y="503148"/>
                  </a:lnTo>
                  <a:lnTo>
                    <a:pt x="3407549" y="474116"/>
                  </a:lnTo>
                  <a:lnTo>
                    <a:pt x="3372408" y="445820"/>
                  </a:lnTo>
                  <a:lnTo>
                    <a:pt x="3336645" y="418274"/>
                  </a:lnTo>
                  <a:lnTo>
                    <a:pt x="3300272" y="391490"/>
                  </a:lnTo>
                  <a:lnTo>
                    <a:pt x="3263303" y="365480"/>
                  </a:lnTo>
                  <a:lnTo>
                    <a:pt x="3225749" y="340258"/>
                  </a:lnTo>
                  <a:lnTo>
                    <a:pt x="3187623" y="315836"/>
                  </a:lnTo>
                  <a:lnTo>
                    <a:pt x="3148952" y="292227"/>
                  </a:lnTo>
                  <a:lnTo>
                    <a:pt x="3109722" y="269443"/>
                  </a:lnTo>
                  <a:lnTo>
                    <a:pt x="3069958" y="247484"/>
                  </a:lnTo>
                  <a:lnTo>
                    <a:pt x="3029674" y="226390"/>
                  </a:lnTo>
                  <a:lnTo>
                    <a:pt x="2988881" y="206133"/>
                  </a:lnTo>
                  <a:lnTo>
                    <a:pt x="2947581" y="186766"/>
                  </a:lnTo>
                  <a:lnTo>
                    <a:pt x="2905798" y="168262"/>
                  </a:lnTo>
                  <a:lnTo>
                    <a:pt x="2863545" y="150672"/>
                  </a:lnTo>
                  <a:lnTo>
                    <a:pt x="2820822" y="133972"/>
                  </a:lnTo>
                  <a:lnTo>
                    <a:pt x="2777642" y="118198"/>
                  </a:lnTo>
                  <a:lnTo>
                    <a:pt x="2734030" y="103365"/>
                  </a:lnTo>
                  <a:lnTo>
                    <a:pt x="2689999" y="89458"/>
                  </a:lnTo>
                  <a:lnTo>
                    <a:pt x="2645537" y="76517"/>
                  </a:lnTo>
                  <a:lnTo>
                    <a:pt x="2600680" y="64541"/>
                  </a:lnTo>
                  <a:lnTo>
                    <a:pt x="2555430" y="53543"/>
                  </a:lnTo>
                  <a:lnTo>
                    <a:pt x="2509812" y="43522"/>
                  </a:lnTo>
                  <a:lnTo>
                    <a:pt x="2463812" y="34518"/>
                  </a:lnTo>
                  <a:lnTo>
                    <a:pt x="2417457" y="26530"/>
                  </a:lnTo>
                  <a:lnTo>
                    <a:pt x="2370759" y="19570"/>
                  </a:lnTo>
                  <a:lnTo>
                    <a:pt x="2323744" y="13639"/>
                  </a:lnTo>
                  <a:lnTo>
                    <a:pt x="2276398" y="8763"/>
                  </a:lnTo>
                  <a:lnTo>
                    <a:pt x="2228748" y="4953"/>
                  </a:lnTo>
                  <a:lnTo>
                    <a:pt x="2180793" y="2209"/>
                  </a:lnTo>
                  <a:lnTo>
                    <a:pt x="2132571" y="558"/>
                  </a:lnTo>
                  <a:lnTo>
                    <a:pt x="2084070" y="0"/>
                  </a:lnTo>
                  <a:lnTo>
                    <a:pt x="2035556" y="558"/>
                  </a:lnTo>
                  <a:lnTo>
                    <a:pt x="1987334" y="2209"/>
                  </a:lnTo>
                  <a:lnTo>
                    <a:pt x="1939378" y="4953"/>
                  </a:lnTo>
                  <a:lnTo>
                    <a:pt x="1891728" y="8763"/>
                  </a:lnTo>
                  <a:lnTo>
                    <a:pt x="1844382" y="13639"/>
                  </a:lnTo>
                  <a:lnTo>
                    <a:pt x="1797367" y="19570"/>
                  </a:lnTo>
                  <a:lnTo>
                    <a:pt x="1750669" y="26530"/>
                  </a:lnTo>
                  <a:lnTo>
                    <a:pt x="1704314" y="34518"/>
                  </a:lnTo>
                  <a:lnTo>
                    <a:pt x="1658315" y="43522"/>
                  </a:lnTo>
                  <a:lnTo>
                    <a:pt x="1612696" y="53543"/>
                  </a:lnTo>
                  <a:lnTo>
                    <a:pt x="1567446" y="64541"/>
                  </a:lnTo>
                  <a:lnTo>
                    <a:pt x="1522590" y="76517"/>
                  </a:lnTo>
                  <a:lnTo>
                    <a:pt x="1478127" y="89458"/>
                  </a:lnTo>
                  <a:lnTo>
                    <a:pt x="1434096" y="103365"/>
                  </a:lnTo>
                  <a:lnTo>
                    <a:pt x="1390484" y="118198"/>
                  </a:lnTo>
                  <a:lnTo>
                    <a:pt x="1347304" y="133972"/>
                  </a:lnTo>
                  <a:lnTo>
                    <a:pt x="1304582" y="150672"/>
                  </a:lnTo>
                  <a:lnTo>
                    <a:pt x="1262329" y="168262"/>
                  </a:lnTo>
                  <a:lnTo>
                    <a:pt x="1220546" y="186766"/>
                  </a:lnTo>
                  <a:lnTo>
                    <a:pt x="1179245" y="206133"/>
                  </a:lnTo>
                  <a:lnTo>
                    <a:pt x="1138453" y="226390"/>
                  </a:lnTo>
                  <a:lnTo>
                    <a:pt x="1098169" y="247484"/>
                  </a:lnTo>
                  <a:lnTo>
                    <a:pt x="1058405" y="269443"/>
                  </a:lnTo>
                  <a:lnTo>
                    <a:pt x="1019175" y="292227"/>
                  </a:lnTo>
                  <a:lnTo>
                    <a:pt x="980503" y="315836"/>
                  </a:lnTo>
                  <a:lnTo>
                    <a:pt x="942378" y="340258"/>
                  </a:lnTo>
                  <a:lnTo>
                    <a:pt x="904824" y="365480"/>
                  </a:lnTo>
                  <a:lnTo>
                    <a:pt x="867854" y="391490"/>
                  </a:lnTo>
                  <a:lnTo>
                    <a:pt x="831481" y="418274"/>
                  </a:lnTo>
                  <a:lnTo>
                    <a:pt x="795718" y="445820"/>
                  </a:lnTo>
                  <a:lnTo>
                    <a:pt x="760577" y="474116"/>
                  </a:lnTo>
                  <a:lnTo>
                    <a:pt x="726059" y="503148"/>
                  </a:lnTo>
                  <a:lnTo>
                    <a:pt x="692188" y="532904"/>
                  </a:lnTo>
                  <a:lnTo>
                    <a:pt x="658977" y="563384"/>
                  </a:lnTo>
                  <a:lnTo>
                    <a:pt x="626427" y="594563"/>
                  </a:lnTo>
                  <a:lnTo>
                    <a:pt x="594550" y="626440"/>
                  </a:lnTo>
                  <a:lnTo>
                    <a:pt x="563372" y="658990"/>
                  </a:lnTo>
                  <a:lnTo>
                    <a:pt x="532892" y="692200"/>
                  </a:lnTo>
                  <a:lnTo>
                    <a:pt x="503135" y="726071"/>
                  </a:lnTo>
                  <a:lnTo>
                    <a:pt x="474103" y="760590"/>
                  </a:lnTo>
                  <a:lnTo>
                    <a:pt x="445808" y="795731"/>
                  </a:lnTo>
                  <a:lnTo>
                    <a:pt x="418261" y="831494"/>
                  </a:lnTo>
                  <a:lnTo>
                    <a:pt x="391477" y="867867"/>
                  </a:lnTo>
                  <a:lnTo>
                    <a:pt x="365467" y="904836"/>
                  </a:lnTo>
                  <a:lnTo>
                    <a:pt x="340245" y="942390"/>
                  </a:lnTo>
                  <a:lnTo>
                    <a:pt x="315823" y="980516"/>
                  </a:lnTo>
                  <a:lnTo>
                    <a:pt x="292214" y="1019187"/>
                  </a:lnTo>
                  <a:lnTo>
                    <a:pt x="269430" y="1058418"/>
                  </a:lnTo>
                  <a:lnTo>
                    <a:pt x="247472" y="1098181"/>
                  </a:lnTo>
                  <a:lnTo>
                    <a:pt x="226377" y="1138466"/>
                  </a:lnTo>
                  <a:lnTo>
                    <a:pt x="206121" y="1179258"/>
                  </a:lnTo>
                  <a:lnTo>
                    <a:pt x="186753" y="1220558"/>
                  </a:lnTo>
                  <a:lnTo>
                    <a:pt x="168249" y="1262341"/>
                  </a:lnTo>
                  <a:lnTo>
                    <a:pt x="150660" y="1304594"/>
                  </a:lnTo>
                  <a:lnTo>
                    <a:pt x="133959" y="1347317"/>
                  </a:lnTo>
                  <a:lnTo>
                    <a:pt x="118186" y="1390497"/>
                  </a:lnTo>
                  <a:lnTo>
                    <a:pt x="103352" y="1434109"/>
                  </a:lnTo>
                  <a:lnTo>
                    <a:pt x="89446" y="1478140"/>
                  </a:lnTo>
                  <a:lnTo>
                    <a:pt x="76504" y="1522603"/>
                  </a:lnTo>
                  <a:lnTo>
                    <a:pt x="64528" y="1567459"/>
                  </a:lnTo>
                  <a:lnTo>
                    <a:pt x="53530" y="1612709"/>
                  </a:lnTo>
                  <a:lnTo>
                    <a:pt x="43510" y="1658327"/>
                  </a:lnTo>
                  <a:lnTo>
                    <a:pt x="34505" y="1704327"/>
                  </a:lnTo>
                  <a:lnTo>
                    <a:pt x="26517" y="1750682"/>
                  </a:lnTo>
                  <a:lnTo>
                    <a:pt x="19558" y="1797380"/>
                  </a:lnTo>
                  <a:lnTo>
                    <a:pt x="13627" y="1844395"/>
                  </a:lnTo>
                  <a:lnTo>
                    <a:pt x="8750" y="1891741"/>
                  </a:lnTo>
                  <a:lnTo>
                    <a:pt x="4940" y="1939391"/>
                  </a:lnTo>
                  <a:lnTo>
                    <a:pt x="2197" y="1987346"/>
                  </a:lnTo>
                  <a:lnTo>
                    <a:pt x="546" y="2035568"/>
                  </a:lnTo>
                  <a:lnTo>
                    <a:pt x="0" y="2084070"/>
                  </a:lnTo>
                  <a:lnTo>
                    <a:pt x="546" y="2132584"/>
                  </a:lnTo>
                  <a:lnTo>
                    <a:pt x="2197" y="2180806"/>
                  </a:lnTo>
                  <a:lnTo>
                    <a:pt x="4940" y="2228761"/>
                  </a:lnTo>
                  <a:lnTo>
                    <a:pt x="8750" y="2276411"/>
                  </a:lnTo>
                  <a:lnTo>
                    <a:pt x="13627" y="2323757"/>
                  </a:lnTo>
                  <a:lnTo>
                    <a:pt x="19558" y="2370772"/>
                  </a:lnTo>
                  <a:lnTo>
                    <a:pt x="26517" y="2417470"/>
                  </a:lnTo>
                  <a:lnTo>
                    <a:pt x="34505" y="2463825"/>
                  </a:lnTo>
                  <a:lnTo>
                    <a:pt x="43510" y="2509824"/>
                  </a:lnTo>
                  <a:lnTo>
                    <a:pt x="53530" y="2555443"/>
                  </a:lnTo>
                  <a:lnTo>
                    <a:pt x="64528" y="2600693"/>
                  </a:lnTo>
                  <a:lnTo>
                    <a:pt x="76504" y="2645549"/>
                  </a:lnTo>
                  <a:lnTo>
                    <a:pt x="89446" y="2690012"/>
                  </a:lnTo>
                  <a:lnTo>
                    <a:pt x="103352" y="2734043"/>
                  </a:lnTo>
                  <a:lnTo>
                    <a:pt x="118186" y="2777655"/>
                  </a:lnTo>
                  <a:lnTo>
                    <a:pt x="133959" y="2820835"/>
                  </a:lnTo>
                  <a:lnTo>
                    <a:pt x="150660" y="2863558"/>
                  </a:lnTo>
                  <a:lnTo>
                    <a:pt x="168249" y="2905810"/>
                  </a:lnTo>
                  <a:lnTo>
                    <a:pt x="186753" y="2947593"/>
                  </a:lnTo>
                  <a:lnTo>
                    <a:pt x="206121" y="2988894"/>
                  </a:lnTo>
                  <a:lnTo>
                    <a:pt x="226377" y="3029686"/>
                  </a:lnTo>
                  <a:lnTo>
                    <a:pt x="247472" y="3069971"/>
                  </a:lnTo>
                  <a:lnTo>
                    <a:pt x="269430" y="3109734"/>
                  </a:lnTo>
                  <a:lnTo>
                    <a:pt x="292214" y="3148965"/>
                  </a:lnTo>
                  <a:lnTo>
                    <a:pt x="315823" y="3187636"/>
                  </a:lnTo>
                  <a:lnTo>
                    <a:pt x="340245" y="3225762"/>
                  </a:lnTo>
                  <a:lnTo>
                    <a:pt x="365467" y="3263315"/>
                  </a:lnTo>
                  <a:lnTo>
                    <a:pt x="391477" y="3300285"/>
                  </a:lnTo>
                  <a:lnTo>
                    <a:pt x="418261" y="3336658"/>
                  </a:lnTo>
                  <a:lnTo>
                    <a:pt x="445808" y="3372421"/>
                  </a:lnTo>
                  <a:lnTo>
                    <a:pt x="474103" y="3407562"/>
                  </a:lnTo>
                  <a:lnTo>
                    <a:pt x="503135" y="3442081"/>
                  </a:lnTo>
                  <a:lnTo>
                    <a:pt x="532892" y="3475952"/>
                  </a:lnTo>
                  <a:lnTo>
                    <a:pt x="563372" y="3509162"/>
                  </a:lnTo>
                  <a:lnTo>
                    <a:pt x="594550" y="3541712"/>
                  </a:lnTo>
                  <a:lnTo>
                    <a:pt x="626427" y="3573589"/>
                  </a:lnTo>
                  <a:lnTo>
                    <a:pt x="658977" y="3604768"/>
                  </a:lnTo>
                  <a:lnTo>
                    <a:pt x="692188" y="3635248"/>
                  </a:lnTo>
                  <a:lnTo>
                    <a:pt x="726059" y="3665004"/>
                  </a:lnTo>
                  <a:lnTo>
                    <a:pt x="760577" y="3694036"/>
                  </a:lnTo>
                  <a:lnTo>
                    <a:pt x="795718" y="3722332"/>
                  </a:lnTo>
                  <a:lnTo>
                    <a:pt x="831481" y="3749878"/>
                  </a:lnTo>
                  <a:lnTo>
                    <a:pt x="867854" y="3776662"/>
                  </a:lnTo>
                  <a:lnTo>
                    <a:pt x="904824" y="3802672"/>
                  </a:lnTo>
                  <a:lnTo>
                    <a:pt x="942378" y="3827894"/>
                  </a:lnTo>
                  <a:lnTo>
                    <a:pt x="980503" y="3852316"/>
                  </a:lnTo>
                  <a:lnTo>
                    <a:pt x="1019175" y="3875925"/>
                  </a:lnTo>
                  <a:lnTo>
                    <a:pt x="1058405" y="3898709"/>
                  </a:lnTo>
                  <a:lnTo>
                    <a:pt x="1098169" y="3920667"/>
                  </a:lnTo>
                  <a:lnTo>
                    <a:pt x="1138453" y="3941762"/>
                  </a:lnTo>
                  <a:lnTo>
                    <a:pt x="1179245" y="3962019"/>
                  </a:lnTo>
                  <a:lnTo>
                    <a:pt x="1220546" y="3981386"/>
                  </a:lnTo>
                  <a:lnTo>
                    <a:pt x="1262329" y="3999890"/>
                  </a:lnTo>
                  <a:lnTo>
                    <a:pt x="1304582" y="4017480"/>
                  </a:lnTo>
                  <a:lnTo>
                    <a:pt x="1347304" y="4034180"/>
                  </a:lnTo>
                  <a:lnTo>
                    <a:pt x="1390484" y="4049953"/>
                  </a:lnTo>
                  <a:lnTo>
                    <a:pt x="1434096" y="4064787"/>
                  </a:lnTo>
                  <a:lnTo>
                    <a:pt x="1478127" y="4078694"/>
                  </a:lnTo>
                  <a:lnTo>
                    <a:pt x="1522590" y="4091635"/>
                  </a:lnTo>
                  <a:lnTo>
                    <a:pt x="1567446" y="4103611"/>
                  </a:lnTo>
                  <a:lnTo>
                    <a:pt x="1612696" y="4114609"/>
                  </a:lnTo>
                  <a:lnTo>
                    <a:pt x="1658315" y="4124629"/>
                  </a:lnTo>
                  <a:lnTo>
                    <a:pt x="1704314" y="4133634"/>
                  </a:lnTo>
                  <a:lnTo>
                    <a:pt x="1750669" y="4141622"/>
                  </a:lnTo>
                  <a:lnTo>
                    <a:pt x="1797367" y="4148582"/>
                  </a:lnTo>
                  <a:lnTo>
                    <a:pt x="1844382" y="4154513"/>
                  </a:lnTo>
                  <a:lnTo>
                    <a:pt x="1891728" y="4159389"/>
                  </a:lnTo>
                  <a:lnTo>
                    <a:pt x="1939378" y="4163199"/>
                  </a:lnTo>
                  <a:lnTo>
                    <a:pt x="1987334" y="4165943"/>
                  </a:lnTo>
                  <a:lnTo>
                    <a:pt x="2035556" y="4167594"/>
                  </a:lnTo>
                  <a:lnTo>
                    <a:pt x="2084070" y="4168140"/>
                  </a:lnTo>
                  <a:lnTo>
                    <a:pt x="2132571" y="4167594"/>
                  </a:lnTo>
                  <a:lnTo>
                    <a:pt x="2180793" y="4165943"/>
                  </a:lnTo>
                  <a:lnTo>
                    <a:pt x="2228748" y="4163199"/>
                  </a:lnTo>
                  <a:lnTo>
                    <a:pt x="2276398" y="4159389"/>
                  </a:lnTo>
                  <a:lnTo>
                    <a:pt x="2323744" y="4154513"/>
                  </a:lnTo>
                  <a:lnTo>
                    <a:pt x="2370759" y="4148582"/>
                  </a:lnTo>
                  <a:lnTo>
                    <a:pt x="2417457" y="4141622"/>
                  </a:lnTo>
                  <a:lnTo>
                    <a:pt x="2463812" y="4133634"/>
                  </a:lnTo>
                  <a:lnTo>
                    <a:pt x="2509812" y="4124629"/>
                  </a:lnTo>
                  <a:lnTo>
                    <a:pt x="2555430" y="4114609"/>
                  </a:lnTo>
                  <a:lnTo>
                    <a:pt x="2600680" y="4103611"/>
                  </a:lnTo>
                  <a:lnTo>
                    <a:pt x="2645537" y="4091635"/>
                  </a:lnTo>
                  <a:lnTo>
                    <a:pt x="2689999" y="4078694"/>
                  </a:lnTo>
                  <a:lnTo>
                    <a:pt x="2734030" y="4064787"/>
                  </a:lnTo>
                  <a:lnTo>
                    <a:pt x="2777642" y="4049953"/>
                  </a:lnTo>
                  <a:lnTo>
                    <a:pt x="2820822" y="4034180"/>
                  </a:lnTo>
                  <a:lnTo>
                    <a:pt x="2863545" y="4017480"/>
                  </a:lnTo>
                  <a:lnTo>
                    <a:pt x="2905798" y="3999890"/>
                  </a:lnTo>
                  <a:lnTo>
                    <a:pt x="2947581" y="3981386"/>
                  </a:lnTo>
                  <a:lnTo>
                    <a:pt x="2988881" y="3962019"/>
                  </a:lnTo>
                  <a:lnTo>
                    <a:pt x="3029674" y="3941762"/>
                  </a:lnTo>
                  <a:lnTo>
                    <a:pt x="3069958" y="3920667"/>
                  </a:lnTo>
                  <a:lnTo>
                    <a:pt x="3109722" y="3898709"/>
                  </a:lnTo>
                  <a:lnTo>
                    <a:pt x="3148952" y="3875925"/>
                  </a:lnTo>
                  <a:lnTo>
                    <a:pt x="3187623" y="3852316"/>
                  </a:lnTo>
                  <a:lnTo>
                    <a:pt x="3225749" y="3827894"/>
                  </a:lnTo>
                  <a:lnTo>
                    <a:pt x="3263303" y="3802672"/>
                  </a:lnTo>
                  <a:lnTo>
                    <a:pt x="3300272" y="3776662"/>
                  </a:lnTo>
                  <a:lnTo>
                    <a:pt x="3336645" y="3749878"/>
                  </a:lnTo>
                  <a:lnTo>
                    <a:pt x="3372408" y="3722332"/>
                  </a:lnTo>
                  <a:lnTo>
                    <a:pt x="3407549" y="3694036"/>
                  </a:lnTo>
                  <a:lnTo>
                    <a:pt x="3442068" y="3665004"/>
                  </a:lnTo>
                  <a:lnTo>
                    <a:pt x="3475939" y="3635248"/>
                  </a:lnTo>
                  <a:lnTo>
                    <a:pt x="3509149" y="3604768"/>
                  </a:lnTo>
                  <a:lnTo>
                    <a:pt x="3541699" y="3573589"/>
                  </a:lnTo>
                  <a:lnTo>
                    <a:pt x="3573576" y="3541712"/>
                  </a:lnTo>
                  <a:lnTo>
                    <a:pt x="3604755" y="3509162"/>
                  </a:lnTo>
                  <a:lnTo>
                    <a:pt x="3635235" y="3475952"/>
                  </a:lnTo>
                  <a:lnTo>
                    <a:pt x="3664991" y="3442081"/>
                  </a:lnTo>
                  <a:lnTo>
                    <a:pt x="3694023" y="3407562"/>
                  </a:lnTo>
                  <a:lnTo>
                    <a:pt x="3722319" y="3372421"/>
                  </a:lnTo>
                  <a:lnTo>
                    <a:pt x="3749865" y="3336658"/>
                  </a:lnTo>
                  <a:lnTo>
                    <a:pt x="3776649" y="3300285"/>
                  </a:lnTo>
                  <a:lnTo>
                    <a:pt x="3802659" y="3263315"/>
                  </a:lnTo>
                  <a:lnTo>
                    <a:pt x="3827881" y="3225762"/>
                  </a:lnTo>
                  <a:lnTo>
                    <a:pt x="3852303" y="3187636"/>
                  </a:lnTo>
                  <a:lnTo>
                    <a:pt x="3875913" y="3148965"/>
                  </a:lnTo>
                  <a:lnTo>
                    <a:pt x="3898696" y="3109734"/>
                  </a:lnTo>
                  <a:lnTo>
                    <a:pt x="3920655" y="3069971"/>
                  </a:lnTo>
                  <a:lnTo>
                    <a:pt x="3941749" y="3029686"/>
                  </a:lnTo>
                  <a:lnTo>
                    <a:pt x="3962006" y="2988894"/>
                  </a:lnTo>
                  <a:lnTo>
                    <a:pt x="3981373" y="2947593"/>
                  </a:lnTo>
                  <a:lnTo>
                    <a:pt x="3999877" y="2905810"/>
                  </a:lnTo>
                  <a:lnTo>
                    <a:pt x="4017467" y="2863558"/>
                  </a:lnTo>
                  <a:lnTo>
                    <a:pt x="4034167" y="2820835"/>
                  </a:lnTo>
                  <a:lnTo>
                    <a:pt x="4049941" y="2777655"/>
                  </a:lnTo>
                  <a:lnTo>
                    <a:pt x="4064774" y="2734043"/>
                  </a:lnTo>
                  <a:lnTo>
                    <a:pt x="4078681" y="2690012"/>
                  </a:lnTo>
                  <a:lnTo>
                    <a:pt x="4091622" y="2645549"/>
                  </a:lnTo>
                  <a:lnTo>
                    <a:pt x="4103598" y="2600693"/>
                  </a:lnTo>
                  <a:lnTo>
                    <a:pt x="4114596" y="2555443"/>
                  </a:lnTo>
                  <a:lnTo>
                    <a:pt x="4124617" y="2509824"/>
                  </a:lnTo>
                  <a:lnTo>
                    <a:pt x="4133621" y="2463825"/>
                  </a:lnTo>
                  <a:lnTo>
                    <a:pt x="4141609" y="2417470"/>
                  </a:lnTo>
                  <a:lnTo>
                    <a:pt x="4148569" y="2370772"/>
                  </a:lnTo>
                  <a:lnTo>
                    <a:pt x="4154500" y="2323757"/>
                  </a:lnTo>
                  <a:lnTo>
                    <a:pt x="4159377" y="2276411"/>
                  </a:lnTo>
                  <a:lnTo>
                    <a:pt x="4163187" y="2228761"/>
                  </a:lnTo>
                  <a:lnTo>
                    <a:pt x="4165930" y="2180806"/>
                  </a:lnTo>
                  <a:lnTo>
                    <a:pt x="4167581" y="2132584"/>
                  </a:lnTo>
                  <a:lnTo>
                    <a:pt x="4168140" y="2084070"/>
                  </a:lnTo>
                  <a:close/>
                </a:path>
              </a:pathLst>
            </a:custGeom>
            <a:solidFill>
              <a:srgbClr val="7E7E7E"/>
            </a:solidFill>
          </p:spPr>
          <p:txBody>
            <a:bodyPr wrap="square" lIns="0" tIns="0" rIns="0" bIns="0" rtlCol="0"/>
            <a:lstStyle/>
            <a:p>
              <a:endParaRPr/>
            </a:p>
          </p:txBody>
        </p:sp>
        <p:pic>
          <p:nvPicPr>
            <p:cNvPr id="14" name="object 14"/>
            <p:cNvPicPr/>
            <p:nvPr/>
          </p:nvPicPr>
          <p:blipFill>
            <a:blip r:embed="rId4" cstate="print"/>
            <a:stretch>
              <a:fillRect/>
            </a:stretch>
          </p:blipFill>
          <p:spPr>
            <a:xfrm>
              <a:off x="4760976" y="2520695"/>
              <a:ext cx="2016252" cy="2014727"/>
            </a:xfrm>
            <a:prstGeom prst="rect">
              <a:avLst/>
            </a:prstGeom>
          </p:spPr>
        </p:pic>
      </p:grpSp>
      <p:sp>
        <p:nvSpPr>
          <p:cNvPr id="15" name="object 15"/>
          <p:cNvSpPr txBox="1"/>
          <p:nvPr/>
        </p:nvSpPr>
        <p:spPr>
          <a:xfrm>
            <a:off x="1976007" y="1510354"/>
            <a:ext cx="475774" cy="131526"/>
          </a:xfrm>
          <a:prstGeom prst="rect">
            <a:avLst/>
          </a:prstGeom>
        </p:spPr>
        <p:txBody>
          <a:bodyPr vert="horz" wrap="square" lIns="0" tIns="4524" rIns="0" bIns="0" rtlCol="0">
            <a:spAutoFit/>
          </a:bodyPr>
          <a:lstStyle/>
          <a:p>
            <a:pPr marL="4763">
              <a:spcBef>
                <a:spcPts val="36"/>
              </a:spcBef>
            </a:pPr>
            <a:r>
              <a:rPr sz="825" b="1" spc="-4" dirty="0">
                <a:latin typeface="Calibri"/>
                <a:cs typeface="Calibri"/>
              </a:rPr>
              <a:t>Preanalitik</a:t>
            </a:r>
            <a:endParaRPr sz="825" dirty="0">
              <a:latin typeface="Calibri"/>
              <a:cs typeface="Calibri"/>
            </a:endParaRPr>
          </a:p>
        </p:txBody>
      </p:sp>
      <p:pic>
        <p:nvPicPr>
          <p:cNvPr id="16" name="object 16"/>
          <p:cNvPicPr/>
          <p:nvPr/>
        </p:nvPicPr>
        <p:blipFill>
          <a:blip r:embed="rId5" cstate="print"/>
          <a:stretch>
            <a:fillRect/>
          </a:stretch>
        </p:blipFill>
        <p:spPr>
          <a:xfrm>
            <a:off x="1895506" y="331073"/>
            <a:ext cx="679514" cy="540067"/>
          </a:xfrm>
          <a:prstGeom prst="rect">
            <a:avLst/>
          </a:prstGeom>
        </p:spPr>
      </p:pic>
      <p:sp>
        <p:nvSpPr>
          <p:cNvPr id="17" name="object 17"/>
          <p:cNvSpPr txBox="1"/>
          <p:nvPr/>
        </p:nvSpPr>
        <p:spPr>
          <a:xfrm>
            <a:off x="2048673" y="478700"/>
            <a:ext cx="409575" cy="230384"/>
          </a:xfrm>
          <a:prstGeom prst="rect">
            <a:avLst/>
          </a:prstGeom>
        </p:spPr>
        <p:txBody>
          <a:bodyPr vert="horz" wrap="square" lIns="0" tIns="4763" rIns="0" bIns="0" rtlCol="0">
            <a:spAutoFit/>
          </a:bodyPr>
          <a:lstStyle/>
          <a:p>
            <a:pPr marL="4763" marR="1905" indent="60484">
              <a:lnSpc>
                <a:spcPct val="126899"/>
              </a:lnSpc>
              <a:spcBef>
                <a:spcPts val="38"/>
              </a:spcBef>
            </a:pPr>
            <a:r>
              <a:rPr sz="600" b="1" spc="-4" dirty="0">
                <a:latin typeface="Calibri"/>
                <a:cs typeface="Calibri"/>
              </a:rPr>
              <a:t>Hastanın hazırlanması</a:t>
            </a:r>
            <a:endParaRPr sz="600" dirty="0">
              <a:latin typeface="Calibri"/>
              <a:cs typeface="Calibri"/>
            </a:endParaRPr>
          </a:p>
        </p:txBody>
      </p:sp>
      <p:pic>
        <p:nvPicPr>
          <p:cNvPr id="18" name="object 18"/>
          <p:cNvPicPr/>
          <p:nvPr/>
        </p:nvPicPr>
        <p:blipFill>
          <a:blip r:embed="rId6" cstate="print"/>
          <a:stretch>
            <a:fillRect/>
          </a:stretch>
        </p:blipFill>
        <p:spPr>
          <a:xfrm>
            <a:off x="3116156" y="1290269"/>
            <a:ext cx="540639" cy="539496"/>
          </a:xfrm>
          <a:prstGeom prst="rect">
            <a:avLst/>
          </a:prstGeom>
        </p:spPr>
      </p:pic>
      <p:sp>
        <p:nvSpPr>
          <p:cNvPr id="19" name="object 19"/>
          <p:cNvSpPr txBox="1"/>
          <p:nvPr/>
        </p:nvSpPr>
        <p:spPr>
          <a:xfrm>
            <a:off x="3237477" y="1421939"/>
            <a:ext cx="333375" cy="220573"/>
          </a:xfrm>
          <a:prstGeom prst="rect">
            <a:avLst/>
          </a:prstGeom>
        </p:spPr>
        <p:txBody>
          <a:bodyPr vert="horz" wrap="square" lIns="0" tIns="15240" rIns="0" bIns="0" rtlCol="0">
            <a:spAutoFit/>
          </a:bodyPr>
          <a:lstStyle/>
          <a:p>
            <a:pPr marL="74295" marR="1905" indent="-69771">
              <a:lnSpc>
                <a:spcPts val="784"/>
              </a:lnSpc>
              <a:spcBef>
                <a:spcPts val="120"/>
              </a:spcBef>
            </a:pPr>
            <a:r>
              <a:rPr sz="713" b="1" spc="-8" dirty="0">
                <a:latin typeface="Calibri"/>
                <a:cs typeface="Calibri"/>
              </a:rPr>
              <a:t>Numune </a:t>
            </a:r>
            <a:r>
              <a:rPr sz="713" b="1" spc="-4" dirty="0">
                <a:latin typeface="Calibri"/>
                <a:cs typeface="Calibri"/>
              </a:rPr>
              <a:t>alımı</a:t>
            </a:r>
            <a:endParaRPr sz="713" dirty="0">
              <a:latin typeface="Calibri"/>
              <a:cs typeface="Calibri"/>
            </a:endParaRPr>
          </a:p>
        </p:txBody>
      </p:sp>
      <p:pic>
        <p:nvPicPr>
          <p:cNvPr id="20" name="object 20"/>
          <p:cNvPicPr/>
          <p:nvPr/>
        </p:nvPicPr>
        <p:blipFill>
          <a:blip r:embed="rId7" cstate="print"/>
          <a:stretch>
            <a:fillRect/>
          </a:stretch>
        </p:blipFill>
        <p:spPr>
          <a:xfrm>
            <a:off x="1895506" y="2385946"/>
            <a:ext cx="665226" cy="540068"/>
          </a:xfrm>
          <a:prstGeom prst="rect">
            <a:avLst/>
          </a:prstGeom>
        </p:spPr>
      </p:pic>
      <p:sp>
        <p:nvSpPr>
          <p:cNvPr id="21" name="object 21"/>
          <p:cNvSpPr txBox="1"/>
          <p:nvPr/>
        </p:nvSpPr>
        <p:spPr>
          <a:xfrm>
            <a:off x="2015473" y="2581196"/>
            <a:ext cx="425291" cy="193723"/>
          </a:xfrm>
          <a:prstGeom prst="rect">
            <a:avLst/>
          </a:prstGeom>
        </p:spPr>
        <p:txBody>
          <a:bodyPr vert="horz" wrap="square" lIns="0" tIns="14049" rIns="0" bIns="0" rtlCol="0">
            <a:spAutoFit/>
          </a:bodyPr>
          <a:lstStyle/>
          <a:p>
            <a:pPr marL="126444" marR="1905" indent="-121920">
              <a:lnSpc>
                <a:spcPts val="656"/>
              </a:lnSpc>
              <a:spcBef>
                <a:spcPts val="111"/>
              </a:spcBef>
            </a:pPr>
            <a:r>
              <a:rPr sz="600" b="1" spc="-6" dirty="0">
                <a:latin typeface="Calibri"/>
                <a:cs typeface="Calibri"/>
              </a:rPr>
              <a:t>Laboratuvara </a:t>
            </a:r>
            <a:r>
              <a:rPr sz="600" b="1" spc="-4" dirty="0">
                <a:latin typeface="Calibri"/>
                <a:cs typeface="Calibri"/>
              </a:rPr>
              <a:t>kabul</a:t>
            </a:r>
            <a:endParaRPr sz="600" dirty="0">
              <a:latin typeface="Calibri"/>
              <a:cs typeface="Calibri"/>
            </a:endParaRPr>
          </a:p>
        </p:txBody>
      </p:sp>
      <p:pic>
        <p:nvPicPr>
          <p:cNvPr id="22" name="object 22"/>
          <p:cNvPicPr/>
          <p:nvPr/>
        </p:nvPicPr>
        <p:blipFill>
          <a:blip r:embed="rId8" cstate="print"/>
          <a:stretch>
            <a:fillRect/>
          </a:stretch>
        </p:blipFill>
        <p:spPr>
          <a:xfrm>
            <a:off x="753680" y="1344754"/>
            <a:ext cx="540639" cy="539496"/>
          </a:xfrm>
          <a:prstGeom prst="rect">
            <a:avLst/>
          </a:prstGeom>
        </p:spPr>
      </p:pic>
      <p:sp>
        <p:nvSpPr>
          <p:cNvPr id="23" name="object 23"/>
          <p:cNvSpPr txBox="1"/>
          <p:nvPr/>
        </p:nvSpPr>
        <p:spPr>
          <a:xfrm>
            <a:off x="882925" y="1472514"/>
            <a:ext cx="289084" cy="220573"/>
          </a:xfrm>
          <a:prstGeom prst="rect">
            <a:avLst/>
          </a:prstGeom>
        </p:spPr>
        <p:txBody>
          <a:bodyPr vert="horz" wrap="square" lIns="0" tIns="15240" rIns="0" bIns="0" rtlCol="0">
            <a:spAutoFit/>
          </a:bodyPr>
          <a:lstStyle/>
          <a:p>
            <a:pPr marL="4763" marR="1905" indent="85011">
              <a:lnSpc>
                <a:spcPts val="784"/>
              </a:lnSpc>
              <a:spcBef>
                <a:spcPts val="120"/>
              </a:spcBef>
            </a:pPr>
            <a:r>
              <a:rPr sz="713" b="1" spc="-9" dirty="0">
                <a:latin typeface="Calibri"/>
                <a:cs typeface="Calibri"/>
              </a:rPr>
              <a:t>Ön </a:t>
            </a:r>
            <a:r>
              <a:rPr sz="713" b="1" spc="-4" dirty="0">
                <a:latin typeface="Calibri"/>
                <a:cs typeface="Calibri"/>
              </a:rPr>
              <a:t>Hazırlık</a:t>
            </a:r>
            <a:endParaRPr sz="713"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526" y="193175"/>
            <a:ext cx="2700148" cy="259686"/>
          </a:xfrm>
          <a:prstGeom prst="rect">
            <a:avLst/>
          </a:prstGeom>
        </p:spPr>
        <p:txBody>
          <a:bodyPr vert="horz" wrap="square" lIns="0" tIns="13335" rIns="0" bIns="0" rtlCol="0">
            <a:spAutoFit/>
          </a:bodyPr>
          <a:lstStyle/>
          <a:p>
            <a:pPr marL="12700">
              <a:lnSpc>
                <a:spcPct val="100000"/>
              </a:lnSpc>
              <a:spcBef>
                <a:spcPts val="105"/>
              </a:spcBef>
            </a:pPr>
            <a:r>
              <a:rPr spc="-10" dirty="0">
                <a:solidFill>
                  <a:srgbClr val="FF0000"/>
                </a:solidFill>
                <a:latin typeface="Times New Roman" panose="02020603050405020304" pitchFamily="18" charset="0"/>
                <a:cs typeface="Times New Roman" panose="02020603050405020304" pitchFamily="18" charset="0"/>
              </a:rPr>
              <a:t>Laboratuvar</a:t>
            </a:r>
            <a:r>
              <a:rPr spc="-15" dirty="0">
                <a:solidFill>
                  <a:srgbClr val="FF0000"/>
                </a:solidFill>
                <a:latin typeface="Times New Roman" panose="02020603050405020304" pitchFamily="18" charset="0"/>
                <a:cs typeface="Times New Roman" panose="02020603050405020304" pitchFamily="18" charset="0"/>
              </a:rPr>
              <a:t> </a:t>
            </a:r>
            <a:r>
              <a:rPr spc="-10" dirty="0">
                <a:solidFill>
                  <a:srgbClr val="FF0000"/>
                </a:solidFill>
                <a:latin typeface="Times New Roman" panose="02020603050405020304" pitchFamily="18" charset="0"/>
                <a:cs typeface="Times New Roman" panose="02020603050405020304" pitchFamily="18" charset="0"/>
              </a:rPr>
              <a:t>Süreçleri</a:t>
            </a:r>
          </a:p>
        </p:txBody>
      </p:sp>
      <p:sp>
        <p:nvSpPr>
          <p:cNvPr id="3" name="object 3"/>
          <p:cNvSpPr txBox="1"/>
          <p:nvPr/>
        </p:nvSpPr>
        <p:spPr>
          <a:xfrm>
            <a:off x="261874" y="452861"/>
            <a:ext cx="3700526" cy="2587246"/>
          </a:xfrm>
          <a:prstGeom prst="rect">
            <a:avLst/>
          </a:prstGeom>
        </p:spPr>
        <p:txBody>
          <a:bodyPr vert="horz" wrap="square" lIns="0" tIns="55244" rIns="0" bIns="0" rtlCol="0">
            <a:spAutoFit/>
          </a:bodyPr>
          <a:lstStyle/>
          <a:p>
            <a:pPr marL="269875" indent="-257175">
              <a:lnSpc>
                <a:spcPct val="100000"/>
              </a:lnSpc>
              <a:spcBef>
                <a:spcPts val="434"/>
              </a:spcBef>
              <a:buClr>
                <a:srgbClr val="FF388B"/>
              </a:buClr>
              <a:buSzPct val="85185"/>
              <a:buAutoNum type="arabicPeriod"/>
              <a:tabLst>
                <a:tab pos="269875" algn="l"/>
              </a:tabLst>
            </a:pPr>
            <a:r>
              <a:rPr sz="1400" dirty="0">
                <a:latin typeface="Times New Roman" panose="02020603050405020304" pitchFamily="18" charset="0"/>
                <a:cs typeface="Times New Roman" panose="02020603050405020304" pitchFamily="18" charset="0"/>
              </a:rPr>
              <a:t>Preanalitik</a:t>
            </a:r>
            <a:r>
              <a:rPr sz="1400" spc="-40"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süreç</a:t>
            </a:r>
            <a:endParaRPr sz="1400" dirty="0">
              <a:latin typeface="Times New Roman" panose="02020603050405020304" pitchFamily="18" charset="0"/>
              <a:cs typeface="Times New Roman" panose="02020603050405020304" pitchFamily="18" charset="0"/>
            </a:endParaRPr>
          </a:p>
          <a:p>
            <a:pPr marL="285750" lvl="1" indent="-136525">
              <a:lnSpc>
                <a:spcPct val="100000"/>
              </a:lnSpc>
              <a:spcBef>
                <a:spcPts val="275"/>
              </a:spcBef>
              <a:buClr>
                <a:srgbClr val="E30058"/>
              </a:buClr>
              <a:buSzPct val="68181"/>
              <a:buFont typeface="Wingdings"/>
              <a:buChar char=""/>
              <a:tabLst>
                <a:tab pos="285750" algn="l"/>
              </a:tabLst>
            </a:pPr>
            <a:r>
              <a:rPr sz="1100" spc="-10" dirty="0">
                <a:latin typeface="Times New Roman" panose="02020603050405020304" pitchFamily="18" charset="0"/>
                <a:cs typeface="Times New Roman" panose="02020603050405020304" pitchFamily="18" charset="0"/>
              </a:rPr>
              <a:t>Numune</a:t>
            </a:r>
            <a:r>
              <a:rPr sz="1100" spc="-4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alımı</a:t>
            </a:r>
            <a:r>
              <a:rPr sz="1100" spc="-1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ile</a:t>
            </a:r>
            <a:r>
              <a:rPr sz="1100" spc="-2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ilgili</a:t>
            </a:r>
            <a:r>
              <a:rPr sz="1100" spc="-15"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kurallar</a:t>
            </a:r>
            <a:endParaRPr sz="1100" dirty="0">
              <a:latin typeface="Times New Roman" panose="02020603050405020304" pitchFamily="18" charset="0"/>
              <a:cs typeface="Times New Roman" panose="02020603050405020304" pitchFamily="18" charset="0"/>
            </a:endParaRPr>
          </a:p>
          <a:p>
            <a:pPr marL="285750" lvl="1" indent="-136525">
              <a:lnSpc>
                <a:spcPct val="100000"/>
              </a:lnSpc>
              <a:spcBef>
                <a:spcPts val="265"/>
              </a:spcBef>
              <a:buClr>
                <a:srgbClr val="E30058"/>
              </a:buClr>
              <a:buSzPct val="68181"/>
              <a:buFont typeface="Wingdings"/>
              <a:buChar char=""/>
              <a:tabLst>
                <a:tab pos="285750" algn="l"/>
              </a:tabLst>
            </a:pPr>
            <a:r>
              <a:rPr sz="1100" spc="-10" dirty="0">
                <a:latin typeface="Times New Roman" panose="02020603050405020304" pitchFamily="18" charset="0"/>
                <a:cs typeface="Times New Roman" panose="02020603050405020304" pitchFamily="18" charset="0"/>
              </a:rPr>
              <a:t>Numune</a:t>
            </a:r>
            <a:r>
              <a:rPr sz="1100" spc="-4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transferi</a:t>
            </a:r>
            <a:r>
              <a:rPr sz="1100" spc="-4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ile</a:t>
            </a:r>
            <a:r>
              <a:rPr sz="1100" spc="-2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ilgili</a:t>
            </a:r>
            <a:r>
              <a:rPr sz="1100" spc="-20"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kurallar</a:t>
            </a:r>
            <a:endParaRPr sz="1100" dirty="0">
              <a:latin typeface="Times New Roman" panose="02020603050405020304" pitchFamily="18" charset="0"/>
              <a:cs typeface="Times New Roman" panose="02020603050405020304" pitchFamily="18" charset="0"/>
            </a:endParaRPr>
          </a:p>
          <a:p>
            <a:pPr marL="285750" lvl="1" indent="-136525">
              <a:lnSpc>
                <a:spcPct val="100000"/>
              </a:lnSpc>
              <a:spcBef>
                <a:spcPts val="260"/>
              </a:spcBef>
              <a:buClr>
                <a:srgbClr val="E30058"/>
              </a:buClr>
              <a:buSzPct val="68181"/>
              <a:buFont typeface="Wingdings"/>
              <a:buChar char=""/>
              <a:tabLst>
                <a:tab pos="285750" algn="l"/>
              </a:tabLst>
            </a:pPr>
            <a:r>
              <a:rPr sz="1100" spc="-10" dirty="0">
                <a:latin typeface="Times New Roman" panose="02020603050405020304" pitchFamily="18" charset="0"/>
                <a:cs typeface="Times New Roman" panose="02020603050405020304" pitchFamily="18" charset="0"/>
              </a:rPr>
              <a:t>Numune</a:t>
            </a:r>
            <a:r>
              <a:rPr sz="1100" spc="-3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red</a:t>
            </a:r>
            <a:r>
              <a:rPr sz="1100" spc="-2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veya</a:t>
            </a:r>
            <a:r>
              <a:rPr sz="1100" spc="-2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kabul</a:t>
            </a:r>
            <a:r>
              <a:rPr sz="1100" spc="-30"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kriterleri</a:t>
            </a:r>
            <a:endParaRPr sz="1100" dirty="0">
              <a:latin typeface="Times New Roman" panose="02020603050405020304" pitchFamily="18" charset="0"/>
              <a:cs typeface="Times New Roman" panose="02020603050405020304" pitchFamily="18" charset="0"/>
            </a:endParaRPr>
          </a:p>
          <a:p>
            <a:pPr marL="269875" indent="-257175">
              <a:lnSpc>
                <a:spcPct val="100000"/>
              </a:lnSpc>
              <a:spcBef>
                <a:spcPts val="315"/>
              </a:spcBef>
              <a:buClr>
                <a:srgbClr val="FF388B"/>
              </a:buClr>
              <a:buSzPct val="85185"/>
              <a:buAutoNum type="arabicPeriod"/>
              <a:tabLst>
                <a:tab pos="269875" algn="l"/>
              </a:tabLst>
            </a:pPr>
            <a:r>
              <a:rPr sz="1400" dirty="0">
                <a:latin typeface="Times New Roman" panose="02020603050405020304" pitchFamily="18" charset="0"/>
                <a:cs typeface="Times New Roman" panose="02020603050405020304" pitchFamily="18" charset="0"/>
              </a:rPr>
              <a:t>Analitik</a:t>
            </a:r>
            <a:r>
              <a:rPr sz="1400" spc="-30"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süreç</a:t>
            </a:r>
            <a:endParaRPr sz="1400" dirty="0">
              <a:latin typeface="Times New Roman" panose="02020603050405020304" pitchFamily="18" charset="0"/>
              <a:cs typeface="Times New Roman" panose="02020603050405020304" pitchFamily="18" charset="0"/>
            </a:endParaRPr>
          </a:p>
          <a:p>
            <a:pPr marL="285750" lvl="1" indent="-136525">
              <a:lnSpc>
                <a:spcPct val="100000"/>
              </a:lnSpc>
              <a:spcBef>
                <a:spcPts val="275"/>
              </a:spcBef>
              <a:buClr>
                <a:srgbClr val="E30058"/>
              </a:buClr>
              <a:buSzPct val="68181"/>
              <a:buFont typeface="Wingdings"/>
              <a:buChar char=""/>
              <a:tabLst>
                <a:tab pos="285750" algn="l"/>
              </a:tabLst>
            </a:pPr>
            <a:r>
              <a:rPr sz="1100" dirty="0">
                <a:latin typeface="Times New Roman" panose="02020603050405020304" pitchFamily="18" charset="0"/>
                <a:cs typeface="Times New Roman" panose="02020603050405020304" pitchFamily="18" charset="0"/>
              </a:rPr>
              <a:t>Yöntem</a:t>
            </a:r>
            <a:r>
              <a:rPr sz="1100" spc="-40"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bilgisi</a:t>
            </a:r>
            <a:endParaRPr sz="1100" dirty="0">
              <a:latin typeface="Times New Roman" panose="02020603050405020304" pitchFamily="18" charset="0"/>
              <a:cs typeface="Times New Roman" panose="02020603050405020304" pitchFamily="18" charset="0"/>
            </a:endParaRPr>
          </a:p>
          <a:p>
            <a:pPr marL="285750" lvl="1" indent="-136525">
              <a:lnSpc>
                <a:spcPct val="100000"/>
              </a:lnSpc>
              <a:spcBef>
                <a:spcPts val="265"/>
              </a:spcBef>
              <a:buClr>
                <a:srgbClr val="E30058"/>
              </a:buClr>
              <a:buSzPct val="68181"/>
              <a:buFont typeface="Wingdings"/>
              <a:buChar char=""/>
              <a:tabLst>
                <a:tab pos="285750" algn="l"/>
              </a:tabLst>
            </a:pPr>
            <a:r>
              <a:rPr sz="1100" spc="-10" dirty="0">
                <a:latin typeface="Times New Roman" panose="02020603050405020304" pitchFamily="18" charset="0"/>
                <a:cs typeface="Times New Roman" panose="02020603050405020304" pitchFamily="18" charset="0"/>
              </a:rPr>
              <a:t>Ölçüm</a:t>
            </a:r>
            <a:endParaRPr sz="1100" dirty="0">
              <a:latin typeface="Times New Roman" panose="02020603050405020304" pitchFamily="18" charset="0"/>
              <a:cs typeface="Times New Roman" panose="02020603050405020304" pitchFamily="18" charset="0"/>
            </a:endParaRPr>
          </a:p>
          <a:p>
            <a:pPr marL="285750" lvl="1" indent="-136525">
              <a:lnSpc>
                <a:spcPct val="100000"/>
              </a:lnSpc>
              <a:spcBef>
                <a:spcPts val="265"/>
              </a:spcBef>
              <a:buClr>
                <a:srgbClr val="E30058"/>
              </a:buClr>
              <a:buSzPct val="68181"/>
              <a:buFont typeface="Wingdings"/>
              <a:buChar char=""/>
              <a:tabLst>
                <a:tab pos="285750" algn="l"/>
              </a:tabLst>
            </a:pPr>
            <a:r>
              <a:rPr sz="1100" dirty="0">
                <a:latin typeface="Times New Roman" panose="02020603050405020304" pitchFamily="18" charset="0"/>
                <a:cs typeface="Times New Roman" panose="02020603050405020304" pitchFamily="18" charset="0"/>
              </a:rPr>
              <a:t>Ek</a:t>
            </a:r>
            <a:r>
              <a:rPr sz="1100" spc="-1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test</a:t>
            </a:r>
            <a:r>
              <a:rPr sz="1100" spc="-15"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uygulamaları</a:t>
            </a:r>
            <a:endParaRPr sz="1100" dirty="0">
              <a:latin typeface="Times New Roman" panose="02020603050405020304" pitchFamily="18" charset="0"/>
              <a:cs typeface="Times New Roman" panose="02020603050405020304" pitchFamily="18" charset="0"/>
            </a:endParaRPr>
          </a:p>
          <a:p>
            <a:pPr marL="269875" indent="-257175">
              <a:lnSpc>
                <a:spcPct val="100000"/>
              </a:lnSpc>
              <a:spcBef>
                <a:spcPts val="315"/>
              </a:spcBef>
              <a:buClr>
                <a:srgbClr val="FF388B"/>
              </a:buClr>
              <a:buSzPct val="85185"/>
              <a:buAutoNum type="arabicPeriod"/>
              <a:tabLst>
                <a:tab pos="269875" algn="l"/>
              </a:tabLst>
            </a:pPr>
            <a:r>
              <a:rPr sz="1400" dirty="0">
                <a:latin typeface="Times New Roman" panose="02020603050405020304" pitchFamily="18" charset="0"/>
                <a:cs typeface="Times New Roman" panose="02020603050405020304" pitchFamily="18" charset="0"/>
              </a:rPr>
              <a:t>Postanalitik</a:t>
            </a:r>
            <a:r>
              <a:rPr sz="1400" spc="-45"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süreç</a:t>
            </a:r>
            <a:endParaRPr sz="1400" dirty="0">
              <a:latin typeface="Times New Roman" panose="02020603050405020304" pitchFamily="18" charset="0"/>
              <a:cs typeface="Times New Roman" panose="02020603050405020304" pitchFamily="18" charset="0"/>
            </a:endParaRPr>
          </a:p>
          <a:p>
            <a:pPr marL="285750" lvl="1" indent="-136525">
              <a:lnSpc>
                <a:spcPct val="100000"/>
              </a:lnSpc>
              <a:spcBef>
                <a:spcPts val="275"/>
              </a:spcBef>
              <a:buClr>
                <a:srgbClr val="E30058"/>
              </a:buClr>
              <a:buSzPct val="68181"/>
              <a:buFont typeface="Wingdings"/>
              <a:buChar char=""/>
              <a:tabLst>
                <a:tab pos="285750" algn="l"/>
              </a:tabLst>
            </a:pPr>
            <a:r>
              <a:rPr sz="1100" dirty="0">
                <a:latin typeface="Times New Roman" panose="02020603050405020304" pitchFamily="18" charset="0"/>
                <a:cs typeface="Times New Roman" panose="02020603050405020304" pitchFamily="18" charset="0"/>
              </a:rPr>
              <a:t>Panik</a:t>
            </a:r>
            <a:r>
              <a:rPr sz="1100" spc="-20"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değerler</a:t>
            </a:r>
            <a:endParaRPr sz="1100" dirty="0">
              <a:latin typeface="Times New Roman" panose="02020603050405020304" pitchFamily="18" charset="0"/>
              <a:cs typeface="Times New Roman" panose="02020603050405020304" pitchFamily="18" charset="0"/>
            </a:endParaRPr>
          </a:p>
          <a:p>
            <a:pPr marL="286385" marR="5080" lvl="1" indent="-137160">
              <a:lnSpc>
                <a:spcPct val="100000"/>
              </a:lnSpc>
              <a:spcBef>
                <a:spcPts val="260"/>
              </a:spcBef>
              <a:buClr>
                <a:srgbClr val="E30058"/>
              </a:buClr>
              <a:buSzPct val="68181"/>
              <a:buFont typeface="Wingdings"/>
              <a:buChar char=""/>
              <a:tabLst>
                <a:tab pos="286385" algn="l"/>
              </a:tabLst>
            </a:pPr>
            <a:r>
              <a:rPr sz="1100" dirty="0">
                <a:latin typeface="Times New Roman" panose="02020603050405020304" pitchFamily="18" charset="0"/>
                <a:cs typeface="Times New Roman" panose="02020603050405020304" pitchFamily="18" charset="0"/>
              </a:rPr>
              <a:t>Sonuç</a:t>
            </a:r>
            <a:r>
              <a:rPr sz="1100" spc="-4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raporunda</a:t>
            </a:r>
            <a:r>
              <a:rPr sz="1100" spc="-4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örnek</a:t>
            </a:r>
            <a:r>
              <a:rPr sz="1100" spc="-1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ve</a:t>
            </a:r>
            <a:r>
              <a:rPr sz="1100" spc="-35"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testle</a:t>
            </a:r>
            <a:r>
              <a:rPr sz="1100" spc="-2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ilgili</a:t>
            </a:r>
            <a:r>
              <a:rPr sz="1100" spc="-15"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laboratuvar süreçlerinin</a:t>
            </a:r>
            <a:r>
              <a:rPr sz="1100" spc="40"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izlenebilmesi</a:t>
            </a:r>
            <a:endParaRPr sz="1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65492"/>
            <a:ext cx="4114800" cy="357149"/>
          </a:xfrm>
          <a:prstGeom prst="rect">
            <a:avLst/>
          </a:prstGeom>
        </p:spPr>
        <p:txBody>
          <a:bodyPr vert="horz" wrap="square" lIns="0" tIns="109855" rIns="0" bIns="0" rtlCol="0">
            <a:spAutoFit/>
          </a:bodyPr>
          <a:lstStyle/>
          <a:p>
            <a:pPr marL="638810">
              <a:lnSpc>
                <a:spcPct val="100000"/>
              </a:lnSpc>
              <a:spcBef>
                <a:spcPts val="105"/>
              </a:spcBef>
            </a:pPr>
            <a:r>
              <a:rPr spc="-10" dirty="0" err="1">
                <a:solidFill>
                  <a:srgbClr val="FF0000"/>
                </a:solidFill>
                <a:latin typeface="Times New Roman" panose="02020603050405020304" pitchFamily="18" charset="0"/>
                <a:cs typeface="Times New Roman" panose="02020603050405020304" pitchFamily="18" charset="0"/>
              </a:rPr>
              <a:t>Laboratuvar</a:t>
            </a:r>
            <a:r>
              <a:rPr spc="-50"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Hata</a:t>
            </a:r>
            <a:r>
              <a:rPr spc="-15" dirty="0">
                <a:solidFill>
                  <a:srgbClr val="FF0000"/>
                </a:solidFill>
                <a:latin typeface="Times New Roman" panose="02020603050405020304" pitchFamily="18" charset="0"/>
                <a:cs typeface="Times New Roman" panose="02020603050405020304" pitchFamily="18" charset="0"/>
              </a:rPr>
              <a:t> </a:t>
            </a:r>
            <a:r>
              <a:rPr spc="-10" dirty="0">
                <a:solidFill>
                  <a:srgbClr val="FF0000"/>
                </a:solidFill>
                <a:latin typeface="Times New Roman" panose="02020603050405020304" pitchFamily="18" charset="0"/>
                <a:cs typeface="Times New Roman" panose="02020603050405020304" pitchFamily="18" charset="0"/>
              </a:rPr>
              <a:t>Kaynakları</a:t>
            </a:r>
          </a:p>
        </p:txBody>
      </p:sp>
      <p:pic>
        <p:nvPicPr>
          <p:cNvPr id="3" name="object 3"/>
          <p:cNvPicPr/>
          <p:nvPr/>
        </p:nvPicPr>
        <p:blipFill>
          <a:blip r:embed="rId2" cstate="print"/>
          <a:stretch>
            <a:fillRect/>
          </a:stretch>
        </p:blipFill>
        <p:spPr>
          <a:xfrm>
            <a:off x="1676400" y="1714500"/>
            <a:ext cx="2383383" cy="1255346"/>
          </a:xfrm>
          <a:prstGeom prst="rect">
            <a:avLst/>
          </a:prstGeom>
        </p:spPr>
      </p:pic>
      <p:sp>
        <p:nvSpPr>
          <p:cNvPr id="4" name="object 4"/>
          <p:cNvSpPr txBox="1"/>
          <p:nvPr/>
        </p:nvSpPr>
        <p:spPr>
          <a:xfrm>
            <a:off x="159257" y="671220"/>
            <a:ext cx="1932305" cy="684803"/>
          </a:xfrm>
          <a:prstGeom prst="rect">
            <a:avLst/>
          </a:prstGeom>
        </p:spPr>
        <p:txBody>
          <a:bodyPr vert="horz" wrap="square" lIns="0" tIns="53340" rIns="0" bIns="0" rtlCol="0">
            <a:spAutoFit/>
          </a:bodyPr>
          <a:lstStyle/>
          <a:p>
            <a:pPr marL="149225" indent="-136525">
              <a:lnSpc>
                <a:spcPct val="100000"/>
              </a:lnSpc>
              <a:spcBef>
                <a:spcPts val="420"/>
              </a:spcBef>
              <a:buClr>
                <a:srgbClr val="FF388B"/>
              </a:buClr>
              <a:buSzPct val="85185"/>
              <a:buFont typeface="Segoe UI Symbol"/>
              <a:buChar char="⚫"/>
              <a:tabLst>
                <a:tab pos="149225" algn="l"/>
              </a:tabLst>
            </a:pPr>
            <a:r>
              <a:rPr sz="1200" dirty="0">
                <a:latin typeface="Times New Roman" panose="02020603050405020304" pitchFamily="18" charset="0"/>
                <a:cs typeface="Times New Roman" panose="02020603050405020304" pitchFamily="18" charset="0"/>
              </a:rPr>
              <a:t>Preanalitik</a:t>
            </a:r>
            <a:r>
              <a:rPr sz="1200" spc="-4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hata :</a:t>
            </a:r>
            <a:r>
              <a:rPr sz="1200" spc="-1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 </a:t>
            </a:r>
            <a:r>
              <a:rPr sz="1200" spc="-25" dirty="0">
                <a:latin typeface="Times New Roman" panose="02020603050405020304" pitchFamily="18" charset="0"/>
                <a:cs typeface="Times New Roman" panose="02020603050405020304" pitchFamily="18" charset="0"/>
              </a:rPr>
              <a:t>68</a:t>
            </a:r>
            <a:endParaRPr sz="1200" dirty="0">
              <a:latin typeface="Times New Roman" panose="02020603050405020304" pitchFamily="18" charset="0"/>
              <a:cs typeface="Times New Roman" panose="02020603050405020304" pitchFamily="18" charset="0"/>
            </a:endParaRPr>
          </a:p>
          <a:p>
            <a:pPr marL="149225" indent="-136525">
              <a:lnSpc>
                <a:spcPct val="100000"/>
              </a:lnSpc>
              <a:spcBef>
                <a:spcPts val="325"/>
              </a:spcBef>
              <a:buClr>
                <a:srgbClr val="FF388B"/>
              </a:buClr>
              <a:buSzPct val="85185"/>
              <a:buFont typeface="Segoe UI Symbol"/>
              <a:buChar char="⚫"/>
              <a:tabLst>
                <a:tab pos="149225" algn="l"/>
              </a:tabLst>
            </a:pPr>
            <a:r>
              <a:rPr sz="1200" dirty="0">
                <a:latin typeface="Times New Roman" panose="02020603050405020304" pitchFamily="18" charset="0"/>
                <a:cs typeface="Times New Roman" panose="02020603050405020304" pitchFamily="18" charset="0"/>
              </a:rPr>
              <a:t>Analitik</a:t>
            </a:r>
            <a:r>
              <a:rPr sz="1200" spc="-3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hata :</a:t>
            </a:r>
            <a:r>
              <a:rPr sz="1200" spc="-1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 </a:t>
            </a:r>
            <a:r>
              <a:rPr sz="1200" spc="-25" dirty="0">
                <a:latin typeface="Times New Roman" panose="02020603050405020304" pitchFamily="18" charset="0"/>
                <a:cs typeface="Times New Roman" panose="02020603050405020304" pitchFamily="18" charset="0"/>
              </a:rPr>
              <a:t>13</a:t>
            </a:r>
            <a:endParaRPr sz="1200" dirty="0">
              <a:latin typeface="Times New Roman" panose="02020603050405020304" pitchFamily="18" charset="0"/>
              <a:cs typeface="Times New Roman" panose="02020603050405020304" pitchFamily="18" charset="0"/>
            </a:endParaRPr>
          </a:p>
          <a:p>
            <a:pPr marL="149225" indent="-136525">
              <a:lnSpc>
                <a:spcPct val="100000"/>
              </a:lnSpc>
              <a:spcBef>
                <a:spcPts val="325"/>
              </a:spcBef>
              <a:buClr>
                <a:srgbClr val="FF388B"/>
              </a:buClr>
              <a:buSzPct val="85185"/>
              <a:buFont typeface="Segoe UI Symbol"/>
              <a:buChar char="⚫"/>
              <a:tabLst>
                <a:tab pos="149225" algn="l"/>
              </a:tabLst>
            </a:pPr>
            <a:r>
              <a:rPr sz="1200" dirty="0">
                <a:latin typeface="Times New Roman" panose="02020603050405020304" pitchFamily="18" charset="0"/>
                <a:cs typeface="Times New Roman" panose="02020603050405020304" pitchFamily="18" charset="0"/>
              </a:rPr>
              <a:t>Postanalitik</a:t>
            </a:r>
            <a:r>
              <a:rPr sz="1200" spc="-4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hata</a:t>
            </a:r>
            <a:r>
              <a:rPr sz="1200" spc="-5"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a:t>
            </a:r>
            <a:r>
              <a:rPr sz="1200" spc="-1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a:t>
            </a:r>
            <a:r>
              <a:rPr sz="1200" spc="-10" dirty="0">
                <a:latin typeface="Times New Roman" panose="02020603050405020304" pitchFamily="18" charset="0"/>
                <a:cs typeface="Times New Roman" panose="02020603050405020304" pitchFamily="18" charset="0"/>
              </a:rPr>
              <a:t> </a:t>
            </a:r>
            <a:r>
              <a:rPr sz="1200" spc="-25" dirty="0">
                <a:latin typeface="Times New Roman" panose="02020603050405020304" pitchFamily="18" charset="0"/>
                <a:cs typeface="Times New Roman" panose="02020603050405020304" pitchFamily="18" charset="0"/>
              </a:rPr>
              <a:t>19</a:t>
            </a:r>
            <a:endParaRP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97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8201" y="305395"/>
            <a:ext cx="3067291" cy="258725"/>
          </a:xfrm>
          <a:prstGeom prst="rect">
            <a:avLst/>
          </a:prstGeom>
        </p:spPr>
        <p:txBody>
          <a:bodyPr vert="horz" wrap="square" lIns="0" tIns="4763" rIns="0" bIns="0" rtlCol="0">
            <a:spAutoFit/>
          </a:bodyPr>
          <a:lstStyle/>
          <a:p>
            <a:pPr marL="4763">
              <a:spcBef>
                <a:spcPts val="38"/>
              </a:spcBef>
              <a:tabLst>
                <a:tab pos="900351" algn="l"/>
              </a:tabLst>
            </a:pPr>
            <a:r>
              <a:rPr u="sng" spc="-8" dirty="0">
                <a:uFill>
                  <a:solidFill>
                    <a:srgbClr val="000000"/>
                  </a:solidFill>
                </a:uFill>
              </a:rPr>
              <a:t>Pre-</a:t>
            </a:r>
            <a:r>
              <a:rPr u="sng" spc="-4" dirty="0" err="1">
                <a:uFill>
                  <a:solidFill>
                    <a:srgbClr val="000000"/>
                  </a:solidFill>
                </a:uFill>
              </a:rPr>
              <a:t>analiti</a:t>
            </a:r>
            <a:r>
              <a:rPr lang="tr-TR" u="sng" spc="-4" dirty="0">
                <a:uFill>
                  <a:solidFill>
                    <a:srgbClr val="000000"/>
                  </a:solidFill>
                </a:uFill>
              </a:rPr>
              <a:t>k </a:t>
            </a:r>
            <a:r>
              <a:rPr u="sng" spc="-4" dirty="0" err="1">
                <a:uFill>
                  <a:solidFill>
                    <a:srgbClr val="000000"/>
                  </a:solidFill>
                </a:uFill>
              </a:rPr>
              <a:t>Hatalar</a:t>
            </a:r>
            <a:endParaRPr u="sng" spc="-4" dirty="0">
              <a:uFill>
                <a:solidFill>
                  <a:srgbClr val="000000"/>
                </a:solidFill>
              </a:uFill>
            </a:endParaRPr>
          </a:p>
        </p:txBody>
      </p:sp>
      <p:sp>
        <p:nvSpPr>
          <p:cNvPr id="4" name="object 4"/>
          <p:cNvSpPr txBox="1"/>
          <p:nvPr/>
        </p:nvSpPr>
        <p:spPr>
          <a:xfrm>
            <a:off x="348201" y="764229"/>
            <a:ext cx="1627108" cy="1963197"/>
          </a:xfrm>
          <a:prstGeom prst="rect">
            <a:avLst/>
          </a:prstGeom>
        </p:spPr>
        <p:txBody>
          <a:bodyPr vert="horz" wrap="square" lIns="0" tIns="21431" rIns="0" bIns="0" rtlCol="0">
            <a:spAutoFit/>
          </a:bodyPr>
          <a:lstStyle/>
          <a:p>
            <a:pPr marL="90249" indent="-85487">
              <a:spcBef>
                <a:spcPts val="169"/>
              </a:spcBef>
              <a:buFont typeface="Arial MT"/>
              <a:buChar char="•"/>
              <a:tabLst>
                <a:tab pos="90249" algn="l"/>
              </a:tabLst>
            </a:pPr>
            <a:r>
              <a:rPr sz="900" dirty="0">
                <a:latin typeface="Times New Roman" panose="02020603050405020304" pitchFamily="18" charset="0"/>
                <a:cs typeface="Times New Roman" panose="02020603050405020304" pitchFamily="18" charset="0"/>
              </a:rPr>
              <a:t>Hatalı</a:t>
            </a:r>
            <a:r>
              <a:rPr sz="900" spc="-23"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test</a:t>
            </a:r>
            <a:r>
              <a:rPr sz="900" spc="-23"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istemi</a:t>
            </a:r>
            <a:endParaRPr sz="900" dirty="0">
              <a:latin typeface="Times New Roman" panose="02020603050405020304" pitchFamily="18" charset="0"/>
              <a:cs typeface="Times New Roman" panose="02020603050405020304" pitchFamily="18" charset="0"/>
            </a:endParaRPr>
          </a:p>
          <a:p>
            <a:pPr marL="90249" indent="-85487">
              <a:spcBef>
                <a:spcPts val="133"/>
              </a:spcBef>
              <a:buFont typeface="Arial MT"/>
              <a:buChar char="•"/>
              <a:tabLst>
                <a:tab pos="90249" algn="l"/>
              </a:tabLst>
            </a:pPr>
            <a:r>
              <a:rPr sz="900" spc="-15" dirty="0">
                <a:latin typeface="Times New Roman" panose="02020603050405020304" pitchFamily="18" charset="0"/>
                <a:cs typeface="Times New Roman" panose="02020603050405020304" pitchFamily="18" charset="0"/>
              </a:rPr>
              <a:t>Test</a:t>
            </a:r>
            <a:r>
              <a:rPr sz="900" spc="-23"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isteminde</a:t>
            </a:r>
            <a:r>
              <a:rPr sz="900" spc="-17"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eksik</a:t>
            </a:r>
            <a:r>
              <a:rPr sz="900" spc="-28"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yanlış</a:t>
            </a:r>
            <a:r>
              <a:rPr sz="900" spc="-21" dirty="0">
                <a:latin typeface="Times New Roman" panose="02020603050405020304" pitchFamily="18" charset="0"/>
                <a:cs typeface="Times New Roman" panose="02020603050405020304" pitchFamily="18" charset="0"/>
              </a:rPr>
              <a:t> </a:t>
            </a:r>
            <a:r>
              <a:rPr sz="900" spc="-8" dirty="0">
                <a:latin typeface="Times New Roman" panose="02020603050405020304" pitchFamily="18" charset="0"/>
                <a:cs typeface="Times New Roman" panose="02020603050405020304" pitchFamily="18" charset="0"/>
              </a:rPr>
              <a:t>bilgi</a:t>
            </a:r>
            <a:endParaRPr sz="900" dirty="0">
              <a:latin typeface="Times New Roman" panose="02020603050405020304" pitchFamily="18" charset="0"/>
              <a:cs typeface="Times New Roman" panose="02020603050405020304" pitchFamily="18" charset="0"/>
            </a:endParaRPr>
          </a:p>
          <a:p>
            <a:pPr marL="90249" indent="-85487">
              <a:spcBef>
                <a:spcPts val="129"/>
              </a:spcBef>
              <a:buFont typeface="Arial MT"/>
              <a:buChar char="•"/>
              <a:tabLst>
                <a:tab pos="90249" algn="l"/>
              </a:tabLst>
            </a:pPr>
            <a:r>
              <a:rPr sz="900" dirty="0">
                <a:latin typeface="Times New Roman" panose="02020603050405020304" pitchFamily="18" charset="0"/>
                <a:cs typeface="Times New Roman" panose="02020603050405020304" pitchFamily="18" charset="0"/>
              </a:rPr>
              <a:t>Kayıtsız</a:t>
            </a:r>
            <a:r>
              <a:rPr sz="900" spc="-34"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a:p>
            <a:pPr marL="90249" indent="-85487">
              <a:spcBef>
                <a:spcPts val="135"/>
              </a:spcBef>
              <a:buFont typeface="Arial MT"/>
              <a:buChar char="•"/>
              <a:tabLst>
                <a:tab pos="90249" algn="l"/>
              </a:tabLst>
            </a:pPr>
            <a:r>
              <a:rPr sz="900" dirty="0">
                <a:latin typeface="Times New Roman" panose="02020603050405020304" pitchFamily="18" charset="0"/>
                <a:cs typeface="Times New Roman" panose="02020603050405020304" pitchFamily="18" charset="0"/>
              </a:rPr>
              <a:t>Hatalı</a:t>
            </a:r>
            <a:r>
              <a:rPr sz="900" spc="-26" dirty="0">
                <a:latin typeface="Times New Roman" panose="02020603050405020304" pitchFamily="18" charset="0"/>
                <a:cs typeface="Times New Roman" panose="02020603050405020304" pitchFamily="18" charset="0"/>
              </a:rPr>
              <a:t> </a:t>
            </a:r>
            <a:r>
              <a:rPr sz="900" spc="-8" dirty="0">
                <a:latin typeface="Times New Roman" panose="02020603050405020304" pitchFamily="18" charset="0"/>
                <a:cs typeface="Times New Roman" panose="02020603050405020304" pitchFamily="18" charset="0"/>
              </a:rPr>
              <a:t>kayıt</a:t>
            </a:r>
            <a:endParaRPr sz="900" dirty="0">
              <a:latin typeface="Times New Roman" panose="02020603050405020304" pitchFamily="18" charset="0"/>
              <a:cs typeface="Times New Roman" panose="02020603050405020304" pitchFamily="18" charset="0"/>
            </a:endParaRPr>
          </a:p>
          <a:p>
            <a:pPr marL="90249" indent="-85487">
              <a:spcBef>
                <a:spcPts val="131"/>
              </a:spcBef>
              <a:buFont typeface="Arial MT"/>
              <a:buChar char="•"/>
              <a:tabLst>
                <a:tab pos="90249" algn="l"/>
              </a:tabLst>
            </a:pPr>
            <a:r>
              <a:rPr sz="900" dirty="0">
                <a:latin typeface="Times New Roman" panose="02020603050405020304" pitchFamily="18" charset="0"/>
                <a:cs typeface="Times New Roman" panose="02020603050405020304" pitchFamily="18" charset="0"/>
              </a:rPr>
              <a:t>Kaybolan</a:t>
            </a:r>
            <a:r>
              <a:rPr sz="900" spc="-38"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a:p>
            <a:pPr marL="90249" indent="-85487">
              <a:spcBef>
                <a:spcPts val="131"/>
              </a:spcBef>
              <a:buFont typeface="Arial MT"/>
              <a:buChar char="•"/>
              <a:tabLst>
                <a:tab pos="90249" algn="l"/>
              </a:tabLst>
            </a:pPr>
            <a:r>
              <a:rPr sz="900" spc="-9" dirty="0">
                <a:latin typeface="Times New Roman" panose="02020603050405020304" pitchFamily="18" charset="0"/>
                <a:cs typeface="Times New Roman" panose="02020603050405020304" pitchFamily="18" charset="0"/>
              </a:rPr>
              <a:t>Tekrar</a:t>
            </a:r>
            <a:r>
              <a:rPr sz="900" spc="-19"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alınan</a:t>
            </a:r>
            <a:r>
              <a:rPr sz="900" spc="-11"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a:p>
            <a:pPr marL="90249" indent="-85487">
              <a:spcBef>
                <a:spcPts val="135"/>
              </a:spcBef>
              <a:buFont typeface="Arial MT"/>
              <a:buChar char="•"/>
              <a:tabLst>
                <a:tab pos="90249" algn="l"/>
              </a:tabLst>
            </a:pPr>
            <a:r>
              <a:rPr sz="900" dirty="0">
                <a:latin typeface="Times New Roman" panose="02020603050405020304" pitchFamily="18" charset="0"/>
                <a:cs typeface="Times New Roman" panose="02020603050405020304" pitchFamily="18" charset="0"/>
              </a:rPr>
              <a:t>Hatalı</a:t>
            </a:r>
            <a:r>
              <a:rPr sz="900" spc="-26"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numune</a:t>
            </a:r>
            <a:r>
              <a:rPr sz="900" spc="-23"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kabı/tüpü</a:t>
            </a:r>
            <a:endParaRPr sz="900" dirty="0">
              <a:latin typeface="Times New Roman" panose="02020603050405020304" pitchFamily="18" charset="0"/>
              <a:cs typeface="Times New Roman" panose="02020603050405020304" pitchFamily="18" charset="0"/>
            </a:endParaRPr>
          </a:p>
          <a:p>
            <a:pPr marL="90249" indent="-85487">
              <a:spcBef>
                <a:spcPts val="129"/>
              </a:spcBef>
              <a:buFont typeface="Arial MT"/>
              <a:buChar char="•"/>
              <a:tabLst>
                <a:tab pos="90249" algn="l"/>
              </a:tabLst>
            </a:pPr>
            <a:r>
              <a:rPr sz="900" dirty="0">
                <a:latin typeface="Times New Roman" panose="02020603050405020304" pitchFamily="18" charset="0"/>
                <a:cs typeface="Times New Roman" panose="02020603050405020304" pitchFamily="18" charset="0"/>
              </a:rPr>
              <a:t>Boş</a:t>
            </a:r>
            <a:r>
              <a:rPr sz="900" spc="-23"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numune</a:t>
            </a:r>
            <a:r>
              <a:rPr sz="900" spc="-15"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kabı/tüpü</a:t>
            </a:r>
            <a:r>
              <a:rPr sz="900" spc="-11"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(içinde</a:t>
            </a:r>
            <a:r>
              <a:rPr sz="900" spc="-8"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numune</a:t>
            </a:r>
            <a:r>
              <a:rPr sz="900" spc="-17" dirty="0">
                <a:latin typeface="Times New Roman" panose="02020603050405020304" pitchFamily="18" charset="0"/>
                <a:cs typeface="Times New Roman" panose="02020603050405020304" pitchFamily="18" charset="0"/>
              </a:rPr>
              <a:t> </a:t>
            </a:r>
            <a:r>
              <a:rPr sz="900" spc="-8" dirty="0">
                <a:latin typeface="Times New Roman" panose="02020603050405020304" pitchFamily="18" charset="0"/>
                <a:cs typeface="Times New Roman" panose="02020603050405020304" pitchFamily="18" charset="0"/>
              </a:rPr>
              <a:t>yok)</a:t>
            </a:r>
            <a:endParaRPr sz="900" dirty="0">
              <a:latin typeface="Times New Roman" panose="02020603050405020304" pitchFamily="18" charset="0"/>
              <a:cs typeface="Times New Roman" panose="02020603050405020304" pitchFamily="18" charset="0"/>
            </a:endParaRPr>
          </a:p>
          <a:p>
            <a:pPr marL="90249" indent="-85487">
              <a:spcBef>
                <a:spcPts val="135"/>
              </a:spcBef>
              <a:buFont typeface="Arial MT"/>
              <a:buChar char="•"/>
              <a:tabLst>
                <a:tab pos="90249" algn="l"/>
              </a:tabLst>
            </a:pPr>
            <a:r>
              <a:rPr sz="900" spc="-4" dirty="0" err="1">
                <a:latin typeface="Times New Roman" panose="02020603050405020304" pitchFamily="18" charset="0"/>
                <a:cs typeface="Times New Roman" panose="02020603050405020304" pitchFamily="18" charset="0"/>
              </a:rPr>
              <a:t>Barkodsuz</a:t>
            </a:r>
            <a:r>
              <a:rPr sz="900" spc="-13"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a:p>
            <a:pPr marL="90249" indent="-85487">
              <a:spcBef>
                <a:spcPts val="131"/>
              </a:spcBef>
              <a:buFont typeface="Arial MT"/>
              <a:buChar char="•"/>
              <a:tabLst>
                <a:tab pos="90249" algn="l"/>
              </a:tabLst>
            </a:pPr>
            <a:r>
              <a:rPr sz="900" dirty="0">
                <a:latin typeface="Times New Roman" panose="02020603050405020304" pitchFamily="18" charset="0"/>
                <a:cs typeface="Times New Roman" panose="02020603050405020304" pitchFamily="18" charset="0"/>
              </a:rPr>
              <a:t>Uygunsuz</a:t>
            </a:r>
            <a:r>
              <a:rPr sz="900" spc="-19" dirty="0">
                <a:latin typeface="Times New Roman" panose="02020603050405020304" pitchFamily="18" charset="0"/>
                <a:cs typeface="Times New Roman" panose="02020603050405020304" pitchFamily="18" charset="0"/>
              </a:rPr>
              <a:t> </a:t>
            </a:r>
            <a:r>
              <a:rPr sz="900" dirty="0">
                <a:latin typeface="Times New Roman" panose="02020603050405020304" pitchFamily="18" charset="0"/>
                <a:cs typeface="Times New Roman" panose="02020603050405020304" pitchFamily="18" charset="0"/>
              </a:rPr>
              <a:t>alınmış</a:t>
            </a:r>
            <a:r>
              <a:rPr sz="900" spc="-17"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a:p>
            <a:pPr marL="90249" indent="-85487">
              <a:spcBef>
                <a:spcPts val="129"/>
              </a:spcBef>
              <a:buFont typeface="Arial MT"/>
              <a:buChar char="•"/>
              <a:tabLst>
                <a:tab pos="90249" algn="l"/>
              </a:tabLst>
            </a:pPr>
            <a:r>
              <a:rPr sz="900" spc="-8" dirty="0">
                <a:latin typeface="Times New Roman" panose="02020603050405020304" pitchFamily="18" charset="0"/>
                <a:cs typeface="Times New Roman" panose="02020603050405020304" pitchFamily="18" charset="0"/>
              </a:rPr>
              <a:t>Yetersiz</a:t>
            </a:r>
            <a:r>
              <a:rPr sz="900" spc="-19"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a:p>
            <a:pPr marL="90249" indent="-85487">
              <a:spcBef>
                <a:spcPts val="137"/>
              </a:spcBef>
              <a:buFont typeface="Arial MT"/>
              <a:buChar char="•"/>
              <a:tabLst>
                <a:tab pos="90249" algn="l"/>
              </a:tabLst>
            </a:pPr>
            <a:r>
              <a:rPr sz="900" spc="-4" dirty="0">
                <a:latin typeface="Times New Roman" panose="02020603050405020304" pitchFamily="18" charset="0"/>
                <a:cs typeface="Times New Roman" panose="02020603050405020304" pitchFamily="18" charset="0"/>
              </a:rPr>
              <a:t>Hemolizli/Pıhtılı</a:t>
            </a:r>
            <a:r>
              <a:rPr sz="900" spc="23" dirty="0">
                <a:latin typeface="Times New Roman" panose="02020603050405020304" pitchFamily="18" charset="0"/>
                <a:cs typeface="Times New Roman" panose="02020603050405020304" pitchFamily="18" charset="0"/>
              </a:rPr>
              <a:t> </a:t>
            </a:r>
            <a:r>
              <a:rPr sz="900" spc="-4" dirty="0">
                <a:latin typeface="Times New Roman" panose="02020603050405020304" pitchFamily="18" charset="0"/>
                <a:cs typeface="Times New Roman" panose="02020603050405020304" pitchFamily="18" charset="0"/>
              </a:rPr>
              <a:t>numune</a:t>
            </a:r>
            <a:endParaRPr sz="900" dirty="0">
              <a:latin typeface="Times New Roman" panose="02020603050405020304" pitchFamily="18" charset="0"/>
              <a:cs typeface="Times New Roman" panose="02020603050405020304" pitchFamily="18" charset="0"/>
            </a:endParaRPr>
          </a:p>
        </p:txBody>
      </p:sp>
      <p:sp>
        <p:nvSpPr>
          <p:cNvPr id="5" name="object 4"/>
          <p:cNvSpPr txBox="1"/>
          <p:nvPr/>
        </p:nvSpPr>
        <p:spPr>
          <a:xfrm>
            <a:off x="2438400" y="764228"/>
            <a:ext cx="1627108" cy="891109"/>
          </a:xfrm>
          <a:prstGeom prst="rect">
            <a:avLst/>
          </a:prstGeom>
        </p:spPr>
        <p:txBody>
          <a:bodyPr vert="horz" wrap="square" lIns="0" tIns="21431" rIns="0" bIns="0" rtlCol="0">
            <a:spAutoFit/>
          </a:bodyPr>
          <a:lstStyle/>
          <a:p>
            <a:pPr marL="90249" indent="-85487">
              <a:spcBef>
                <a:spcPts val="169"/>
              </a:spcBef>
              <a:buFont typeface="Arial MT"/>
              <a:buChar char="•"/>
              <a:tabLst>
                <a:tab pos="90249" algn="l"/>
              </a:tabLst>
            </a:pPr>
            <a:r>
              <a:rPr lang="tr-TR" sz="900" dirty="0">
                <a:latin typeface="Times New Roman" panose="02020603050405020304" pitchFamily="18" charset="0"/>
                <a:cs typeface="Times New Roman" panose="02020603050405020304" pitchFamily="18" charset="0"/>
              </a:rPr>
              <a:t>Numune alma zamanının kaydedilmemesi</a:t>
            </a:r>
            <a:endParaRPr sz="900" dirty="0">
              <a:latin typeface="Times New Roman" panose="02020603050405020304" pitchFamily="18" charset="0"/>
              <a:cs typeface="Times New Roman" panose="02020603050405020304" pitchFamily="18" charset="0"/>
            </a:endParaRPr>
          </a:p>
          <a:p>
            <a:pPr marL="90249" indent="-85487">
              <a:spcBef>
                <a:spcPts val="133"/>
              </a:spcBef>
              <a:buFont typeface="Arial MT"/>
              <a:buChar char="•"/>
              <a:tabLst>
                <a:tab pos="90249" algn="l"/>
              </a:tabLst>
            </a:pPr>
            <a:r>
              <a:rPr lang="tr-TR" sz="900" spc="-15" dirty="0">
                <a:latin typeface="Times New Roman" panose="02020603050405020304" pitchFamily="18" charset="0"/>
                <a:cs typeface="Times New Roman" panose="02020603050405020304" pitchFamily="18" charset="0"/>
              </a:rPr>
              <a:t>Belirlenen maksimum numune transfer sürenin aşılması</a:t>
            </a:r>
            <a:endParaRPr sz="900" dirty="0">
              <a:latin typeface="Times New Roman" panose="02020603050405020304" pitchFamily="18" charset="0"/>
              <a:cs typeface="Times New Roman" panose="02020603050405020304" pitchFamily="18" charset="0"/>
            </a:endParaRPr>
          </a:p>
          <a:p>
            <a:pPr marL="90249" indent="-85487">
              <a:spcBef>
                <a:spcPts val="129"/>
              </a:spcBef>
              <a:buFont typeface="Arial MT"/>
              <a:buChar char="•"/>
              <a:tabLst>
                <a:tab pos="90249" algn="l"/>
              </a:tabLst>
            </a:pPr>
            <a:r>
              <a:rPr lang="tr-TR" sz="900" dirty="0">
                <a:latin typeface="Times New Roman" panose="02020603050405020304" pitchFamily="18" charset="0"/>
                <a:cs typeface="Times New Roman" panose="02020603050405020304" pitchFamily="18" charset="0"/>
              </a:rPr>
              <a:t>Numunelerin karışması</a:t>
            </a:r>
            <a:endParaRPr sz="900" dirty="0">
              <a:latin typeface="Times New Roman" panose="02020603050405020304" pitchFamily="18" charset="0"/>
              <a:cs typeface="Times New Roman" panose="02020603050405020304" pitchFamily="18" charset="0"/>
            </a:endParaRPr>
          </a:p>
          <a:p>
            <a:pPr marL="90249" indent="-85487">
              <a:spcBef>
                <a:spcPts val="135"/>
              </a:spcBef>
              <a:buFont typeface="Arial MT"/>
              <a:buChar char="•"/>
              <a:tabLst>
                <a:tab pos="90249" algn="l"/>
              </a:tabLst>
            </a:pPr>
            <a:r>
              <a:rPr sz="900" dirty="0" err="1">
                <a:latin typeface="Times New Roman" panose="02020603050405020304" pitchFamily="18" charset="0"/>
                <a:cs typeface="Times New Roman" panose="02020603050405020304" pitchFamily="18" charset="0"/>
              </a:rPr>
              <a:t>Hatalı</a:t>
            </a:r>
            <a:r>
              <a:rPr sz="900" spc="-26" dirty="0">
                <a:latin typeface="Times New Roman" panose="02020603050405020304" pitchFamily="18" charset="0"/>
                <a:cs typeface="Times New Roman" panose="02020603050405020304" pitchFamily="18" charset="0"/>
              </a:rPr>
              <a:t> </a:t>
            </a:r>
            <a:r>
              <a:rPr sz="900" spc="-8" dirty="0" err="1">
                <a:latin typeface="Times New Roman" panose="02020603050405020304" pitchFamily="18" charset="0"/>
                <a:cs typeface="Times New Roman" panose="02020603050405020304" pitchFamily="18" charset="0"/>
              </a:rPr>
              <a:t>kayıt</a:t>
            </a:r>
            <a:endParaRPr sz="9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2BBF51-4D74-42E3-C9D3-AA338CB1A44F}"/>
              </a:ext>
            </a:extLst>
          </p:cNvPr>
          <p:cNvSpPr>
            <a:spLocks noGrp="1"/>
          </p:cNvSpPr>
          <p:nvPr>
            <p:ph type="title"/>
          </p:nvPr>
        </p:nvSpPr>
        <p:spPr>
          <a:xfrm>
            <a:off x="304800" y="114300"/>
            <a:ext cx="3992880" cy="646331"/>
          </a:xfrm>
        </p:spPr>
        <p:txBody>
          <a:bodyPr/>
          <a:lstStyle/>
          <a:p>
            <a:pPr algn="ctr"/>
            <a:r>
              <a:rPr lang="tr-TR" sz="1400" b="1" i="0" dirty="0">
                <a:solidFill>
                  <a:srgbClr val="FF0000"/>
                </a:solidFill>
                <a:effectLst/>
                <a:latin typeface="Times New Roman" panose="02020603050405020304" pitchFamily="18" charset="0"/>
                <a:cs typeface="Times New Roman" panose="02020603050405020304" pitchFamily="18" charset="0"/>
              </a:rPr>
              <a:t>TIBBİ MİKROBİYOLOJİ LABORATUVARI NUMUNE RET KRİTERLERİ:</a:t>
            </a:r>
            <a:br>
              <a:rPr lang="tr-TR" sz="1400" b="1" i="0" dirty="0">
                <a:solidFill>
                  <a:srgbClr val="555555"/>
                </a:solidFill>
                <a:effectLst/>
                <a:latin typeface="Times New Roman" panose="02020603050405020304" pitchFamily="18" charset="0"/>
                <a:cs typeface="Times New Roman" panose="02020603050405020304" pitchFamily="18" charset="0"/>
              </a:rPr>
            </a:br>
            <a:endParaRPr lang="tr-TR" sz="1400"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BD529D3F-16FE-E49C-B2D9-9649E9881DBC}"/>
              </a:ext>
            </a:extLst>
          </p:cNvPr>
          <p:cNvSpPr>
            <a:spLocks noGrp="1"/>
          </p:cNvSpPr>
          <p:nvPr>
            <p:ph sz="half" idx="2"/>
          </p:nvPr>
        </p:nvSpPr>
        <p:spPr>
          <a:xfrm>
            <a:off x="257292" y="1136153"/>
            <a:ext cx="3992880" cy="1746632"/>
          </a:xfrm>
        </p:spPr>
        <p:txBody>
          <a:bodyPr/>
          <a:lstStyle/>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Servislerden gönderilen etiketsiz, kime ait olduğu belli olmayan, istemi otomasyon üzerinden yapılmamış, hasta bilgileri eksik, örnek ile istemin uyuşmadığı, otomasyon ile örnek üstündeki bilgilerin uyuşmadığı, barkodu eksik örnekler reddedilir. Otomasyon üzerinden hata formu düzenlenir, yeni örnek istenir.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Alındıktan sonra uygunsuz koşullarda bekletilmiş örnekler reddedilir.  Uygun olmayan tüplerde alınmış örnekler reddedilir.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Tek bir giriş ile bir hastadan ikinci örnekle aynı incelemenin tekrarı reddedilir.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Miktar olarak yetersiz örnekler reddedilir.</a:t>
            </a:r>
          </a:p>
        </p:txBody>
      </p:sp>
    </p:spTree>
    <p:extLst>
      <p:ext uri="{BB962C8B-B14F-4D97-AF65-F5344CB8AC3E}">
        <p14:creationId xmlns:p14="http://schemas.microsoft.com/office/powerpoint/2010/main" val="209272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4FA318-E80D-8B49-0DDA-D753DF800CA1}"/>
              </a:ext>
            </a:extLst>
          </p:cNvPr>
          <p:cNvSpPr>
            <a:spLocks noGrp="1"/>
          </p:cNvSpPr>
          <p:nvPr>
            <p:ph type="title"/>
          </p:nvPr>
        </p:nvSpPr>
        <p:spPr>
          <a:xfrm>
            <a:off x="319315" y="187439"/>
            <a:ext cx="3992880" cy="646331"/>
          </a:xfrm>
        </p:spPr>
        <p:txBody>
          <a:bodyPr/>
          <a:lstStyle/>
          <a:p>
            <a:pPr algn="ctr"/>
            <a:r>
              <a:rPr lang="tr-TR" sz="1400" b="1" i="0" dirty="0">
                <a:solidFill>
                  <a:srgbClr val="FF0000"/>
                </a:solidFill>
                <a:effectLst/>
                <a:latin typeface="Times New Roman" panose="02020603050405020304" pitchFamily="18" charset="0"/>
                <a:cs typeface="Times New Roman" panose="02020603050405020304" pitchFamily="18" charset="0"/>
              </a:rPr>
              <a:t>TIBBİ MİKROBİYOLOJİ LABORATUVARI NUMUNE RET KRİTERLERİ</a:t>
            </a:r>
            <a:endParaRPr lang="tr-TR" sz="1400"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2038C1DA-70E5-9CF0-F6A4-A0FC1A151B31}"/>
              </a:ext>
            </a:extLst>
          </p:cNvPr>
          <p:cNvSpPr>
            <a:spLocks noGrp="1"/>
          </p:cNvSpPr>
          <p:nvPr>
            <p:ph sz="half" idx="2"/>
          </p:nvPr>
        </p:nvSpPr>
        <p:spPr>
          <a:xfrm>
            <a:off x="319315" y="1253326"/>
            <a:ext cx="3992880" cy="754053"/>
          </a:xfrm>
        </p:spPr>
        <p:txBody>
          <a:bodyPr/>
          <a:lstStyle/>
          <a:p>
            <a:pPr algn="just" fontAlgn="base">
              <a:buFont typeface="Arial" panose="020B0604020202020204" pitchFamily="34" charset="0"/>
              <a:buChar char="•"/>
            </a:pPr>
            <a:r>
              <a:rPr lang="tr-TR" dirty="0">
                <a:solidFill>
                  <a:schemeClr val="bg1"/>
                </a:solidFill>
                <a:latin typeface="Times New Roman" panose="02020603050405020304" pitchFamily="18" charset="0"/>
                <a:cs typeface="Times New Roman" panose="02020603050405020304" pitchFamily="18" charset="0"/>
              </a:rPr>
              <a:t>Uygun steril kaba alınmamış örnekler (</a:t>
            </a:r>
            <a:r>
              <a:rPr lang="tr-TR" dirty="0" err="1">
                <a:solidFill>
                  <a:schemeClr val="bg1"/>
                </a:solidFill>
                <a:latin typeface="Times New Roman" panose="02020603050405020304" pitchFamily="18" charset="0"/>
                <a:cs typeface="Times New Roman" panose="02020603050405020304" pitchFamily="18" charset="0"/>
              </a:rPr>
              <a:t>Örn</a:t>
            </a:r>
            <a:r>
              <a:rPr lang="tr-TR" dirty="0">
                <a:solidFill>
                  <a:schemeClr val="bg1"/>
                </a:solidFill>
                <a:latin typeface="Times New Roman" panose="02020603050405020304" pitchFamily="18" charset="0"/>
                <a:cs typeface="Times New Roman" panose="02020603050405020304" pitchFamily="18" charset="0"/>
              </a:rPr>
              <a:t>: Evden bir kavanoza konmuş idrar) reddedilir.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Tükürük verilmişse, balgam kültürü için uygun değildir, reddedilir.</a:t>
            </a:r>
          </a:p>
          <a:p>
            <a:endParaRPr lang="tr-TR" sz="1000" dirty="0"/>
          </a:p>
        </p:txBody>
      </p:sp>
    </p:spTree>
    <p:extLst>
      <p:ext uri="{BB962C8B-B14F-4D97-AF65-F5344CB8AC3E}">
        <p14:creationId xmlns:p14="http://schemas.microsoft.com/office/powerpoint/2010/main" val="138126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8B0FF3-67E0-0B18-94B9-DD3E9CA21565}"/>
              </a:ext>
            </a:extLst>
          </p:cNvPr>
          <p:cNvSpPr>
            <a:spLocks noGrp="1"/>
          </p:cNvSpPr>
          <p:nvPr>
            <p:ph type="title"/>
          </p:nvPr>
        </p:nvSpPr>
        <p:spPr>
          <a:xfrm>
            <a:off x="292734" y="54101"/>
            <a:ext cx="3992880" cy="646331"/>
          </a:xfrm>
        </p:spPr>
        <p:txBody>
          <a:bodyPr/>
          <a:lstStyle/>
          <a:p>
            <a:pPr algn="ctr"/>
            <a:r>
              <a:rPr lang="tr-TR" sz="1400" b="1" i="0" dirty="0">
                <a:solidFill>
                  <a:srgbClr val="FF0000"/>
                </a:solidFill>
                <a:effectLst/>
                <a:latin typeface="Times New Roman" panose="02020603050405020304" pitchFamily="18" charset="0"/>
                <a:cs typeface="Times New Roman" panose="02020603050405020304" pitchFamily="18" charset="0"/>
              </a:rPr>
              <a:t>TIBBİ MİKROBİYOLOJİ LABORATUVARI NUMUNE RET KRİTERLERİ</a:t>
            </a:r>
            <a:endParaRPr lang="tr-TR" sz="1400"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09AAFAE5-9D1D-C1D7-A1FD-7FF8CCCCF42F}"/>
              </a:ext>
            </a:extLst>
          </p:cNvPr>
          <p:cNvSpPr>
            <a:spLocks noGrp="1"/>
          </p:cNvSpPr>
          <p:nvPr>
            <p:ph sz="half" idx="2"/>
          </p:nvPr>
        </p:nvSpPr>
        <p:spPr>
          <a:xfrm>
            <a:off x="292733" y="923322"/>
            <a:ext cx="3992880" cy="2346796"/>
          </a:xfrm>
        </p:spPr>
        <p:txBody>
          <a:bodyPr/>
          <a:lstStyle/>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Örneklerin numune alma talimatına ve numune taşıma talimatına uygun şekilde alınmış ve laboratuvara taşınmış olması gerekir, aksi halde numune reddedilmelidir.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Alınan numune ile otomasyon ekranındaki istem birbirini tutmalıdır aksi halde eksik veya yanlış numune nedeniyle otomasyon üzerinden örnek reddedilir, yeni örnek istenir ve hata formu düzenlenir.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Örnekler analitik süreçte de reddedilebilir: çalışmaya alınan örnekler hemolitik, </a:t>
            </a:r>
            <a:r>
              <a:rPr lang="tr-TR" sz="1000" b="0" i="0" dirty="0" err="1">
                <a:solidFill>
                  <a:schemeClr val="bg1"/>
                </a:solidFill>
                <a:effectLst/>
                <a:latin typeface="Times New Roman" panose="02020603050405020304" pitchFamily="18" charset="0"/>
                <a:cs typeface="Times New Roman" panose="02020603050405020304" pitchFamily="18" charset="0"/>
              </a:rPr>
              <a:t>lipemik</a:t>
            </a:r>
            <a:r>
              <a:rPr lang="tr-TR" sz="1000" b="0" i="0" dirty="0">
                <a:solidFill>
                  <a:schemeClr val="bg1"/>
                </a:solidFill>
                <a:effectLst/>
                <a:latin typeface="Times New Roman" panose="02020603050405020304" pitchFamily="18" charset="0"/>
                <a:cs typeface="Times New Roman" panose="02020603050405020304" pitchFamily="18" charset="0"/>
              </a:rPr>
              <a:t> vb. olabilir ve çalışmak mümkün olmadığında çalışma analitik süreçte durur. Bu durum otomasyon üzerinden bildirilir hata formu düzenlenir gerekirse yeni örnek istenir.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Amip bakılacak dışkı örneği taze ve bekletilmeden incelenmelidir.</a:t>
            </a:r>
          </a:p>
          <a:p>
            <a:pPr marL="0" indent="0" algn="just" fontAlgn="base">
              <a:buNone/>
            </a:pPr>
            <a:endParaRPr lang="tr-TR" sz="1000" b="0" i="0" dirty="0">
              <a:solidFill>
                <a:srgbClr val="555555"/>
              </a:solidFill>
              <a:effectLst/>
              <a:latin typeface="Times New Roman" panose="02020603050405020304" pitchFamily="18" charset="0"/>
              <a:cs typeface="Times New Roman" panose="02020603050405020304" pitchFamily="18" charset="0"/>
            </a:endParaRPr>
          </a:p>
          <a:p>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270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05CF2D-97C3-C9BC-2267-8B82C656278B}"/>
              </a:ext>
            </a:extLst>
          </p:cNvPr>
          <p:cNvSpPr>
            <a:spLocks noGrp="1"/>
          </p:cNvSpPr>
          <p:nvPr>
            <p:ph type="title"/>
          </p:nvPr>
        </p:nvSpPr>
        <p:spPr>
          <a:xfrm>
            <a:off x="292734" y="114300"/>
            <a:ext cx="3992880" cy="646331"/>
          </a:xfrm>
        </p:spPr>
        <p:txBody>
          <a:bodyPr/>
          <a:lstStyle/>
          <a:p>
            <a:pPr algn="ctr"/>
            <a:r>
              <a:rPr lang="tr-TR" sz="1400" b="1" i="0" dirty="0">
                <a:solidFill>
                  <a:srgbClr val="008000"/>
                </a:solidFill>
                <a:effectLst/>
                <a:latin typeface="Times New Roman" panose="02020603050405020304" pitchFamily="18" charset="0"/>
                <a:cs typeface="Times New Roman" panose="02020603050405020304" pitchFamily="18" charset="0"/>
              </a:rPr>
              <a:t>TIBBİ MİKROBİYOLOJİ LABORATUVARI ÖRNEK KABUL KRİTERLERİ:</a:t>
            </a:r>
            <a:br>
              <a:rPr lang="tr-TR" sz="1400" b="1" i="0" dirty="0">
                <a:solidFill>
                  <a:srgbClr val="555555"/>
                </a:solidFill>
                <a:effectLst/>
                <a:latin typeface="Times New Roman" panose="02020603050405020304" pitchFamily="18" charset="0"/>
                <a:cs typeface="Times New Roman" panose="02020603050405020304" pitchFamily="18" charset="0"/>
              </a:rPr>
            </a:br>
            <a:endParaRPr lang="tr-TR" sz="1400" dirty="0"/>
          </a:p>
        </p:txBody>
      </p:sp>
      <p:sp>
        <p:nvSpPr>
          <p:cNvPr id="3" name="İçerik Yer Tutucusu 2">
            <a:extLst>
              <a:ext uri="{FF2B5EF4-FFF2-40B4-BE49-F238E27FC236}">
                <a16:creationId xmlns:a16="http://schemas.microsoft.com/office/drawing/2014/main" id="{A0270B4A-57F8-970F-7F67-DD21752548D2}"/>
              </a:ext>
            </a:extLst>
          </p:cNvPr>
          <p:cNvSpPr>
            <a:spLocks noGrp="1"/>
          </p:cNvSpPr>
          <p:nvPr>
            <p:ph sz="half" idx="2"/>
          </p:nvPr>
        </p:nvSpPr>
        <p:spPr>
          <a:xfrm>
            <a:off x="292734" y="760631"/>
            <a:ext cx="3992880" cy="2556800"/>
          </a:xfrm>
        </p:spPr>
        <p:txBody>
          <a:bodyPr/>
          <a:lstStyle/>
          <a:p>
            <a:pPr algn="just" fontAlgn="base">
              <a:buFont typeface="Arial" panose="020B0604020202020204" pitchFamily="34" charset="0"/>
              <a:buChar char="•"/>
            </a:pPr>
            <a:r>
              <a:rPr lang="tr-TR" dirty="0">
                <a:solidFill>
                  <a:schemeClr val="bg1"/>
                </a:solidFill>
                <a:latin typeface="Times New Roman" panose="02020603050405020304" pitchFamily="18" charset="0"/>
                <a:cs typeface="Times New Roman" panose="02020603050405020304" pitchFamily="18" charset="0"/>
              </a:rPr>
              <a:t>İdrar kültürü için, usulüne uygun olarak orta akım idrarı steril kaplara konulmalıdır ve en geç yarım saat içinde laboratuvara ulaştırılmalıdır</a:t>
            </a:r>
            <a:endParaRPr lang="tr-TR" sz="1000" b="0" i="0" dirty="0">
              <a:solidFill>
                <a:schemeClr val="bg1"/>
              </a:solidFill>
              <a:effectLst/>
              <a:latin typeface="Times New Roman" panose="02020603050405020304" pitchFamily="18" charset="0"/>
              <a:cs typeface="Times New Roman" panose="02020603050405020304" pitchFamily="18" charset="0"/>
            </a:endParaRP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Balgam kültürü için verilecek balgam örneği, dişler fırçalandıktan ve ağız iyice su ile çalkalandıktan sonra tercihen sabah verilmeli ve tükürük olmamalıdır.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ARB bakılacak idrar örnekleri, steril kaba alınmış sabah ilk idrarı olmalıdır.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Tüm örnekler mümkünse antibiyotik alınmadan verilmiş olmalı, antibiyotik alınmış ise belirtilmelidir.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Örnekler kültür ekimleri ve preparat hazırlamaya yetecek miktarda olmalıdır.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Kan kültürleri hasta başında kan kültür şişesine aktarılır en kısa sürede laboratuvara gönderilir.</a:t>
            </a:r>
          </a:p>
          <a:p>
            <a:pPr algn="just" fontAlgn="base">
              <a:buFont typeface="Arial" panose="020B0604020202020204" pitchFamily="34" charset="0"/>
              <a:buChar char="•"/>
            </a:pPr>
            <a:r>
              <a:rPr lang="tr-TR" sz="1000" b="0" i="0" dirty="0">
                <a:solidFill>
                  <a:schemeClr val="bg1"/>
                </a:solidFill>
                <a:effectLst/>
                <a:latin typeface="Times New Roman" panose="02020603050405020304" pitchFamily="18" charset="0"/>
                <a:cs typeface="Times New Roman" panose="02020603050405020304" pitchFamily="18" charset="0"/>
              </a:rPr>
              <a:t>Kan alma ünitelerince alınan kan örnekleri vakumlu, steril,  jelli ve özellikli tüplere alınmalıdır.</a:t>
            </a:r>
          </a:p>
        </p:txBody>
      </p:sp>
    </p:spTree>
    <p:extLst>
      <p:ext uri="{BB962C8B-B14F-4D97-AF65-F5344CB8AC3E}">
        <p14:creationId xmlns:p14="http://schemas.microsoft.com/office/powerpoint/2010/main" val="59506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734" y="54101"/>
            <a:ext cx="3992880" cy="472309"/>
          </a:xfrm>
          <a:prstGeom prst="rect">
            <a:avLst/>
          </a:prstGeom>
        </p:spPr>
        <p:txBody>
          <a:bodyPr vert="horz" wrap="square" lIns="0" tIns="193421" rIns="0" bIns="0" rtlCol="0">
            <a:spAutoFit/>
          </a:bodyPr>
          <a:lstStyle/>
          <a:p>
            <a:pPr marL="945515">
              <a:lnSpc>
                <a:spcPct val="100000"/>
              </a:lnSpc>
              <a:spcBef>
                <a:spcPts val="95"/>
              </a:spcBef>
            </a:pPr>
            <a:r>
              <a:rPr sz="1800" dirty="0" err="1">
                <a:solidFill>
                  <a:srgbClr val="000000"/>
                </a:solidFill>
                <a:latin typeface="Times New Roman" panose="02020603050405020304" pitchFamily="18" charset="0"/>
                <a:cs typeface="Times New Roman" panose="02020603050405020304" pitchFamily="18" charset="0"/>
              </a:rPr>
              <a:t>Tıbbi</a:t>
            </a:r>
            <a:r>
              <a:rPr sz="1800" spc="85" dirty="0">
                <a:solidFill>
                  <a:srgbClr val="000000"/>
                </a:solidFill>
                <a:latin typeface="Times New Roman" panose="02020603050405020304" pitchFamily="18" charset="0"/>
                <a:cs typeface="Times New Roman" panose="02020603050405020304" pitchFamily="18" charset="0"/>
              </a:rPr>
              <a:t> </a:t>
            </a:r>
            <a:r>
              <a:rPr lang="tr-TR" sz="1800" spc="-10" dirty="0">
                <a:solidFill>
                  <a:srgbClr val="000000"/>
                </a:solidFill>
                <a:latin typeface="Times New Roman" panose="02020603050405020304" pitchFamily="18" charset="0"/>
                <a:cs typeface="Times New Roman" panose="02020603050405020304" pitchFamily="18" charset="0"/>
              </a:rPr>
              <a:t>L</a:t>
            </a:r>
            <a:r>
              <a:rPr sz="1800" spc="-10" dirty="0" err="1">
                <a:solidFill>
                  <a:srgbClr val="000000"/>
                </a:solidFill>
                <a:latin typeface="Times New Roman" panose="02020603050405020304" pitchFamily="18" charset="0"/>
                <a:cs typeface="Times New Roman" panose="02020603050405020304" pitchFamily="18" charset="0"/>
              </a:rPr>
              <a:t>aboratuvar</a:t>
            </a:r>
            <a:endParaRPr sz="1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362458" y="640206"/>
            <a:ext cx="3846829" cy="2228174"/>
          </a:xfrm>
          <a:prstGeom prst="rect">
            <a:avLst/>
          </a:prstGeom>
        </p:spPr>
        <p:txBody>
          <a:bodyPr vert="horz" wrap="square" lIns="0" tIns="12065" rIns="0" bIns="0" rtlCol="0">
            <a:spAutoFit/>
          </a:bodyPr>
          <a:lstStyle/>
          <a:p>
            <a:pPr marL="12065" marR="5080" indent="-2540" algn="just">
              <a:lnSpc>
                <a:spcPct val="100000"/>
              </a:lnSpc>
              <a:spcBef>
                <a:spcPts val="95"/>
              </a:spcBef>
            </a:pPr>
            <a:r>
              <a:rPr sz="1600" dirty="0">
                <a:latin typeface="Times New Roman" panose="02020603050405020304" pitchFamily="18" charset="0"/>
                <a:cs typeface="Times New Roman" panose="02020603050405020304" pitchFamily="18" charset="0"/>
              </a:rPr>
              <a:t>İnsanlarda, sağlığın</a:t>
            </a:r>
            <a:r>
              <a:rPr sz="1600" spc="2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değerlendirilmesi, </a:t>
            </a:r>
            <a:r>
              <a:rPr sz="1600" dirty="0">
                <a:latin typeface="Times New Roman" panose="02020603050405020304" pitchFamily="18" charset="0"/>
                <a:cs typeface="Times New Roman" panose="02020603050405020304" pitchFamily="18" charset="0"/>
              </a:rPr>
              <a:t>hastalıkların</a:t>
            </a:r>
            <a:r>
              <a:rPr sz="1600" spc="4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önlenmesi,</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tanısı,</a:t>
            </a:r>
            <a:r>
              <a:rPr sz="1600" spc="5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takibi, </a:t>
            </a:r>
            <a:r>
              <a:rPr sz="1600" dirty="0">
                <a:latin typeface="Times New Roman" panose="02020603050405020304" pitchFamily="18" charset="0"/>
                <a:cs typeface="Times New Roman" panose="02020603050405020304" pitchFamily="18" charset="0"/>
              </a:rPr>
              <a:t>tedavinin</a:t>
            </a:r>
            <a:r>
              <a:rPr sz="1600" spc="-2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izlenmesi</a:t>
            </a:r>
            <a:r>
              <a:rPr sz="1600" spc="-3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ve</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prognoz</a:t>
            </a:r>
            <a:r>
              <a:rPr sz="1600" spc="-3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öngörüsü </a:t>
            </a:r>
            <a:r>
              <a:rPr sz="1600" dirty="0">
                <a:latin typeface="Times New Roman" panose="02020603050405020304" pitchFamily="18" charset="0"/>
                <a:cs typeface="Times New Roman" panose="02020603050405020304" pitchFamily="18" charset="0"/>
              </a:rPr>
              <a:t>amacı</a:t>
            </a:r>
            <a:r>
              <a:rPr sz="1600" spc="-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ile</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insana</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ait</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biyolojik</a:t>
            </a:r>
            <a:r>
              <a:rPr sz="1600" spc="-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numunelerin </a:t>
            </a:r>
            <a:r>
              <a:rPr sz="1600" dirty="0">
                <a:latin typeface="Times New Roman" panose="02020603050405020304" pitchFamily="18" charset="0"/>
                <a:cs typeface="Times New Roman" panose="02020603050405020304" pitchFamily="18" charset="0"/>
              </a:rPr>
              <a:t>veya</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dolaylı</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olarak</a:t>
            </a:r>
            <a:r>
              <a:rPr sz="1600" spc="-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ilişkili</a:t>
            </a:r>
            <a:r>
              <a:rPr sz="1600" spc="-5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olduğu numunelerin</a:t>
            </a:r>
            <a:r>
              <a:rPr sz="1600"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incelendiği, sonuçların </a:t>
            </a:r>
            <a:r>
              <a:rPr sz="1600" dirty="0">
                <a:latin typeface="Times New Roman" panose="02020603050405020304" pitchFamily="18" charset="0"/>
                <a:cs typeface="Times New Roman" panose="02020603050405020304" pitchFamily="18" charset="0"/>
              </a:rPr>
              <a:t>raporlandığı,</a:t>
            </a:r>
            <a:r>
              <a:rPr sz="1600" spc="3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gerektiğinde</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yorumlandığı</a:t>
            </a:r>
            <a:r>
              <a:rPr sz="1600" spc="35" dirty="0">
                <a:latin typeface="Times New Roman" panose="02020603050405020304" pitchFamily="18" charset="0"/>
                <a:cs typeface="Times New Roman" panose="02020603050405020304" pitchFamily="18" charset="0"/>
              </a:rPr>
              <a:t> </a:t>
            </a:r>
            <a:r>
              <a:rPr sz="1600" spc="-25" dirty="0">
                <a:latin typeface="Times New Roman" panose="02020603050405020304" pitchFamily="18" charset="0"/>
                <a:cs typeface="Times New Roman" panose="02020603050405020304" pitchFamily="18" charset="0"/>
              </a:rPr>
              <a:t>ve </a:t>
            </a:r>
            <a:r>
              <a:rPr sz="1600" dirty="0">
                <a:latin typeface="Times New Roman" panose="02020603050405020304" pitchFamily="18" charset="0"/>
                <a:cs typeface="Times New Roman" panose="02020603050405020304" pitchFamily="18" charset="0"/>
              </a:rPr>
              <a:t>ileri</a:t>
            </a:r>
            <a:r>
              <a:rPr sz="1600" spc="-5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incelemeler</a:t>
            </a:r>
            <a:r>
              <a:rPr sz="1600" spc="-5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için</a:t>
            </a:r>
            <a:r>
              <a:rPr sz="1600" spc="-5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önerileri</a:t>
            </a:r>
            <a:r>
              <a:rPr sz="1600" spc="-5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de</a:t>
            </a:r>
            <a:r>
              <a:rPr sz="1600" spc="-4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içeren </a:t>
            </a:r>
            <a:r>
              <a:rPr sz="1600" dirty="0">
                <a:latin typeface="Times New Roman" panose="02020603050405020304" pitchFamily="18" charset="0"/>
                <a:cs typeface="Times New Roman" panose="02020603050405020304" pitchFamily="18" charset="0"/>
              </a:rPr>
              <a:t>hizmetlerin</a:t>
            </a:r>
            <a:r>
              <a:rPr sz="1600" spc="-6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sunulduğu</a:t>
            </a:r>
            <a:r>
              <a:rPr sz="1600" spc="-6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laboratuvarları</a:t>
            </a:r>
            <a:r>
              <a:rPr sz="1600" spc="-6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ifade eder.</a:t>
            </a:r>
            <a:endParaRP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62000" y="876300"/>
            <a:ext cx="2209800" cy="2263139"/>
          </a:xfrm>
          <a:prstGeom prst="rect">
            <a:avLst/>
          </a:prstGeom>
        </p:spPr>
      </p:pic>
      <p:sp>
        <p:nvSpPr>
          <p:cNvPr id="6"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248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2"/>
          </p:nvPr>
        </p:nvSpPr>
        <p:spPr>
          <a:xfrm>
            <a:off x="228917" y="991023"/>
            <a:ext cx="1991582" cy="2263140"/>
          </a:xfrm>
        </p:spPr>
        <p:txBody>
          <a:bodyPr/>
          <a:lstStyle/>
          <a:p>
            <a:endParaRPr lang="tr-TR" dirty="0"/>
          </a:p>
        </p:txBody>
      </p:sp>
      <p:sp>
        <p:nvSpPr>
          <p:cNvPr id="4" name="İçerik Yer Tutucusu 3"/>
          <p:cNvSpPr>
            <a:spLocks noGrp="1"/>
          </p:cNvSpPr>
          <p:nvPr>
            <p:ph sz="half" idx="3"/>
          </p:nvPr>
        </p:nvSpPr>
        <p:spPr>
          <a:xfrm>
            <a:off x="2362200" y="430037"/>
            <a:ext cx="1991582" cy="2263140"/>
          </a:xfrm>
        </p:spPr>
        <p:txBody>
          <a:bodyPr/>
          <a:lstStyle/>
          <a:p>
            <a:endParaRPr lang="tr-TR" dirty="0"/>
          </a:p>
        </p:txBody>
      </p:sp>
      <p:pic>
        <p:nvPicPr>
          <p:cNvPr id="5" name="Resim 4"/>
          <p:cNvPicPr>
            <a:picLocks noChangeAspect="1"/>
          </p:cNvPicPr>
          <p:nvPr/>
        </p:nvPicPr>
        <p:blipFill>
          <a:blip r:embed="rId2"/>
          <a:stretch>
            <a:fillRect/>
          </a:stretch>
        </p:blipFill>
        <p:spPr>
          <a:xfrm>
            <a:off x="228917" y="876301"/>
            <a:ext cx="1991582" cy="2357484"/>
          </a:xfrm>
          <a:prstGeom prst="rect">
            <a:avLst/>
          </a:prstGeom>
        </p:spPr>
      </p:pic>
      <p:pic>
        <p:nvPicPr>
          <p:cNvPr id="6" name="Resim 5"/>
          <p:cNvPicPr>
            <a:picLocks noChangeAspect="1"/>
          </p:cNvPicPr>
          <p:nvPr/>
        </p:nvPicPr>
        <p:blipFill>
          <a:blip r:embed="rId3"/>
          <a:stretch>
            <a:fillRect/>
          </a:stretch>
        </p:blipFill>
        <p:spPr>
          <a:xfrm>
            <a:off x="2358656" y="876300"/>
            <a:ext cx="1908544" cy="2377863"/>
          </a:xfrm>
          <a:prstGeom prst="rect">
            <a:avLst/>
          </a:prstGeom>
        </p:spPr>
      </p:pic>
      <p:sp>
        <p:nvSpPr>
          <p:cNvPr id="7"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824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2"/>
          </p:nvPr>
        </p:nvSpPr>
        <p:spPr/>
        <p:txBody>
          <a:bodyPr/>
          <a:lstStyle/>
          <a:p>
            <a:endParaRPr lang="tr-TR" dirty="0"/>
          </a:p>
        </p:txBody>
      </p:sp>
      <p:sp>
        <p:nvSpPr>
          <p:cNvPr id="4" name="İçerik Yer Tutucusu 3"/>
          <p:cNvSpPr>
            <a:spLocks noGrp="1"/>
          </p:cNvSpPr>
          <p:nvPr>
            <p:ph sz="half" idx="3"/>
          </p:nvPr>
        </p:nvSpPr>
        <p:spPr/>
        <p:txBody>
          <a:bodyPr/>
          <a:lstStyle/>
          <a:p>
            <a:endParaRPr lang="tr-TR" dirty="0"/>
          </a:p>
        </p:txBody>
      </p:sp>
      <p:pic>
        <p:nvPicPr>
          <p:cNvPr id="5" name="Resim 4"/>
          <p:cNvPicPr>
            <a:picLocks noChangeAspect="1"/>
          </p:cNvPicPr>
          <p:nvPr/>
        </p:nvPicPr>
        <p:blipFill rotWithShape="1">
          <a:blip r:embed="rId2"/>
          <a:srcRect t="23206" r="301" b="14912"/>
          <a:stretch/>
        </p:blipFill>
        <p:spPr>
          <a:xfrm>
            <a:off x="879475" y="855920"/>
            <a:ext cx="2819400" cy="2382579"/>
          </a:xfrm>
          <a:prstGeom prst="rect">
            <a:avLst/>
          </a:prstGeom>
        </p:spPr>
      </p:pic>
      <p:sp>
        <p:nvSpPr>
          <p:cNvPr id="7"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86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788670"/>
            <a:ext cx="3200400" cy="2400299"/>
          </a:xfrm>
        </p:spPr>
      </p:pic>
      <p:sp>
        <p:nvSpPr>
          <p:cNvPr id="6"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03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00370" y="788670"/>
            <a:ext cx="1909430" cy="2444486"/>
          </a:xfrm>
        </p:spPr>
      </p:pic>
      <p:pic>
        <p:nvPicPr>
          <p:cNvPr id="7" name="İçerik Yer Tutucusu 6"/>
          <p:cNvPicPr>
            <a:picLocks noGrp="1" noChangeAspect="1"/>
          </p:cNvPicPr>
          <p:nvPr>
            <p:ph sz="half" idx="3"/>
          </p:nvPr>
        </p:nvPicPr>
        <p:blipFill>
          <a:blip r:embed="rId3" cstate="print">
            <a:extLst>
              <a:ext uri="{28A0092B-C50C-407E-A947-70E740481C1C}">
                <a14:useLocalDpi xmlns:a14="http://schemas.microsoft.com/office/drawing/2010/main" val="0"/>
              </a:ext>
            </a:extLst>
          </a:blip>
          <a:stretch>
            <a:fillRect/>
          </a:stretch>
        </p:blipFill>
        <p:spPr>
          <a:xfrm>
            <a:off x="2392538" y="807277"/>
            <a:ext cx="1798461" cy="2397948"/>
          </a:xfrm>
        </p:spPr>
      </p:pic>
      <p:sp>
        <p:nvSpPr>
          <p:cNvPr id="5"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124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5800" y="789146"/>
            <a:ext cx="2438400" cy="2373154"/>
          </a:xfrm>
        </p:spPr>
      </p:pic>
      <p:sp>
        <p:nvSpPr>
          <p:cNvPr id="6"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91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786012"/>
            <a:ext cx="2299750" cy="2456734"/>
          </a:xfrm>
        </p:spPr>
      </p:pic>
      <p:sp>
        <p:nvSpPr>
          <p:cNvPr id="5" name="object 5">
            <a:extLst>
              <a:ext uri="{FF2B5EF4-FFF2-40B4-BE49-F238E27FC236}">
                <a16:creationId xmlns:a16="http://schemas.microsoft.com/office/drawing/2014/main" id="{E25F5659-6A0E-DFD1-B7B0-17D92D65A714}"/>
              </a:ext>
            </a:extLst>
          </p:cNvPr>
          <p:cNvSpPr txBox="1"/>
          <p:nvPr/>
        </p:nvSpPr>
        <p:spPr>
          <a:xfrm>
            <a:off x="441678" y="119025"/>
            <a:ext cx="3901722" cy="627736"/>
          </a:xfrm>
          <a:prstGeom prst="rect">
            <a:avLst/>
          </a:prstGeom>
        </p:spPr>
        <p:txBody>
          <a:bodyPr vert="horz" wrap="square" lIns="0" tIns="12065" rIns="0" bIns="0" rtlCol="0">
            <a:spAutoFit/>
          </a:bodyPr>
          <a:lstStyle/>
          <a:p>
            <a:pPr marL="12700" marR="5080" algn="ctr">
              <a:lnSpc>
                <a:spcPct val="100000"/>
              </a:lnSpc>
              <a:spcBef>
                <a:spcPts val="95"/>
              </a:spcBef>
            </a:pPr>
            <a:r>
              <a:rPr lang="tr-TR" sz="2000" dirty="0">
                <a:solidFill>
                  <a:srgbClr val="FF0000"/>
                </a:solidFill>
                <a:latin typeface="Times New Roman" panose="02020603050405020304" pitchFamily="18" charset="0"/>
                <a:cs typeface="Times New Roman" panose="02020603050405020304" pitchFamily="18" charset="0"/>
              </a:rPr>
              <a:t>Laboratuvara Gönderilen Hatalı Numuneler  </a:t>
            </a:r>
            <a:endParaRP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40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6199" y="266700"/>
            <a:ext cx="2285999" cy="251031"/>
          </a:xfrm>
          <a:prstGeom prst="rect">
            <a:avLst/>
          </a:prstGeom>
        </p:spPr>
        <p:txBody>
          <a:bodyPr vert="horz" wrap="square" lIns="0" tIns="4763" rIns="0" bIns="0" rtlCol="0">
            <a:spAutoFit/>
          </a:bodyPr>
          <a:lstStyle/>
          <a:p>
            <a:pPr marL="4763" algn="ctr">
              <a:spcBef>
                <a:spcPts val="38"/>
              </a:spcBef>
            </a:pPr>
            <a:r>
              <a:rPr lang="tr-TR" spc="-6" dirty="0">
                <a:solidFill>
                  <a:srgbClr val="FF0000"/>
                </a:solidFill>
                <a:latin typeface="Times New Roman" panose="02020603050405020304" pitchFamily="18" charset="0"/>
                <a:cs typeface="Times New Roman" panose="02020603050405020304" pitchFamily="18" charset="0"/>
              </a:rPr>
              <a:t>SONUÇ ve ÖNERİLER</a:t>
            </a:r>
            <a:endParaRPr spc="-6" dirty="0">
              <a:solidFill>
                <a:srgbClr val="FF0000"/>
              </a:solidFill>
              <a:latin typeface="Times New Roman" panose="02020603050405020304" pitchFamily="18" charset="0"/>
              <a:cs typeface="Times New Roman" panose="02020603050405020304" pitchFamily="18" charset="0"/>
            </a:endParaRPr>
          </a:p>
        </p:txBody>
      </p:sp>
      <p:sp>
        <p:nvSpPr>
          <p:cNvPr id="3" name="object 3"/>
          <p:cNvSpPr txBox="1"/>
          <p:nvPr/>
        </p:nvSpPr>
        <p:spPr>
          <a:xfrm>
            <a:off x="343851" y="600133"/>
            <a:ext cx="3670697" cy="2764539"/>
          </a:xfrm>
          <a:prstGeom prst="rect">
            <a:avLst/>
          </a:prstGeom>
        </p:spPr>
        <p:txBody>
          <a:bodyPr vert="horz" wrap="square" lIns="0" tIns="4763" rIns="0" bIns="0" rtlCol="0">
            <a:spAutoFit/>
          </a:bodyPr>
          <a:lstStyle/>
          <a:p>
            <a:pPr marL="175498" indent="-171450" algn="just">
              <a:spcBef>
                <a:spcPts val="38"/>
              </a:spcBef>
              <a:buSzPct val="95833"/>
              <a:buFont typeface="Wingdings" panose="05000000000000000000" pitchFamily="2" charset="2"/>
              <a:buChar char="Ø"/>
              <a:tabLst>
                <a:tab pos="106442" algn="l"/>
              </a:tabLst>
            </a:pPr>
            <a:r>
              <a:rPr sz="1200" spc="-4" dirty="0">
                <a:latin typeface="Times New Roman" panose="02020603050405020304" pitchFamily="18" charset="0"/>
                <a:cs typeface="Times New Roman" panose="02020603050405020304" pitchFamily="18" charset="0"/>
              </a:rPr>
              <a:t>Tıbbi</a:t>
            </a:r>
            <a:r>
              <a:rPr sz="1200" spc="-23"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laboratuvarlarda</a:t>
            </a:r>
            <a:r>
              <a:rPr sz="1200" spc="-21"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hataların</a:t>
            </a:r>
            <a:r>
              <a:rPr sz="1200" spc="-32"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en</a:t>
            </a:r>
            <a:r>
              <a:rPr sz="1200" spc="-24"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büyük</a:t>
            </a:r>
            <a:r>
              <a:rPr sz="1200" spc="-21"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kaynağı</a:t>
            </a:r>
            <a:r>
              <a:rPr sz="1200" spc="-36"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preanalitik</a:t>
            </a:r>
            <a:r>
              <a:rPr sz="1200" spc="-26"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dönemdir</a:t>
            </a:r>
            <a:r>
              <a:rPr lang="tr-TR" sz="1200" spc="-4"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175260" indent="-171450" algn="just">
              <a:spcBef>
                <a:spcPts val="806"/>
              </a:spcBef>
              <a:buSzPct val="95833"/>
              <a:buFont typeface="Wingdings" panose="05000000000000000000" pitchFamily="2" charset="2"/>
              <a:buChar char="Ø"/>
              <a:tabLst>
                <a:tab pos="106204" algn="l"/>
              </a:tabLst>
            </a:pPr>
            <a:r>
              <a:rPr sz="1200" dirty="0">
                <a:latin typeface="Times New Roman" panose="02020603050405020304" pitchFamily="18" charset="0"/>
                <a:cs typeface="Times New Roman" panose="02020603050405020304" pitchFamily="18" charset="0"/>
              </a:rPr>
              <a:t>Hataları</a:t>
            </a:r>
            <a:r>
              <a:rPr sz="1200" spc="-32"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en</a:t>
            </a:r>
            <a:r>
              <a:rPr sz="1200" spc="-24"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aza</a:t>
            </a:r>
            <a:r>
              <a:rPr sz="1200" spc="-26"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indirebilmek</a:t>
            </a:r>
            <a:r>
              <a:rPr sz="1200" spc="-26"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için</a:t>
            </a:r>
            <a:r>
              <a:rPr sz="1200" spc="-26"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tüm</a:t>
            </a:r>
            <a:r>
              <a:rPr sz="1200" spc="-26"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süreçler</a:t>
            </a:r>
            <a:r>
              <a:rPr sz="1200" spc="-21"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izlenmeli</a:t>
            </a:r>
            <a:r>
              <a:rPr sz="1200" spc="-26"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ve</a:t>
            </a:r>
            <a:r>
              <a:rPr sz="1200" spc="-23"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kontrol</a:t>
            </a:r>
            <a:r>
              <a:rPr sz="1200" spc="-26"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edilmelidir</a:t>
            </a:r>
            <a:r>
              <a:rPr lang="tr-TR" sz="1200" spc="-4"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175498" indent="-171450" algn="just">
              <a:spcBef>
                <a:spcPts val="810"/>
              </a:spcBef>
              <a:buSzPct val="95833"/>
              <a:buFont typeface="Wingdings" panose="05000000000000000000" pitchFamily="2" charset="2"/>
              <a:buChar char="Ø"/>
              <a:tabLst>
                <a:tab pos="106442" algn="l"/>
              </a:tabLst>
            </a:pPr>
            <a:r>
              <a:rPr lang="tr-TR" sz="1200" spc="-26" dirty="0">
                <a:latin typeface="Times New Roman" panose="02020603050405020304" pitchFamily="18" charset="0"/>
                <a:cs typeface="Times New Roman" panose="02020603050405020304" pitchFamily="18" charset="0"/>
              </a:rPr>
              <a:t>Süreç</a:t>
            </a:r>
            <a:r>
              <a:rPr sz="1200" spc="-26"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yöntem</a:t>
            </a:r>
            <a:r>
              <a:rPr sz="1200" spc="-24"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geçerli</a:t>
            </a:r>
            <a:r>
              <a:rPr sz="1200" spc="-28"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kılma/doğrulama,</a:t>
            </a:r>
            <a:r>
              <a:rPr sz="1200" spc="-30"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iç</a:t>
            </a:r>
            <a:r>
              <a:rPr sz="1200" spc="-24"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kalite</a:t>
            </a:r>
            <a:r>
              <a:rPr sz="1200" spc="-28"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kontrol</a:t>
            </a:r>
            <a:r>
              <a:rPr sz="1200" spc="-26"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ve</a:t>
            </a:r>
            <a:r>
              <a:rPr sz="1200" spc="-15"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dış</a:t>
            </a:r>
            <a:r>
              <a:rPr sz="1200" spc="-23"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kalite</a:t>
            </a:r>
            <a:r>
              <a:rPr lang="tr-TR" sz="1200" spc="-4"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değerlendirme</a:t>
            </a:r>
            <a:r>
              <a:rPr sz="1200" spc="-45"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süreçlerini</a:t>
            </a:r>
            <a:r>
              <a:rPr sz="1200" spc="-47"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içermelidir</a:t>
            </a:r>
            <a:r>
              <a:rPr lang="tr-TR" sz="1200" spc="-4"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175498" indent="-171450" algn="just">
              <a:spcBef>
                <a:spcPts val="806"/>
              </a:spcBef>
              <a:buSzPct val="95833"/>
              <a:buFont typeface="Wingdings" panose="05000000000000000000" pitchFamily="2" charset="2"/>
              <a:buChar char="Ø"/>
              <a:tabLst>
                <a:tab pos="106442" algn="l"/>
              </a:tabLst>
            </a:pPr>
            <a:r>
              <a:rPr sz="1200" dirty="0">
                <a:latin typeface="Times New Roman" panose="02020603050405020304" pitchFamily="18" charset="0"/>
                <a:cs typeface="Times New Roman" panose="02020603050405020304" pitchFamily="18" charset="0"/>
              </a:rPr>
              <a:t>Süreçler</a:t>
            </a:r>
            <a:r>
              <a:rPr sz="1200" spc="-28"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kalite</a:t>
            </a:r>
            <a:r>
              <a:rPr sz="1200" spc="-32"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göstergeleri</a:t>
            </a:r>
            <a:r>
              <a:rPr sz="1200" spc="-32"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ile</a:t>
            </a:r>
            <a:r>
              <a:rPr sz="1200" spc="-23"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düzenli</a:t>
            </a:r>
            <a:r>
              <a:rPr sz="1200" spc="-30"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olarak</a:t>
            </a:r>
            <a:r>
              <a:rPr sz="1200" spc="-28"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izlen</a:t>
            </a:r>
            <a:r>
              <a:rPr lang="tr-TR" sz="1200" spc="-4" dirty="0" err="1">
                <a:latin typeface="Times New Roman" panose="02020603050405020304" pitchFamily="18" charset="0"/>
                <a:cs typeface="Times New Roman" panose="02020603050405020304" pitchFamily="18" charset="0"/>
              </a:rPr>
              <a:t>melid</a:t>
            </a:r>
            <a:r>
              <a:rPr sz="1200" spc="-4" dirty="0" err="1">
                <a:latin typeface="Times New Roman" panose="02020603050405020304" pitchFamily="18" charset="0"/>
                <a:cs typeface="Times New Roman" panose="02020603050405020304" pitchFamily="18" charset="0"/>
              </a:rPr>
              <a:t>ir</a:t>
            </a:r>
            <a:r>
              <a:rPr lang="tr-TR" sz="1200" spc="-4"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175260" marR="1905" indent="-171450" algn="just">
              <a:spcBef>
                <a:spcPts val="375"/>
              </a:spcBef>
              <a:buSzPct val="95833"/>
              <a:buFont typeface="Wingdings" panose="05000000000000000000" pitchFamily="2" charset="2"/>
              <a:buChar char="Ø"/>
              <a:tabLst>
                <a:tab pos="90488" algn="l"/>
                <a:tab pos="106204" algn="l"/>
              </a:tabLst>
            </a:pPr>
            <a:r>
              <a:rPr sz="1200" dirty="0" err="1">
                <a:latin typeface="Times New Roman" panose="02020603050405020304" pitchFamily="18" charset="0"/>
                <a:cs typeface="Times New Roman" panose="02020603050405020304" pitchFamily="18" charset="0"/>
              </a:rPr>
              <a:t>Doğru</a:t>
            </a:r>
            <a:r>
              <a:rPr sz="1200" dirty="0">
                <a:latin typeface="Times New Roman" panose="02020603050405020304" pitchFamily="18" charset="0"/>
                <a:cs typeface="Times New Roman" panose="02020603050405020304" pitchFamily="18" charset="0"/>
              </a:rPr>
              <a:t>,</a:t>
            </a:r>
            <a:r>
              <a:rPr sz="1200" spc="-24"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güvenilir</a:t>
            </a:r>
            <a:r>
              <a:rPr sz="1200" spc="-17"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ve</a:t>
            </a:r>
            <a:r>
              <a:rPr sz="1200" spc="-21" dirty="0">
                <a:latin typeface="Times New Roman" panose="02020603050405020304" pitchFamily="18" charset="0"/>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geçerli</a:t>
            </a:r>
            <a:r>
              <a:rPr sz="1200" spc="-24"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laboratuvar</a:t>
            </a:r>
            <a:r>
              <a:rPr sz="1200" spc="-21"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sonucu</a:t>
            </a:r>
            <a:r>
              <a:rPr sz="1200" spc="-21"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ancak</a:t>
            </a:r>
            <a:r>
              <a:rPr lang="tr-TR" sz="1200"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laboratuvarımızda</a:t>
            </a:r>
            <a:r>
              <a:rPr sz="1200" spc="-28" dirty="0">
                <a:latin typeface="Times New Roman" panose="02020603050405020304" pitchFamily="18" charset="0"/>
                <a:cs typeface="Times New Roman" panose="02020603050405020304" pitchFamily="18" charset="0"/>
              </a:rPr>
              <a:t> </a:t>
            </a:r>
            <a:r>
              <a:rPr sz="1200" spc="-4" dirty="0">
                <a:latin typeface="Times New Roman" panose="02020603050405020304" pitchFamily="18" charset="0"/>
                <a:cs typeface="Times New Roman" panose="02020603050405020304" pitchFamily="18" charset="0"/>
              </a:rPr>
              <a:t>kalite </a:t>
            </a:r>
            <a:r>
              <a:rPr sz="1200" dirty="0">
                <a:latin typeface="Times New Roman" panose="02020603050405020304" pitchFamily="18" charset="0"/>
                <a:cs typeface="Times New Roman" panose="02020603050405020304" pitchFamily="18" charset="0"/>
              </a:rPr>
              <a:t>güvencesi</a:t>
            </a:r>
            <a:r>
              <a:rPr sz="1200" spc="-23"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ile</a:t>
            </a:r>
            <a:r>
              <a:rPr sz="1200" spc="-28" dirty="0">
                <a:latin typeface="Times New Roman" panose="02020603050405020304" pitchFamily="18" charset="0"/>
                <a:cs typeface="Times New Roman" panose="02020603050405020304" pitchFamily="18" charset="0"/>
              </a:rPr>
              <a:t> </a:t>
            </a:r>
            <a:r>
              <a:rPr sz="1200" spc="-4" dirty="0" err="1">
                <a:latin typeface="Times New Roman" panose="02020603050405020304" pitchFamily="18" charset="0"/>
                <a:cs typeface="Times New Roman" panose="02020603050405020304" pitchFamily="18" charset="0"/>
              </a:rPr>
              <a:t>sağlan</a:t>
            </a:r>
            <a:r>
              <a:rPr lang="tr-TR" sz="1200" spc="-4" dirty="0" err="1">
                <a:latin typeface="Times New Roman" panose="02020603050405020304" pitchFamily="18" charset="0"/>
                <a:cs typeface="Times New Roman" panose="02020603050405020304" pitchFamily="18" charset="0"/>
              </a:rPr>
              <a:t>acaktır</a:t>
            </a:r>
            <a:r>
              <a:rPr lang="tr-TR" sz="1200" spc="-4" dirty="0">
                <a:latin typeface="Times New Roman" panose="02020603050405020304" pitchFamily="18" charset="0"/>
                <a:cs typeface="Times New Roman" panose="02020603050405020304" pitchFamily="18" charset="0"/>
              </a:rPr>
              <a:t>. Bunun için numunenin istem aşamasından laboratuvarda işlem aşamasına kadar dikkatli olunmalı ve hata kaynakları en aza indirilmelidir.</a:t>
            </a:r>
            <a:endParaRPr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descr="Teşekkürler | Finike Portakalı, PortakalBahcem.com'dan doğal online meyve  sipari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45720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63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022" y="177122"/>
            <a:ext cx="3950335" cy="258404"/>
          </a:xfrm>
          <a:prstGeom prst="rect">
            <a:avLst/>
          </a:prstGeom>
        </p:spPr>
        <p:txBody>
          <a:bodyPr vert="horz" wrap="square" lIns="0" tIns="12065" rIns="0" bIns="0" rtlCol="0">
            <a:spAutoFit/>
          </a:bodyPr>
          <a:lstStyle/>
          <a:p>
            <a:pPr marL="12700">
              <a:lnSpc>
                <a:spcPct val="100000"/>
              </a:lnSpc>
              <a:spcBef>
                <a:spcPts val="95"/>
              </a:spcBef>
            </a:pPr>
            <a:r>
              <a:rPr dirty="0">
                <a:solidFill>
                  <a:srgbClr val="000000"/>
                </a:solidFill>
                <a:latin typeface="Times New Roman" panose="02020603050405020304" pitchFamily="18" charset="0"/>
                <a:cs typeface="Times New Roman" panose="02020603050405020304" pitchFamily="18" charset="0"/>
              </a:rPr>
              <a:t>Klinik</a:t>
            </a:r>
            <a:r>
              <a:rPr spc="-30" dirty="0">
                <a:solidFill>
                  <a:srgbClr val="000000"/>
                </a:solidFill>
                <a:latin typeface="Times New Roman" panose="02020603050405020304" pitchFamily="18" charset="0"/>
                <a:cs typeface="Times New Roman" panose="02020603050405020304" pitchFamily="18" charset="0"/>
              </a:rPr>
              <a:t> </a:t>
            </a:r>
            <a:r>
              <a:rPr spc="-10" dirty="0">
                <a:solidFill>
                  <a:srgbClr val="000000"/>
                </a:solidFill>
                <a:latin typeface="Times New Roman" panose="02020603050405020304" pitchFamily="18" charset="0"/>
                <a:cs typeface="Times New Roman" panose="02020603050405020304" pitchFamily="18" charset="0"/>
              </a:rPr>
              <a:t>Mikrobiyoloji</a:t>
            </a:r>
            <a:r>
              <a:rPr spc="-35" dirty="0">
                <a:solidFill>
                  <a:srgbClr val="000000"/>
                </a:solidFill>
                <a:latin typeface="Times New Roman" panose="02020603050405020304" pitchFamily="18" charset="0"/>
                <a:cs typeface="Times New Roman" panose="02020603050405020304" pitchFamily="18" charset="0"/>
              </a:rPr>
              <a:t> </a:t>
            </a:r>
            <a:r>
              <a:rPr spc="-10" dirty="0">
                <a:solidFill>
                  <a:srgbClr val="000000"/>
                </a:solidFill>
                <a:latin typeface="Times New Roman" panose="02020603050405020304" pitchFamily="18" charset="0"/>
                <a:cs typeface="Times New Roman" panose="02020603050405020304" pitchFamily="18" charset="0"/>
              </a:rPr>
              <a:t>Laboratuvarı</a:t>
            </a:r>
            <a:endParaRPr dirty="0">
              <a:latin typeface="Times New Roman" panose="02020603050405020304" pitchFamily="18" charset="0"/>
              <a:cs typeface="Times New Roman" panose="02020603050405020304" pitchFamily="18" charset="0"/>
            </a:endParaRPr>
          </a:p>
        </p:txBody>
      </p:sp>
      <p:sp>
        <p:nvSpPr>
          <p:cNvPr id="3" name="object 3"/>
          <p:cNvSpPr txBox="1"/>
          <p:nvPr/>
        </p:nvSpPr>
        <p:spPr>
          <a:xfrm>
            <a:off x="261874" y="495300"/>
            <a:ext cx="3914775" cy="1305486"/>
          </a:xfrm>
          <a:prstGeom prst="rect">
            <a:avLst/>
          </a:prstGeom>
        </p:spPr>
        <p:txBody>
          <a:bodyPr vert="horz" wrap="square" lIns="0" tIns="12700" rIns="0" bIns="0" rtlCol="0">
            <a:spAutoFit/>
          </a:bodyPr>
          <a:lstStyle/>
          <a:p>
            <a:pPr marL="183515" marR="121920" indent="-171450" algn="just">
              <a:lnSpc>
                <a:spcPct val="100000"/>
              </a:lnSpc>
              <a:spcBef>
                <a:spcPts val="100"/>
              </a:spcBef>
              <a:buFont typeface="Wingdings" panose="05000000000000000000" pitchFamily="2" charset="2"/>
              <a:buChar char="Ø"/>
            </a:pPr>
            <a:r>
              <a:rPr lang="tr-TR" sz="1200" spc="30" dirty="0">
                <a:solidFill>
                  <a:schemeClr val="bg1"/>
                </a:solidFill>
                <a:latin typeface="Times New Roman" panose="02020603050405020304" pitchFamily="18" charset="0"/>
                <a:cs typeface="Times New Roman" panose="02020603050405020304" pitchFamily="18" charset="0"/>
              </a:rPr>
              <a:t>   </a:t>
            </a:r>
            <a:r>
              <a:rPr sz="1200" spc="30" dirty="0">
                <a:solidFill>
                  <a:schemeClr val="bg1"/>
                </a:solidFill>
                <a:latin typeface="Times New Roman" panose="02020603050405020304" pitchFamily="18" charset="0"/>
                <a:cs typeface="Times New Roman" panose="02020603050405020304" pitchFamily="18" charset="0"/>
              </a:rPr>
              <a:t> </a:t>
            </a:r>
            <a:r>
              <a:rPr sz="1200" spc="-75" dirty="0">
                <a:solidFill>
                  <a:schemeClr val="bg1"/>
                </a:solidFill>
                <a:latin typeface="Times New Roman" panose="02020603050405020304" pitchFamily="18" charset="0"/>
                <a:cs typeface="Times New Roman" panose="02020603050405020304" pitchFamily="18" charset="0"/>
              </a:rPr>
              <a:t>Klinik</a:t>
            </a:r>
            <a:r>
              <a:rPr sz="1200" spc="-15" dirty="0">
                <a:solidFill>
                  <a:schemeClr val="bg1"/>
                </a:solidFill>
                <a:latin typeface="Times New Roman" panose="02020603050405020304" pitchFamily="18" charset="0"/>
                <a:cs typeface="Times New Roman" panose="02020603050405020304" pitchFamily="18" charset="0"/>
              </a:rPr>
              <a:t> </a:t>
            </a:r>
            <a:r>
              <a:rPr sz="1200" spc="-55" dirty="0">
                <a:solidFill>
                  <a:schemeClr val="bg1"/>
                </a:solidFill>
                <a:latin typeface="Times New Roman" panose="02020603050405020304" pitchFamily="18" charset="0"/>
                <a:cs typeface="Times New Roman" panose="02020603050405020304" pitchFamily="18" charset="0"/>
              </a:rPr>
              <a:t>Mikrobiyoloji;</a:t>
            </a:r>
            <a:r>
              <a:rPr sz="1200" spc="-30" dirty="0">
                <a:solidFill>
                  <a:schemeClr val="bg1"/>
                </a:solidFill>
                <a:latin typeface="Times New Roman" panose="02020603050405020304" pitchFamily="18" charset="0"/>
                <a:cs typeface="Times New Roman" panose="02020603050405020304" pitchFamily="18" charset="0"/>
              </a:rPr>
              <a:t> </a:t>
            </a:r>
            <a:r>
              <a:rPr sz="1200" spc="-10" dirty="0">
                <a:solidFill>
                  <a:schemeClr val="bg1"/>
                </a:solidFill>
                <a:latin typeface="Times New Roman" panose="02020603050405020304" pitchFamily="18" charset="0"/>
                <a:cs typeface="Times New Roman" panose="02020603050405020304" pitchFamily="18" charset="0"/>
              </a:rPr>
              <a:t>insanda</a:t>
            </a:r>
            <a:r>
              <a:rPr sz="1200" spc="-5" dirty="0">
                <a:solidFill>
                  <a:schemeClr val="bg1"/>
                </a:solidFill>
                <a:latin typeface="Times New Roman" panose="02020603050405020304" pitchFamily="18" charset="0"/>
                <a:cs typeface="Times New Roman" panose="02020603050405020304" pitchFamily="18" charset="0"/>
              </a:rPr>
              <a:t> </a:t>
            </a:r>
            <a:r>
              <a:rPr sz="1200" spc="-45" dirty="0">
                <a:solidFill>
                  <a:schemeClr val="bg1"/>
                </a:solidFill>
                <a:latin typeface="Times New Roman" panose="02020603050405020304" pitchFamily="18" charset="0"/>
                <a:cs typeface="Times New Roman" panose="02020603050405020304" pitchFamily="18" charset="0"/>
              </a:rPr>
              <a:t>mikroorganizmaların</a:t>
            </a:r>
            <a:r>
              <a:rPr sz="1200" spc="5" dirty="0">
                <a:solidFill>
                  <a:schemeClr val="bg1"/>
                </a:solidFill>
                <a:latin typeface="Times New Roman" panose="02020603050405020304" pitchFamily="18" charset="0"/>
                <a:cs typeface="Times New Roman" panose="02020603050405020304" pitchFamily="18" charset="0"/>
              </a:rPr>
              <a:t> </a:t>
            </a:r>
            <a:r>
              <a:rPr sz="1200" dirty="0">
                <a:solidFill>
                  <a:schemeClr val="bg1"/>
                </a:solidFill>
                <a:latin typeface="Times New Roman" panose="02020603050405020304" pitchFamily="18" charset="0"/>
                <a:cs typeface="Times New Roman" panose="02020603050405020304" pitchFamily="18" charset="0"/>
              </a:rPr>
              <a:t>neden</a:t>
            </a:r>
            <a:r>
              <a:rPr sz="1200" spc="10" dirty="0">
                <a:solidFill>
                  <a:schemeClr val="bg1"/>
                </a:solidFill>
                <a:latin typeface="Times New Roman" panose="02020603050405020304" pitchFamily="18" charset="0"/>
                <a:cs typeface="Times New Roman" panose="02020603050405020304" pitchFamily="18" charset="0"/>
              </a:rPr>
              <a:t> </a:t>
            </a:r>
            <a:r>
              <a:rPr sz="1200" spc="-10" dirty="0">
                <a:solidFill>
                  <a:schemeClr val="bg1"/>
                </a:solidFill>
                <a:latin typeface="Times New Roman" panose="02020603050405020304" pitchFamily="18" charset="0"/>
                <a:cs typeface="Times New Roman" panose="02020603050405020304" pitchFamily="18" charset="0"/>
              </a:rPr>
              <a:t>olduğu </a:t>
            </a:r>
            <a:r>
              <a:rPr sz="1200" spc="-50" dirty="0">
                <a:solidFill>
                  <a:schemeClr val="bg1"/>
                </a:solidFill>
                <a:latin typeface="Times New Roman" panose="02020603050405020304" pitchFamily="18" charset="0"/>
                <a:cs typeface="Times New Roman" panose="02020603050405020304" pitchFamily="18" charset="0"/>
              </a:rPr>
              <a:t>hastalıkların</a:t>
            </a:r>
            <a:r>
              <a:rPr sz="1200" spc="-5" dirty="0">
                <a:solidFill>
                  <a:schemeClr val="bg1"/>
                </a:solidFill>
                <a:latin typeface="Times New Roman" panose="02020603050405020304" pitchFamily="18" charset="0"/>
                <a:cs typeface="Times New Roman" panose="02020603050405020304" pitchFamily="18" charset="0"/>
              </a:rPr>
              <a:t> </a:t>
            </a:r>
            <a:r>
              <a:rPr sz="1200" spc="-60" dirty="0">
                <a:solidFill>
                  <a:schemeClr val="bg1"/>
                </a:solidFill>
                <a:latin typeface="Times New Roman" panose="02020603050405020304" pitchFamily="18" charset="0"/>
                <a:cs typeface="Times New Roman" panose="02020603050405020304" pitchFamily="18" charset="0"/>
              </a:rPr>
              <a:t>tanısı,</a:t>
            </a:r>
            <a:r>
              <a:rPr sz="1200" spc="5" dirty="0">
                <a:solidFill>
                  <a:schemeClr val="bg1"/>
                </a:solidFill>
                <a:latin typeface="Times New Roman" panose="02020603050405020304" pitchFamily="18" charset="0"/>
                <a:cs typeface="Times New Roman" panose="02020603050405020304" pitchFamily="18" charset="0"/>
              </a:rPr>
              <a:t> </a:t>
            </a:r>
            <a:r>
              <a:rPr sz="1200" spc="-40" dirty="0">
                <a:solidFill>
                  <a:schemeClr val="bg1"/>
                </a:solidFill>
                <a:latin typeface="Times New Roman" panose="02020603050405020304" pitchFamily="18" charset="0"/>
                <a:cs typeface="Times New Roman" panose="02020603050405020304" pitchFamily="18" charset="0"/>
              </a:rPr>
              <a:t>ayırıcı</a:t>
            </a:r>
            <a:r>
              <a:rPr sz="1200" spc="-20" dirty="0">
                <a:solidFill>
                  <a:schemeClr val="bg1"/>
                </a:solidFill>
                <a:latin typeface="Times New Roman" panose="02020603050405020304" pitchFamily="18" charset="0"/>
                <a:cs typeface="Times New Roman" panose="02020603050405020304" pitchFamily="18" charset="0"/>
              </a:rPr>
              <a:t> </a:t>
            </a:r>
            <a:r>
              <a:rPr sz="1200" spc="-55" dirty="0">
                <a:solidFill>
                  <a:schemeClr val="bg1"/>
                </a:solidFill>
                <a:latin typeface="Times New Roman" panose="02020603050405020304" pitchFamily="18" charset="0"/>
                <a:cs typeface="Times New Roman" panose="02020603050405020304" pitchFamily="18" charset="0"/>
              </a:rPr>
              <a:t>tanısı,</a:t>
            </a:r>
            <a:r>
              <a:rPr sz="1200" spc="20" dirty="0">
                <a:solidFill>
                  <a:schemeClr val="bg1"/>
                </a:solidFill>
                <a:latin typeface="Times New Roman" panose="02020603050405020304" pitchFamily="18" charset="0"/>
                <a:cs typeface="Times New Roman" panose="02020603050405020304" pitchFamily="18" charset="0"/>
              </a:rPr>
              <a:t> </a:t>
            </a:r>
            <a:r>
              <a:rPr sz="1200" spc="-40" dirty="0">
                <a:solidFill>
                  <a:schemeClr val="bg1"/>
                </a:solidFill>
                <a:latin typeface="Times New Roman" panose="02020603050405020304" pitchFamily="18" charset="0"/>
                <a:cs typeface="Times New Roman" panose="02020603050405020304" pitchFamily="18" charset="0"/>
              </a:rPr>
              <a:t>önlenmesi,</a:t>
            </a:r>
            <a:r>
              <a:rPr sz="1200" spc="20" dirty="0">
                <a:solidFill>
                  <a:schemeClr val="bg1"/>
                </a:solidFill>
                <a:latin typeface="Times New Roman" panose="02020603050405020304" pitchFamily="18" charset="0"/>
                <a:cs typeface="Times New Roman" panose="02020603050405020304" pitchFamily="18" charset="0"/>
              </a:rPr>
              <a:t> </a:t>
            </a:r>
            <a:r>
              <a:rPr sz="1200" spc="-55" dirty="0">
                <a:solidFill>
                  <a:schemeClr val="bg1"/>
                </a:solidFill>
                <a:latin typeface="Times New Roman" panose="02020603050405020304" pitchFamily="18" charset="0"/>
                <a:cs typeface="Times New Roman" panose="02020603050405020304" pitchFamily="18" charset="0"/>
              </a:rPr>
              <a:t>korunulması,</a:t>
            </a:r>
            <a:r>
              <a:rPr sz="1200" spc="-15" dirty="0">
                <a:solidFill>
                  <a:schemeClr val="bg1"/>
                </a:solidFill>
                <a:latin typeface="Times New Roman" panose="02020603050405020304" pitchFamily="18" charset="0"/>
                <a:cs typeface="Times New Roman" panose="02020603050405020304" pitchFamily="18" charset="0"/>
              </a:rPr>
              <a:t> </a:t>
            </a:r>
            <a:r>
              <a:rPr sz="1200" spc="-10" dirty="0">
                <a:solidFill>
                  <a:schemeClr val="bg1"/>
                </a:solidFill>
                <a:latin typeface="Times New Roman" panose="02020603050405020304" pitchFamily="18" charset="0"/>
                <a:cs typeface="Times New Roman" panose="02020603050405020304" pitchFamily="18" charset="0"/>
              </a:rPr>
              <a:t>tedavinin </a:t>
            </a:r>
            <a:r>
              <a:rPr sz="1200" spc="-45" dirty="0">
                <a:solidFill>
                  <a:schemeClr val="bg1"/>
                </a:solidFill>
                <a:latin typeface="Times New Roman" panose="02020603050405020304" pitchFamily="18" charset="0"/>
                <a:cs typeface="Times New Roman" panose="02020603050405020304" pitchFamily="18" charset="0"/>
              </a:rPr>
              <a:t>yönlendirilmesi</a:t>
            </a:r>
            <a:r>
              <a:rPr sz="1200" spc="-25" dirty="0">
                <a:solidFill>
                  <a:schemeClr val="bg1"/>
                </a:solidFill>
                <a:latin typeface="Times New Roman" panose="02020603050405020304" pitchFamily="18" charset="0"/>
                <a:cs typeface="Times New Roman" panose="02020603050405020304" pitchFamily="18" charset="0"/>
              </a:rPr>
              <a:t> </a:t>
            </a:r>
            <a:r>
              <a:rPr sz="1200" dirty="0">
                <a:solidFill>
                  <a:schemeClr val="bg1"/>
                </a:solidFill>
                <a:latin typeface="Times New Roman" panose="02020603050405020304" pitchFamily="18" charset="0"/>
                <a:cs typeface="Times New Roman" panose="02020603050405020304" pitchFamily="18" charset="0"/>
              </a:rPr>
              <a:t>ve</a:t>
            </a:r>
            <a:r>
              <a:rPr sz="1200" spc="15" dirty="0">
                <a:solidFill>
                  <a:schemeClr val="bg1"/>
                </a:solidFill>
                <a:latin typeface="Times New Roman" panose="02020603050405020304" pitchFamily="18" charset="0"/>
                <a:cs typeface="Times New Roman" panose="02020603050405020304" pitchFamily="18" charset="0"/>
              </a:rPr>
              <a:t> </a:t>
            </a:r>
            <a:r>
              <a:rPr sz="1200" spc="-55" dirty="0">
                <a:solidFill>
                  <a:schemeClr val="bg1"/>
                </a:solidFill>
                <a:latin typeface="Times New Roman" panose="02020603050405020304" pitchFamily="18" charset="0"/>
                <a:cs typeface="Times New Roman" panose="02020603050405020304" pitchFamily="18" charset="0"/>
              </a:rPr>
              <a:t>izlenmesi,</a:t>
            </a:r>
            <a:r>
              <a:rPr sz="1200" dirty="0">
                <a:solidFill>
                  <a:schemeClr val="bg1"/>
                </a:solidFill>
                <a:latin typeface="Times New Roman" panose="02020603050405020304" pitchFamily="18" charset="0"/>
                <a:cs typeface="Times New Roman" panose="02020603050405020304" pitchFamily="18" charset="0"/>
              </a:rPr>
              <a:t> </a:t>
            </a:r>
            <a:r>
              <a:rPr sz="1200" spc="-40" dirty="0">
                <a:solidFill>
                  <a:schemeClr val="bg1"/>
                </a:solidFill>
                <a:latin typeface="Times New Roman" panose="02020603050405020304" pitchFamily="18" charset="0"/>
                <a:cs typeface="Times New Roman" panose="02020603050405020304" pitchFamily="18" charset="0"/>
              </a:rPr>
              <a:t>antimikrobiyal</a:t>
            </a:r>
            <a:r>
              <a:rPr sz="1200" spc="-45" dirty="0">
                <a:solidFill>
                  <a:schemeClr val="bg1"/>
                </a:solidFill>
                <a:latin typeface="Times New Roman" panose="02020603050405020304" pitchFamily="18" charset="0"/>
                <a:cs typeface="Times New Roman" panose="02020603050405020304" pitchFamily="18" charset="0"/>
              </a:rPr>
              <a:t> </a:t>
            </a:r>
            <a:r>
              <a:rPr sz="1200" dirty="0">
                <a:solidFill>
                  <a:schemeClr val="bg1"/>
                </a:solidFill>
                <a:latin typeface="Times New Roman" panose="02020603050405020304" pitchFamily="18" charset="0"/>
                <a:cs typeface="Times New Roman" panose="02020603050405020304" pitchFamily="18" charset="0"/>
              </a:rPr>
              <a:t>ilaç</a:t>
            </a:r>
            <a:r>
              <a:rPr sz="1200" spc="-25" dirty="0">
                <a:solidFill>
                  <a:schemeClr val="bg1"/>
                </a:solidFill>
                <a:latin typeface="Times New Roman" panose="02020603050405020304" pitchFamily="18" charset="0"/>
                <a:cs typeface="Times New Roman" panose="02020603050405020304" pitchFamily="18" charset="0"/>
              </a:rPr>
              <a:t> direncinin</a:t>
            </a:r>
            <a:r>
              <a:rPr sz="1200" spc="-65" dirty="0">
                <a:solidFill>
                  <a:schemeClr val="bg1"/>
                </a:solidFill>
                <a:latin typeface="Times New Roman" panose="02020603050405020304" pitchFamily="18" charset="0"/>
                <a:cs typeface="Times New Roman" panose="02020603050405020304" pitchFamily="18" charset="0"/>
              </a:rPr>
              <a:t> </a:t>
            </a:r>
            <a:r>
              <a:rPr sz="1200" spc="-25" dirty="0">
                <a:solidFill>
                  <a:schemeClr val="bg1"/>
                </a:solidFill>
                <a:latin typeface="Times New Roman" panose="02020603050405020304" pitchFamily="18" charset="0"/>
                <a:cs typeface="Times New Roman" panose="02020603050405020304" pitchFamily="18" charset="0"/>
              </a:rPr>
              <a:t>izlenmesi </a:t>
            </a:r>
            <a:r>
              <a:rPr sz="1200" dirty="0">
                <a:solidFill>
                  <a:schemeClr val="bg1"/>
                </a:solidFill>
                <a:latin typeface="Times New Roman" panose="02020603050405020304" pitchFamily="18" charset="0"/>
                <a:cs typeface="Times New Roman" panose="02020603050405020304" pitchFamily="18" charset="0"/>
              </a:rPr>
              <a:t>amacıyla</a:t>
            </a:r>
            <a:r>
              <a:rPr sz="1200" spc="-20" dirty="0">
                <a:solidFill>
                  <a:schemeClr val="bg1"/>
                </a:solidFill>
                <a:latin typeface="Times New Roman" panose="02020603050405020304" pitchFamily="18" charset="0"/>
                <a:cs typeface="Times New Roman" panose="02020603050405020304" pitchFamily="18" charset="0"/>
              </a:rPr>
              <a:t> </a:t>
            </a:r>
            <a:r>
              <a:rPr sz="1200" spc="-10" dirty="0">
                <a:solidFill>
                  <a:schemeClr val="bg1"/>
                </a:solidFill>
                <a:latin typeface="Times New Roman" panose="02020603050405020304" pitchFamily="18" charset="0"/>
                <a:cs typeface="Times New Roman" panose="02020603050405020304" pitchFamily="18" charset="0"/>
              </a:rPr>
              <a:t>hastaya</a:t>
            </a:r>
            <a:r>
              <a:rPr sz="1200" spc="-20" dirty="0">
                <a:solidFill>
                  <a:schemeClr val="bg1"/>
                </a:solidFill>
                <a:latin typeface="Times New Roman" panose="02020603050405020304" pitchFamily="18" charset="0"/>
                <a:cs typeface="Times New Roman" panose="02020603050405020304" pitchFamily="18" charset="0"/>
              </a:rPr>
              <a:t> ait</a:t>
            </a:r>
            <a:r>
              <a:rPr sz="1200" spc="-45" dirty="0">
                <a:solidFill>
                  <a:schemeClr val="bg1"/>
                </a:solidFill>
                <a:latin typeface="Times New Roman" panose="02020603050405020304" pitchFamily="18" charset="0"/>
                <a:cs typeface="Times New Roman" panose="02020603050405020304" pitchFamily="18" charset="0"/>
              </a:rPr>
              <a:t> </a:t>
            </a:r>
            <a:r>
              <a:rPr sz="1200" spc="-40" dirty="0" err="1">
                <a:solidFill>
                  <a:schemeClr val="bg1"/>
                </a:solidFill>
                <a:latin typeface="Times New Roman" panose="02020603050405020304" pitchFamily="18" charset="0"/>
                <a:cs typeface="Times New Roman" panose="02020603050405020304" pitchFamily="18" charset="0"/>
              </a:rPr>
              <a:t>tüm</a:t>
            </a:r>
            <a:r>
              <a:rPr sz="1200" spc="-20" dirty="0">
                <a:solidFill>
                  <a:schemeClr val="bg1"/>
                </a:solidFill>
                <a:latin typeface="Times New Roman" panose="02020603050405020304" pitchFamily="18" charset="0"/>
                <a:cs typeface="Times New Roman" panose="02020603050405020304" pitchFamily="18" charset="0"/>
              </a:rPr>
              <a:t> </a:t>
            </a:r>
            <a:r>
              <a:rPr sz="1200" spc="-50" dirty="0" err="1">
                <a:solidFill>
                  <a:schemeClr val="bg1"/>
                </a:solidFill>
                <a:latin typeface="Times New Roman" panose="02020603050405020304" pitchFamily="18" charset="0"/>
                <a:cs typeface="Times New Roman" panose="02020603050405020304" pitchFamily="18" charset="0"/>
              </a:rPr>
              <a:t>biyolojik</a:t>
            </a:r>
            <a:r>
              <a:rPr lang="tr-TR" sz="1200" spc="-75" dirty="0">
                <a:solidFill>
                  <a:schemeClr val="bg1"/>
                </a:solidFill>
                <a:latin typeface="Times New Roman" panose="02020603050405020304" pitchFamily="18" charset="0"/>
                <a:cs typeface="Times New Roman" panose="02020603050405020304" pitchFamily="18" charset="0"/>
              </a:rPr>
              <a:t> örneklerle </a:t>
            </a:r>
            <a:r>
              <a:rPr sz="1200" spc="-10" dirty="0" err="1">
                <a:solidFill>
                  <a:schemeClr val="bg1"/>
                </a:solidFill>
                <a:latin typeface="Times New Roman" panose="02020603050405020304" pitchFamily="18" charset="0"/>
                <a:cs typeface="Times New Roman" panose="02020603050405020304" pitchFamily="18" charset="0"/>
              </a:rPr>
              <a:t>testlerin</a:t>
            </a:r>
            <a:r>
              <a:rPr lang="tr-TR" sz="1200" spc="-10" dirty="0">
                <a:solidFill>
                  <a:schemeClr val="bg1"/>
                </a:solidFill>
                <a:latin typeface="Times New Roman" panose="02020603050405020304" pitchFamily="18" charset="0"/>
                <a:cs typeface="Times New Roman" panose="02020603050405020304" pitchFamily="18" charset="0"/>
              </a:rPr>
              <a:t> </a:t>
            </a:r>
            <a:r>
              <a:rPr sz="1200" spc="-40" dirty="0" err="1">
                <a:solidFill>
                  <a:schemeClr val="bg1"/>
                </a:solidFill>
                <a:latin typeface="Times New Roman" panose="02020603050405020304" pitchFamily="18" charset="0"/>
                <a:cs typeface="Times New Roman" panose="02020603050405020304" pitchFamily="18" charset="0"/>
              </a:rPr>
              <a:t>yapılması</a:t>
            </a:r>
            <a:r>
              <a:rPr sz="1200" spc="-40" dirty="0">
                <a:solidFill>
                  <a:schemeClr val="bg1"/>
                </a:solidFill>
                <a:latin typeface="Times New Roman" panose="02020603050405020304" pitchFamily="18" charset="0"/>
                <a:cs typeface="Times New Roman" panose="02020603050405020304" pitchFamily="18" charset="0"/>
              </a:rPr>
              <a:t>,</a:t>
            </a:r>
            <a:r>
              <a:rPr sz="1200" spc="5" dirty="0">
                <a:solidFill>
                  <a:schemeClr val="bg1"/>
                </a:solidFill>
                <a:latin typeface="Times New Roman" panose="02020603050405020304" pitchFamily="18" charset="0"/>
                <a:cs typeface="Times New Roman" panose="02020603050405020304" pitchFamily="18" charset="0"/>
              </a:rPr>
              <a:t> </a:t>
            </a:r>
            <a:r>
              <a:rPr sz="1200" spc="-35" dirty="0">
                <a:solidFill>
                  <a:schemeClr val="bg1"/>
                </a:solidFill>
                <a:latin typeface="Times New Roman" panose="02020603050405020304" pitchFamily="18" charset="0"/>
                <a:cs typeface="Times New Roman" panose="02020603050405020304" pitchFamily="18" charset="0"/>
              </a:rPr>
              <a:t>sonuçların</a:t>
            </a:r>
            <a:r>
              <a:rPr sz="1200" spc="-50" dirty="0">
                <a:solidFill>
                  <a:schemeClr val="bg1"/>
                </a:solidFill>
                <a:latin typeface="Times New Roman" panose="02020603050405020304" pitchFamily="18" charset="0"/>
                <a:cs typeface="Times New Roman" panose="02020603050405020304" pitchFamily="18" charset="0"/>
              </a:rPr>
              <a:t> </a:t>
            </a:r>
            <a:r>
              <a:rPr sz="1200" spc="-45" dirty="0">
                <a:solidFill>
                  <a:schemeClr val="bg1"/>
                </a:solidFill>
                <a:latin typeface="Times New Roman" panose="02020603050405020304" pitchFamily="18" charset="0"/>
                <a:cs typeface="Times New Roman" panose="02020603050405020304" pitchFamily="18" charset="0"/>
              </a:rPr>
              <a:t>yorumlanması</a:t>
            </a:r>
            <a:r>
              <a:rPr sz="1200" spc="5" dirty="0">
                <a:solidFill>
                  <a:schemeClr val="bg1"/>
                </a:solidFill>
                <a:latin typeface="Times New Roman" panose="02020603050405020304" pitchFamily="18" charset="0"/>
                <a:cs typeface="Times New Roman" panose="02020603050405020304" pitchFamily="18" charset="0"/>
              </a:rPr>
              <a:t> </a:t>
            </a:r>
            <a:r>
              <a:rPr sz="1200" dirty="0">
                <a:solidFill>
                  <a:schemeClr val="bg1"/>
                </a:solidFill>
                <a:latin typeface="Times New Roman" panose="02020603050405020304" pitchFamily="18" charset="0"/>
                <a:cs typeface="Times New Roman" panose="02020603050405020304" pitchFamily="18" charset="0"/>
              </a:rPr>
              <a:t>ve</a:t>
            </a:r>
            <a:r>
              <a:rPr sz="1200" spc="-10" dirty="0">
                <a:solidFill>
                  <a:schemeClr val="bg1"/>
                </a:solidFill>
                <a:latin typeface="Times New Roman" panose="02020603050405020304" pitchFamily="18" charset="0"/>
                <a:cs typeface="Times New Roman" panose="02020603050405020304" pitchFamily="18" charset="0"/>
              </a:rPr>
              <a:t> </a:t>
            </a:r>
            <a:r>
              <a:rPr sz="1200" spc="-30" dirty="0">
                <a:solidFill>
                  <a:schemeClr val="bg1"/>
                </a:solidFill>
                <a:latin typeface="Times New Roman" panose="02020603050405020304" pitchFamily="18" charset="0"/>
                <a:cs typeface="Times New Roman" panose="02020603050405020304" pitchFamily="18" charset="0"/>
              </a:rPr>
              <a:t>tıbbi</a:t>
            </a:r>
            <a:r>
              <a:rPr sz="1200" spc="-25" dirty="0">
                <a:solidFill>
                  <a:schemeClr val="bg1"/>
                </a:solidFill>
                <a:latin typeface="Times New Roman" panose="02020603050405020304" pitchFamily="18" charset="0"/>
                <a:cs typeface="Times New Roman" panose="02020603050405020304" pitchFamily="18" charset="0"/>
              </a:rPr>
              <a:t> </a:t>
            </a:r>
            <a:r>
              <a:rPr sz="1200" spc="-45" dirty="0">
                <a:solidFill>
                  <a:schemeClr val="bg1"/>
                </a:solidFill>
                <a:latin typeface="Times New Roman" panose="02020603050405020304" pitchFamily="18" charset="0"/>
                <a:cs typeface="Times New Roman" panose="02020603050405020304" pitchFamily="18" charset="0"/>
              </a:rPr>
              <a:t>konsültasyonu</a:t>
            </a:r>
            <a:r>
              <a:rPr sz="1200" spc="-25" dirty="0">
                <a:solidFill>
                  <a:schemeClr val="bg1"/>
                </a:solidFill>
                <a:latin typeface="Times New Roman" panose="02020603050405020304" pitchFamily="18" charset="0"/>
                <a:cs typeface="Times New Roman" panose="02020603050405020304" pitchFamily="18" charset="0"/>
              </a:rPr>
              <a:t> </a:t>
            </a:r>
            <a:r>
              <a:rPr sz="1200" spc="55" dirty="0">
                <a:solidFill>
                  <a:schemeClr val="bg1"/>
                </a:solidFill>
                <a:latin typeface="Times New Roman" panose="02020603050405020304" pitchFamily="18" charset="0"/>
                <a:cs typeface="Times New Roman" panose="02020603050405020304" pitchFamily="18" charset="0"/>
              </a:rPr>
              <a:t>da</a:t>
            </a:r>
            <a:r>
              <a:rPr sz="1200" spc="-15" dirty="0">
                <a:solidFill>
                  <a:schemeClr val="bg1"/>
                </a:solidFill>
                <a:latin typeface="Times New Roman" panose="02020603050405020304" pitchFamily="18" charset="0"/>
                <a:cs typeface="Times New Roman" panose="02020603050405020304" pitchFamily="18" charset="0"/>
              </a:rPr>
              <a:t> </a:t>
            </a:r>
            <a:r>
              <a:rPr sz="1200" spc="-10" dirty="0">
                <a:solidFill>
                  <a:schemeClr val="bg1"/>
                </a:solidFill>
                <a:latin typeface="Times New Roman" panose="02020603050405020304" pitchFamily="18" charset="0"/>
                <a:cs typeface="Times New Roman" panose="02020603050405020304" pitchFamily="18" charset="0"/>
              </a:rPr>
              <a:t>içeren </a:t>
            </a:r>
            <a:r>
              <a:rPr sz="1200" spc="-40" dirty="0">
                <a:solidFill>
                  <a:schemeClr val="bg1"/>
                </a:solidFill>
                <a:latin typeface="Times New Roman" panose="02020603050405020304" pitchFamily="18" charset="0"/>
                <a:cs typeface="Times New Roman" panose="02020603050405020304" pitchFamily="18" charset="0"/>
              </a:rPr>
              <a:t>kliniğe</a:t>
            </a:r>
            <a:r>
              <a:rPr sz="1200" spc="-80" dirty="0">
                <a:solidFill>
                  <a:schemeClr val="bg1"/>
                </a:solidFill>
                <a:latin typeface="Times New Roman" panose="02020603050405020304" pitchFamily="18" charset="0"/>
                <a:cs typeface="Times New Roman" panose="02020603050405020304" pitchFamily="18" charset="0"/>
              </a:rPr>
              <a:t> </a:t>
            </a:r>
            <a:r>
              <a:rPr sz="1200" dirty="0">
                <a:solidFill>
                  <a:schemeClr val="bg1"/>
                </a:solidFill>
                <a:latin typeface="Times New Roman" panose="02020603050405020304" pitchFamily="18" charset="0"/>
                <a:cs typeface="Times New Roman" panose="02020603050405020304" pitchFamily="18" charset="0"/>
              </a:rPr>
              <a:t>özgü</a:t>
            </a:r>
            <a:r>
              <a:rPr sz="1200" spc="204" dirty="0">
                <a:solidFill>
                  <a:schemeClr val="bg1"/>
                </a:solidFill>
                <a:latin typeface="Times New Roman" panose="02020603050405020304" pitchFamily="18" charset="0"/>
                <a:cs typeface="Times New Roman" panose="02020603050405020304" pitchFamily="18" charset="0"/>
              </a:rPr>
              <a:t> </a:t>
            </a:r>
            <a:r>
              <a:rPr sz="1200" spc="-55" dirty="0">
                <a:solidFill>
                  <a:schemeClr val="bg1"/>
                </a:solidFill>
                <a:latin typeface="Times New Roman" panose="02020603050405020304" pitchFamily="18" charset="0"/>
                <a:cs typeface="Times New Roman" panose="02020603050405020304" pitchFamily="18" charset="0"/>
              </a:rPr>
              <a:t>bir</a:t>
            </a:r>
            <a:r>
              <a:rPr sz="1200" spc="-70" dirty="0">
                <a:solidFill>
                  <a:schemeClr val="bg1"/>
                </a:solidFill>
                <a:latin typeface="Times New Roman" panose="02020603050405020304" pitchFamily="18" charset="0"/>
                <a:cs typeface="Times New Roman" panose="02020603050405020304" pitchFamily="18" charset="0"/>
              </a:rPr>
              <a:t> </a:t>
            </a:r>
            <a:r>
              <a:rPr sz="1200" spc="-20" dirty="0">
                <a:solidFill>
                  <a:schemeClr val="bg1"/>
                </a:solidFill>
                <a:latin typeface="Times New Roman" panose="02020603050405020304" pitchFamily="18" charset="0"/>
                <a:cs typeface="Times New Roman" panose="02020603050405020304" pitchFamily="18" charset="0"/>
              </a:rPr>
              <a:t>laboratuvar</a:t>
            </a:r>
            <a:r>
              <a:rPr sz="1200" spc="-50" dirty="0">
                <a:solidFill>
                  <a:schemeClr val="bg1"/>
                </a:solidFill>
                <a:latin typeface="Times New Roman" panose="02020603050405020304" pitchFamily="18" charset="0"/>
                <a:cs typeface="Times New Roman" panose="02020603050405020304" pitchFamily="18" charset="0"/>
              </a:rPr>
              <a:t> </a:t>
            </a:r>
            <a:r>
              <a:rPr sz="1200" spc="-10" dirty="0">
                <a:solidFill>
                  <a:schemeClr val="bg1"/>
                </a:solidFill>
                <a:latin typeface="Times New Roman" panose="02020603050405020304" pitchFamily="18" charset="0"/>
                <a:cs typeface="Times New Roman" panose="02020603050405020304" pitchFamily="18" charset="0"/>
              </a:rPr>
              <a:t>bilimidir.</a:t>
            </a:r>
            <a:endParaRPr sz="12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Mikrobiyoloji Laboratuvarlarında Aseptik Teknikler - Lab Akadem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977478"/>
            <a:ext cx="2507558" cy="1410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434F32E-2226-1A8A-2B21-253C2771C6B3}"/>
              </a:ext>
            </a:extLst>
          </p:cNvPr>
          <p:cNvSpPr txBox="1"/>
          <p:nvPr/>
        </p:nvSpPr>
        <p:spPr>
          <a:xfrm>
            <a:off x="447294" y="539241"/>
            <a:ext cx="3591306" cy="423193"/>
          </a:xfrm>
          <a:prstGeom prst="rect">
            <a:avLst/>
          </a:prstGeom>
        </p:spPr>
        <p:txBody>
          <a:bodyPr vert="horz" wrap="square" lIns="0" tIns="12700" rIns="0" bIns="0" rtlCol="0">
            <a:spAutoFit/>
          </a:bodyPr>
          <a:lstStyle/>
          <a:p>
            <a:pPr marL="127000" indent="-114300">
              <a:lnSpc>
                <a:spcPts val="1595"/>
              </a:lnSpc>
              <a:spcBef>
                <a:spcPts val="100"/>
              </a:spcBef>
              <a:buFont typeface="Microsoft Sans Serif"/>
              <a:buChar char="•"/>
              <a:tabLst>
                <a:tab pos="127000" algn="l"/>
              </a:tabLst>
            </a:pPr>
            <a:r>
              <a:rPr lang="tr-TR" sz="1400" b="1" dirty="0">
                <a:latin typeface="Calibri"/>
                <a:cs typeface="Calibri"/>
              </a:rPr>
              <a:t>Tıbbi Mikrobiyoloji Laboratuvarının Temel Birimleri</a:t>
            </a:r>
            <a:endParaRPr sz="1400" dirty="0">
              <a:latin typeface="Calibri"/>
              <a:cs typeface="Calibri"/>
            </a:endParaRPr>
          </a:p>
        </p:txBody>
      </p:sp>
      <p:sp>
        <p:nvSpPr>
          <p:cNvPr id="6" name="object 2">
            <a:extLst>
              <a:ext uri="{FF2B5EF4-FFF2-40B4-BE49-F238E27FC236}">
                <a16:creationId xmlns:a16="http://schemas.microsoft.com/office/drawing/2014/main" id="{8A45CBE1-FB11-BAB1-6ED7-68B0A283F599}"/>
              </a:ext>
            </a:extLst>
          </p:cNvPr>
          <p:cNvSpPr txBox="1"/>
          <p:nvPr/>
        </p:nvSpPr>
        <p:spPr>
          <a:xfrm>
            <a:off x="533400" y="1028700"/>
            <a:ext cx="3256279" cy="2180084"/>
          </a:xfrm>
          <a:prstGeom prst="rect">
            <a:avLst/>
          </a:prstGeom>
        </p:spPr>
        <p:txBody>
          <a:bodyPr vert="horz" wrap="square" lIns="0" tIns="12700" rIns="0" bIns="0" rtlCol="0">
            <a:spAutoFit/>
          </a:bodyPr>
          <a:lstStyle/>
          <a:p>
            <a:pPr marL="127000" indent="-114300">
              <a:lnSpc>
                <a:spcPts val="1595"/>
              </a:lnSpc>
              <a:spcBef>
                <a:spcPts val="100"/>
              </a:spcBef>
              <a:buFont typeface="Microsoft Sans Serif"/>
              <a:buChar char="•"/>
              <a:tabLst>
                <a:tab pos="127000" algn="l"/>
              </a:tabLst>
            </a:pPr>
            <a:r>
              <a:rPr lang="tr-TR" sz="1400" dirty="0">
                <a:latin typeface="Calibri"/>
                <a:cs typeface="Calibri"/>
              </a:rPr>
              <a:t>Örnek kabul ve kayıt</a:t>
            </a:r>
          </a:p>
          <a:p>
            <a:pPr marL="127000" indent="-114300">
              <a:lnSpc>
                <a:spcPts val="1595"/>
              </a:lnSpc>
              <a:spcBef>
                <a:spcPts val="100"/>
              </a:spcBef>
              <a:buFont typeface="Microsoft Sans Serif"/>
              <a:buChar char="•"/>
              <a:tabLst>
                <a:tab pos="127000" algn="l"/>
              </a:tabLst>
            </a:pPr>
            <a:r>
              <a:rPr lang="tr-TR" sz="1400" dirty="0">
                <a:latin typeface="Calibri"/>
                <a:cs typeface="Calibri"/>
              </a:rPr>
              <a:t>Kültür Ekimi</a:t>
            </a:r>
          </a:p>
          <a:p>
            <a:pPr marL="127000" indent="-114300">
              <a:lnSpc>
                <a:spcPts val="1595"/>
              </a:lnSpc>
              <a:spcBef>
                <a:spcPts val="100"/>
              </a:spcBef>
              <a:buFont typeface="Microsoft Sans Serif"/>
              <a:buChar char="•"/>
              <a:tabLst>
                <a:tab pos="127000" algn="l"/>
              </a:tabLst>
            </a:pPr>
            <a:r>
              <a:rPr lang="tr-TR" sz="1400" dirty="0">
                <a:latin typeface="Calibri"/>
                <a:cs typeface="Calibri"/>
              </a:rPr>
              <a:t>Besiyeri Hazırlama ve </a:t>
            </a:r>
            <a:r>
              <a:rPr lang="tr-TR" sz="1400" dirty="0" err="1">
                <a:latin typeface="Calibri"/>
                <a:cs typeface="Calibri"/>
              </a:rPr>
              <a:t>Sterilleme</a:t>
            </a:r>
            <a:r>
              <a:rPr lang="tr-TR" sz="1400" dirty="0">
                <a:latin typeface="Calibri"/>
                <a:cs typeface="Calibri"/>
              </a:rPr>
              <a:t> Odası</a:t>
            </a:r>
          </a:p>
          <a:p>
            <a:pPr marL="127000" indent="-114300">
              <a:lnSpc>
                <a:spcPts val="1595"/>
              </a:lnSpc>
              <a:spcBef>
                <a:spcPts val="100"/>
              </a:spcBef>
              <a:buFont typeface="Microsoft Sans Serif"/>
              <a:buChar char="•"/>
              <a:tabLst>
                <a:tab pos="127000" algn="l"/>
              </a:tabLst>
            </a:pPr>
            <a:r>
              <a:rPr lang="tr-TR" sz="1400" dirty="0">
                <a:latin typeface="Calibri"/>
                <a:cs typeface="Calibri"/>
              </a:rPr>
              <a:t>Kültür okuma ve antibiyogram </a:t>
            </a:r>
          </a:p>
          <a:p>
            <a:pPr marL="127000" indent="-114300">
              <a:lnSpc>
                <a:spcPts val="1595"/>
              </a:lnSpc>
              <a:spcBef>
                <a:spcPts val="100"/>
              </a:spcBef>
              <a:buFont typeface="Microsoft Sans Serif"/>
              <a:buChar char="•"/>
              <a:tabLst>
                <a:tab pos="127000" algn="l"/>
              </a:tabLst>
            </a:pPr>
            <a:r>
              <a:rPr lang="tr-TR" sz="1400" dirty="0">
                <a:latin typeface="Calibri"/>
                <a:cs typeface="Calibri"/>
              </a:rPr>
              <a:t>Tüberküloz Kültürü</a:t>
            </a:r>
          </a:p>
          <a:p>
            <a:pPr marL="127000" indent="-114300">
              <a:lnSpc>
                <a:spcPts val="1595"/>
              </a:lnSpc>
              <a:spcBef>
                <a:spcPts val="100"/>
              </a:spcBef>
              <a:buFont typeface="Microsoft Sans Serif"/>
              <a:buChar char="•"/>
              <a:tabLst>
                <a:tab pos="127000" algn="l"/>
              </a:tabLst>
            </a:pPr>
            <a:r>
              <a:rPr lang="tr-TR" sz="1400" dirty="0" err="1">
                <a:latin typeface="Calibri"/>
                <a:cs typeface="Calibri"/>
              </a:rPr>
              <a:t>Serolojik</a:t>
            </a:r>
            <a:r>
              <a:rPr lang="tr-TR" sz="1400" dirty="0">
                <a:latin typeface="Calibri"/>
                <a:cs typeface="Calibri"/>
              </a:rPr>
              <a:t> Testler</a:t>
            </a:r>
          </a:p>
          <a:p>
            <a:pPr marL="127000" indent="-114300">
              <a:lnSpc>
                <a:spcPts val="1595"/>
              </a:lnSpc>
              <a:spcBef>
                <a:spcPts val="100"/>
              </a:spcBef>
              <a:buFont typeface="Microsoft Sans Serif"/>
              <a:buChar char="•"/>
              <a:tabLst>
                <a:tab pos="127000" algn="l"/>
              </a:tabLst>
            </a:pPr>
            <a:r>
              <a:rPr lang="tr-TR" sz="1400" dirty="0">
                <a:latin typeface="Calibri"/>
                <a:cs typeface="Calibri"/>
              </a:rPr>
              <a:t>Moleküler Testler</a:t>
            </a:r>
          </a:p>
          <a:p>
            <a:pPr marL="127000" indent="-114300">
              <a:lnSpc>
                <a:spcPts val="1595"/>
              </a:lnSpc>
              <a:spcBef>
                <a:spcPts val="100"/>
              </a:spcBef>
              <a:buFont typeface="Microsoft Sans Serif"/>
              <a:buChar char="•"/>
              <a:tabLst>
                <a:tab pos="127000" algn="l"/>
              </a:tabLst>
            </a:pPr>
            <a:r>
              <a:rPr lang="tr-TR" sz="1400" dirty="0" err="1">
                <a:latin typeface="Calibri"/>
                <a:cs typeface="Calibri"/>
              </a:rPr>
              <a:t>Otoimmun</a:t>
            </a:r>
            <a:r>
              <a:rPr lang="tr-TR" sz="1400" dirty="0">
                <a:latin typeface="Calibri"/>
                <a:cs typeface="Calibri"/>
              </a:rPr>
              <a:t> Antikor Testleri</a:t>
            </a:r>
          </a:p>
          <a:p>
            <a:pPr marL="127000" indent="-114300">
              <a:lnSpc>
                <a:spcPts val="1595"/>
              </a:lnSpc>
              <a:spcBef>
                <a:spcPts val="100"/>
              </a:spcBef>
              <a:buFont typeface="Microsoft Sans Serif"/>
              <a:buChar char="•"/>
              <a:tabLst>
                <a:tab pos="127000" algn="l"/>
              </a:tabLst>
            </a:pPr>
            <a:r>
              <a:rPr lang="tr-TR" sz="1400" dirty="0">
                <a:latin typeface="Calibri"/>
                <a:cs typeface="Calibri"/>
              </a:rPr>
              <a:t>Parazitolojik Tetkikler</a:t>
            </a:r>
          </a:p>
          <a:p>
            <a:pPr marL="127000" indent="-114300">
              <a:lnSpc>
                <a:spcPts val="1595"/>
              </a:lnSpc>
              <a:spcBef>
                <a:spcPts val="100"/>
              </a:spcBef>
              <a:buFont typeface="Microsoft Sans Serif"/>
              <a:buChar char="•"/>
              <a:tabLst>
                <a:tab pos="127000" algn="l"/>
              </a:tabLst>
            </a:pPr>
            <a:r>
              <a:rPr lang="tr-TR" sz="1400" dirty="0">
                <a:latin typeface="Calibri"/>
                <a:cs typeface="Calibri"/>
              </a:rPr>
              <a:t>Mikoloji (Mantar incelemesi)</a:t>
            </a:r>
          </a:p>
        </p:txBody>
      </p:sp>
      <p:sp>
        <p:nvSpPr>
          <p:cNvPr id="7" name="object 5">
            <a:extLst>
              <a:ext uri="{FF2B5EF4-FFF2-40B4-BE49-F238E27FC236}">
                <a16:creationId xmlns:a16="http://schemas.microsoft.com/office/drawing/2014/main" id="{222A6B97-93EC-0908-3708-6F2CEAB9E182}"/>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509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583129" y="952500"/>
            <a:ext cx="1760855" cy="1874231"/>
          </a:xfrm>
          <a:prstGeom prst="rect">
            <a:avLst/>
          </a:prstGeom>
        </p:spPr>
        <p:txBody>
          <a:bodyPr vert="horz" wrap="square" lIns="0" tIns="12065" rIns="0" bIns="0" rtlCol="0">
            <a:spAutoFit/>
          </a:bodyPr>
          <a:lstStyle/>
          <a:p>
            <a:pPr marL="12700" marR="5080">
              <a:lnSpc>
                <a:spcPct val="100000"/>
              </a:lnSpc>
              <a:spcBef>
                <a:spcPts val="95"/>
              </a:spcBef>
            </a:pPr>
            <a:r>
              <a:rPr sz="1100" b="1" dirty="0">
                <a:latin typeface="Times New Roman" panose="02020603050405020304" pitchFamily="18" charset="0"/>
                <a:cs typeface="Times New Roman" panose="02020603050405020304" pitchFamily="18" charset="0"/>
              </a:rPr>
              <a:t>Materyal</a:t>
            </a:r>
            <a:r>
              <a:rPr sz="1100" b="1" spc="-35" dirty="0">
                <a:latin typeface="Times New Roman" panose="02020603050405020304" pitchFamily="18" charset="0"/>
                <a:cs typeface="Times New Roman" panose="02020603050405020304" pitchFamily="18" charset="0"/>
              </a:rPr>
              <a:t> </a:t>
            </a:r>
            <a:r>
              <a:rPr sz="1100" b="1" dirty="0">
                <a:latin typeface="Times New Roman" panose="02020603050405020304" pitchFamily="18" charset="0"/>
                <a:cs typeface="Times New Roman" panose="02020603050405020304" pitchFamily="18" charset="0"/>
              </a:rPr>
              <a:t>kayıt</a:t>
            </a:r>
            <a:r>
              <a:rPr sz="1100" b="1" spc="-5" dirty="0">
                <a:latin typeface="Times New Roman" panose="02020603050405020304" pitchFamily="18" charset="0"/>
                <a:cs typeface="Times New Roman" panose="02020603050405020304" pitchFamily="18" charset="0"/>
              </a:rPr>
              <a:t> </a:t>
            </a:r>
            <a:r>
              <a:rPr sz="1100" b="1" dirty="0" err="1">
                <a:latin typeface="Times New Roman" panose="02020603050405020304" pitchFamily="18" charset="0"/>
                <a:cs typeface="Times New Roman" panose="02020603050405020304" pitchFamily="18" charset="0"/>
              </a:rPr>
              <a:t>kabul</a:t>
            </a:r>
            <a:r>
              <a:rPr sz="1100" b="1" spc="-25" dirty="0">
                <a:latin typeface="Times New Roman" panose="02020603050405020304" pitchFamily="18" charset="0"/>
                <a:cs typeface="Times New Roman" panose="02020603050405020304" pitchFamily="18" charset="0"/>
              </a:rPr>
              <a:t> </a:t>
            </a:r>
            <a:r>
              <a:rPr sz="1100" b="1" spc="-10" dirty="0">
                <a:latin typeface="Times New Roman" panose="02020603050405020304" pitchFamily="18" charset="0"/>
                <a:cs typeface="Times New Roman" panose="02020603050405020304" pitchFamily="18" charset="0"/>
              </a:rPr>
              <a:t>b</a:t>
            </a:r>
            <a:r>
              <a:rPr lang="tr-TR" sz="1100" b="1" spc="-10" dirty="0">
                <a:latin typeface="Times New Roman" panose="02020603050405020304" pitchFamily="18" charset="0"/>
                <a:cs typeface="Times New Roman" panose="02020603050405020304" pitchFamily="18" charset="0"/>
              </a:rPr>
              <a:t>irimi</a:t>
            </a:r>
            <a:r>
              <a:rPr sz="1100" spc="-10" dirty="0">
                <a:latin typeface="Times New Roman" panose="02020603050405020304" pitchFamily="18" charset="0"/>
                <a:cs typeface="Times New Roman" panose="02020603050405020304" pitchFamily="18" charset="0"/>
              </a:rPr>
              <a:t>: </a:t>
            </a:r>
            <a:r>
              <a:rPr sz="1100" dirty="0" err="1">
                <a:latin typeface="Times New Roman" panose="02020603050405020304" pitchFamily="18" charset="0"/>
                <a:cs typeface="Times New Roman" panose="02020603050405020304" pitchFamily="18" charset="0"/>
              </a:rPr>
              <a:t>Laboratuvara</a:t>
            </a:r>
            <a:r>
              <a:rPr sz="1100" spc="10" dirty="0">
                <a:latin typeface="Times New Roman" panose="02020603050405020304" pitchFamily="18" charset="0"/>
                <a:cs typeface="Times New Roman" panose="02020603050405020304" pitchFamily="18" charset="0"/>
              </a:rPr>
              <a:t> </a:t>
            </a:r>
            <a:r>
              <a:rPr sz="1100" dirty="0" err="1">
                <a:latin typeface="Times New Roman" panose="02020603050405020304" pitchFamily="18" charset="0"/>
                <a:cs typeface="Times New Roman" panose="02020603050405020304" pitchFamily="18" charset="0"/>
              </a:rPr>
              <a:t>gelen</a:t>
            </a:r>
            <a:r>
              <a:rPr lang="tr-TR" sz="1100" dirty="0">
                <a:latin typeface="Times New Roman" panose="02020603050405020304" pitchFamily="18" charset="0"/>
                <a:cs typeface="Times New Roman" panose="02020603050405020304" pitchFamily="18" charset="0"/>
              </a:rPr>
              <a:t> bakteriyolojik</a:t>
            </a:r>
            <a:r>
              <a:rPr sz="1100" spc="-10" dirty="0">
                <a:latin typeface="Times New Roman" panose="02020603050405020304" pitchFamily="18" charset="0"/>
                <a:cs typeface="Times New Roman" panose="02020603050405020304" pitchFamily="18" charset="0"/>
              </a:rPr>
              <a:t> </a:t>
            </a:r>
            <a:r>
              <a:rPr lang="tr-TR" sz="1100" spc="-10" dirty="0">
                <a:latin typeface="Times New Roman" panose="02020603050405020304" pitchFamily="18" charset="0"/>
                <a:cs typeface="Times New Roman" panose="02020603050405020304" pitchFamily="18" charset="0"/>
              </a:rPr>
              <a:t>(kan, idrar, bal, yara, boğaz, drenaj, balgam, BOS), mikolojik, parazitolojik (</a:t>
            </a:r>
            <a:r>
              <a:rPr lang="tr-TR" sz="1100" spc="-10" dirty="0" err="1">
                <a:latin typeface="Times New Roman" panose="02020603050405020304" pitchFamily="18" charset="0"/>
                <a:cs typeface="Times New Roman" panose="02020603050405020304" pitchFamily="18" charset="0"/>
              </a:rPr>
              <a:t>adeno</a:t>
            </a:r>
            <a:r>
              <a:rPr lang="tr-TR" sz="1100" spc="-10" dirty="0">
                <a:latin typeface="Times New Roman" panose="02020603050405020304" pitchFamily="18" charset="0"/>
                <a:cs typeface="Times New Roman" panose="02020603050405020304" pitchFamily="18" charset="0"/>
              </a:rPr>
              <a:t>-rota, </a:t>
            </a:r>
            <a:r>
              <a:rPr lang="tr-TR" sz="1100" i="1" spc="-10" dirty="0" err="1">
                <a:latin typeface="Times New Roman" panose="02020603050405020304" pitchFamily="18" charset="0"/>
                <a:cs typeface="Times New Roman" panose="02020603050405020304" pitchFamily="18" charset="0"/>
              </a:rPr>
              <a:t>Helicobacter</a:t>
            </a:r>
            <a:r>
              <a:rPr lang="tr-TR" sz="1100" i="1" spc="-10" dirty="0">
                <a:latin typeface="Times New Roman" panose="02020603050405020304" pitchFamily="18" charset="0"/>
                <a:cs typeface="Times New Roman" panose="02020603050405020304" pitchFamily="18" charset="0"/>
              </a:rPr>
              <a:t> </a:t>
            </a:r>
            <a:r>
              <a:rPr lang="tr-TR" sz="1100" i="1" spc="-10" dirty="0" err="1">
                <a:latin typeface="Times New Roman" panose="02020603050405020304" pitchFamily="18" charset="0"/>
                <a:cs typeface="Times New Roman" panose="02020603050405020304" pitchFamily="18" charset="0"/>
              </a:rPr>
              <a:t>pylori</a:t>
            </a:r>
            <a:r>
              <a:rPr lang="tr-TR" sz="1100" spc="-10" dirty="0">
                <a:latin typeface="Times New Roman" panose="02020603050405020304" pitchFamily="18" charset="0"/>
                <a:cs typeface="Times New Roman" panose="02020603050405020304" pitchFamily="18" charset="0"/>
              </a:rPr>
              <a:t>, </a:t>
            </a:r>
            <a:r>
              <a:rPr lang="tr-TR" sz="1100" i="1" spc="-10" dirty="0" err="1">
                <a:latin typeface="Times New Roman" panose="02020603050405020304" pitchFamily="18" charset="0"/>
                <a:cs typeface="Times New Roman" panose="02020603050405020304" pitchFamily="18" charset="0"/>
              </a:rPr>
              <a:t>Entamoeba</a:t>
            </a:r>
            <a:r>
              <a:rPr lang="tr-TR" sz="1100" i="1" spc="-10" dirty="0">
                <a:latin typeface="Times New Roman" panose="02020603050405020304" pitchFamily="18" charset="0"/>
                <a:cs typeface="Times New Roman" panose="02020603050405020304" pitchFamily="18" charset="0"/>
              </a:rPr>
              <a:t> </a:t>
            </a:r>
            <a:r>
              <a:rPr lang="tr-TR" sz="1100" i="1" spc="-10" dirty="0" err="1">
                <a:latin typeface="Times New Roman" panose="02020603050405020304" pitchFamily="18" charset="0"/>
                <a:cs typeface="Times New Roman" panose="02020603050405020304" pitchFamily="18" charset="0"/>
              </a:rPr>
              <a:t>hystolitica</a:t>
            </a:r>
            <a:r>
              <a:rPr lang="tr-TR" sz="1100" spc="-10" dirty="0">
                <a:latin typeface="Times New Roman" panose="02020603050405020304" pitchFamily="18" charset="0"/>
                <a:cs typeface="Times New Roman" panose="02020603050405020304" pitchFamily="18" charset="0"/>
              </a:rPr>
              <a:t>),  moleküler, </a:t>
            </a:r>
            <a:r>
              <a:rPr lang="tr-TR" sz="1100" spc="-10" dirty="0" err="1">
                <a:latin typeface="Times New Roman" panose="02020603050405020304" pitchFamily="18" charset="0"/>
                <a:cs typeface="Times New Roman" panose="02020603050405020304" pitchFamily="18" charset="0"/>
              </a:rPr>
              <a:t>serolojik</a:t>
            </a:r>
            <a:r>
              <a:rPr lang="tr-TR" sz="1100" spc="-10" dirty="0">
                <a:latin typeface="Times New Roman" panose="02020603050405020304" pitchFamily="18" charset="0"/>
                <a:cs typeface="Times New Roman" panose="02020603050405020304" pitchFamily="18" charset="0"/>
              </a:rPr>
              <a:t> ve tüberküloz test</a:t>
            </a:r>
            <a:r>
              <a:rPr sz="1100" spc="-20" dirty="0">
                <a:latin typeface="Times New Roman" panose="02020603050405020304" pitchFamily="18" charset="0"/>
                <a:cs typeface="Times New Roman" panose="02020603050405020304" pitchFamily="18" charset="0"/>
              </a:rPr>
              <a:t> </a:t>
            </a:r>
            <a:r>
              <a:rPr sz="1100" dirty="0" err="1">
                <a:latin typeface="Times New Roman" panose="02020603050405020304" pitchFamily="18" charset="0"/>
                <a:cs typeface="Times New Roman" panose="02020603050405020304" pitchFamily="18" charset="0"/>
              </a:rPr>
              <a:t>örneklerin</a:t>
            </a:r>
            <a:r>
              <a:rPr lang="tr-TR" sz="1100" dirty="0">
                <a:latin typeface="Times New Roman" panose="02020603050405020304" pitchFamily="18" charset="0"/>
                <a:cs typeface="Times New Roman" panose="02020603050405020304" pitchFamily="18" charset="0"/>
              </a:rPr>
              <a:t>in</a:t>
            </a:r>
            <a:r>
              <a:rPr sz="1100" spc="-30" dirty="0">
                <a:latin typeface="Times New Roman" panose="02020603050405020304" pitchFamily="18" charset="0"/>
                <a:cs typeface="Times New Roman" panose="02020603050405020304" pitchFamily="18" charset="0"/>
              </a:rPr>
              <a:t> </a:t>
            </a:r>
            <a:r>
              <a:rPr sz="1100" dirty="0">
                <a:latin typeface="Times New Roman" panose="02020603050405020304" pitchFamily="18" charset="0"/>
                <a:cs typeface="Times New Roman" panose="02020603050405020304" pitchFamily="18" charset="0"/>
              </a:rPr>
              <a:t>kabul</a:t>
            </a:r>
            <a:r>
              <a:rPr sz="1100" spc="-35" dirty="0">
                <a:latin typeface="Times New Roman" panose="02020603050405020304" pitchFamily="18" charset="0"/>
                <a:cs typeface="Times New Roman" panose="02020603050405020304" pitchFamily="18" charset="0"/>
              </a:rPr>
              <a:t> </a:t>
            </a:r>
            <a:r>
              <a:rPr sz="1100" spc="-25" dirty="0">
                <a:latin typeface="Times New Roman" panose="02020603050405020304" pitchFamily="18" charset="0"/>
                <a:cs typeface="Times New Roman" panose="02020603050405020304" pitchFamily="18" charset="0"/>
              </a:rPr>
              <a:t>ve </a:t>
            </a:r>
            <a:r>
              <a:rPr sz="1100" dirty="0">
                <a:latin typeface="Times New Roman" panose="02020603050405020304" pitchFamily="18" charset="0"/>
                <a:cs typeface="Times New Roman" panose="02020603050405020304" pitchFamily="18" charset="0"/>
              </a:rPr>
              <a:t>kaydının</a:t>
            </a:r>
            <a:r>
              <a:rPr sz="1100" spc="105" dirty="0">
                <a:latin typeface="Times New Roman" panose="02020603050405020304" pitchFamily="18" charset="0"/>
                <a:cs typeface="Times New Roman" panose="02020603050405020304" pitchFamily="18" charset="0"/>
              </a:rPr>
              <a:t> </a:t>
            </a:r>
            <a:r>
              <a:rPr sz="1100" dirty="0" err="1">
                <a:latin typeface="Times New Roman" panose="02020603050405020304" pitchFamily="18" charset="0"/>
                <a:cs typeface="Times New Roman" panose="02020603050405020304" pitchFamily="18" charset="0"/>
              </a:rPr>
              <a:t>yapıldığı</a:t>
            </a:r>
            <a:r>
              <a:rPr sz="1100" spc="120" dirty="0">
                <a:latin typeface="Times New Roman" panose="02020603050405020304" pitchFamily="18" charset="0"/>
                <a:cs typeface="Times New Roman" panose="02020603050405020304" pitchFamily="18" charset="0"/>
              </a:rPr>
              <a:t> </a:t>
            </a:r>
            <a:r>
              <a:rPr sz="1100" spc="-10" dirty="0">
                <a:latin typeface="Times New Roman" panose="02020603050405020304" pitchFamily="18" charset="0"/>
                <a:cs typeface="Times New Roman" panose="02020603050405020304" pitchFamily="18" charset="0"/>
              </a:rPr>
              <a:t>b</a:t>
            </a:r>
            <a:r>
              <a:rPr lang="tr-TR" sz="1100" spc="-10" dirty="0">
                <a:latin typeface="Times New Roman" panose="02020603050405020304" pitchFamily="18" charset="0"/>
                <a:cs typeface="Times New Roman" panose="02020603050405020304" pitchFamily="18" charset="0"/>
              </a:rPr>
              <a:t>irimdi</a:t>
            </a:r>
            <a:r>
              <a:rPr sz="1100" spc="-10" dirty="0">
                <a:latin typeface="Times New Roman" panose="02020603050405020304" pitchFamily="18" charset="0"/>
                <a:cs typeface="Times New Roman" panose="02020603050405020304" pitchFamily="18" charset="0"/>
              </a:rPr>
              <a:t>r.</a:t>
            </a:r>
            <a:endParaRPr sz="1100" dirty="0">
              <a:latin typeface="Times New Roman" panose="02020603050405020304" pitchFamily="18" charset="0"/>
              <a:cs typeface="Times New Roman" panose="02020603050405020304" pitchFamily="18" charset="0"/>
            </a:endParaRPr>
          </a:p>
        </p:txBody>
      </p:sp>
      <p:sp>
        <p:nvSpPr>
          <p:cNvPr id="7" name="object 5">
            <a:extLst>
              <a:ext uri="{FF2B5EF4-FFF2-40B4-BE49-F238E27FC236}">
                <a16:creationId xmlns:a16="http://schemas.microsoft.com/office/drawing/2014/main" id="{3E35FE2A-DED6-A6C1-A42E-924011C72AE5}"/>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pic>
        <p:nvPicPr>
          <p:cNvPr id="6" name="İçerik Yer Tutucus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23900"/>
            <a:ext cx="2438401" cy="1981200"/>
          </a:xfrm>
          <a:prstGeom prst="rect">
            <a:avLst/>
          </a:prstGeom>
        </p:spPr>
      </p:pic>
    </p:spTree>
    <p:extLst>
      <p:ext uri="{BB962C8B-B14F-4D97-AF65-F5344CB8AC3E}">
        <p14:creationId xmlns:p14="http://schemas.microsoft.com/office/powerpoint/2010/main" val="7718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4924" y="2705100"/>
            <a:ext cx="3986076" cy="627736"/>
          </a:xfrm>
          <a:prstGeom prst="rect">
            <a:avLst/>
          </a:prstGeom>
        </p:spPr>
        <p:txBody>
          <a:bodyPr vert="horz" wrap="square" lIns="0" tIns="12065" rIns="0" bIns="0" rtlCol="0">
            <a:spAutoFit/>
          </a:bodyPr>
          <a:lstStyle/>
          <a:p>
            <a:pPr marL="12700" marR="5080">
              <a:lnSpc>
                <a:spcPct val="100000"/>
              </a:lnSpc>
              <a:spcBef>
                <a:spcPts val="95"/>
              </a:spcBef>
            </a:pPr>
            <a:r>
              <a:rPr lang="tr-TR" sz="1000" b="1" spc="-20" dirty="0">
                <a:latin typeface="Times New Roman" panose="02020603050405020304" pitchFamily="18" charset="0"/>
                <a:cs typeface="Times New Roman" panose="02020603050405020304" pitchFamily="18" charset="0"/>
              </a:rPr>
              <a:t>Kültür birimi</a:t>
            </a:r>
            <a:r>
              <a:rPr sz="1000" dirty="0">
                <a:latin typeface="Times New Roman" panose="02020603050405020304" pitchFamily="18" charset="0"/>
                <a:cs typeface="Times New Roman" panose="02020603050405020304" pitchFamily="18" charset="0"/>
              </a:rPr>
              <a:t>:</a:t>
            </a:r>
            <a:r>
              <a:rPr sz="1000" spc="5" dirty="0">
                <a:latin typeface="Times New Roman" panose="02020603050405020304" pitchFamily="18" charset="0"/>
                <a:cs typeface="Times New Roman" panose="02020603050405020304" pitchFamily="18" charset="0"/>
              </a:rPr>
              <a:t> </a:t>
            </a:r>
            <a:r>
              <a:rPr lang="tr-TR" sz="1000" spc="5" dirty="0">
                <a:latin typeface="Times New Roman" panose="02020603050405020304" pitchFamily="18" charset="0"/>
                <a:cs typeface="Times New Roman" panose="02020603050405020304" pitchFamily="18" charset="0"/>
              </a:rPr>
              <a:t>Laboratuvara gelen numunelerin ekim işlemi gerçekleştirildikten sonra kültür okuma, antibiyogram işlemlerinin </a:t>
            </a:r>
            <a:r>
              <a:rPr sz="1000" dirty="0" err="1">
                <a:latin typeface="Times New Roman" panose="02020603050405020304" pitchFamily="18" charset="0"/>
                <a:cs typeface="Times New Roman" panose="02020603050405020304" pitchFamily="18" charset="0"/>
              </a:rPr>
              <a:t>yapıldığı</a:t>
            </a:r>
            <a:r>
              <a:rPr sz="1000" spc="35" dirty="0">
                <a:latin typeface="Times New Roman" panose="02020603050405020304" pitchFamily="18" charset="0"/>
                <a:cs typeface="Times New Roman" panose="02020603050405020304" pitchFamily="18" charset="0"/>
              </a:rPr>
              <a:t> </a:t>
            </a:r>
            <a:r>
              <a:rPr sz="1000" spc="-10" dirty="0">
                <a:latin typeface="Times New Roman" panose="02020603050405020304" pitchFamily="18" charset="0"/>
                <a:cs typeface="Times New Roman" panose="02020603050405020304" pitchFamily="18" charset="0"/>
              </a:rPr>
              <a:t>bölümdür.</a:t>
            </a:r>
            <a:r>
              <a:rPr sz="1000" spc="5" dirty="0">
                <a:latin typeface="Times New Roman" panose="02020603050405020304" pitchFamily="18" charset="0"/>
                <a:cs typeface="Times New Roman" panose="02020603050405020304" pitchFamily="18" charset="0"/>
              </a:rPr>
              <a:t> </a:t>
            </a:r>
            <a:r>
              <a:rPr sz="1000" dirty="0">
                <a:latin typeface="Times New Roman" panose="02020603050405020304" pitchFamily="18" charset="0"/>
                <a:cs typeface="Times New Roman" panose="02020603050405020304" pitchFamily="18" charset="0"/>
              </a:rPr>
              <a:t>Bu </a:t>
            </a:r>
            <a:r>
              <a:rPr sz="1000" dirty="0" err="1">
                <a:latin typeface="Times New Roman" panose="02020603050405020304" pitchFamily="18" charset="0"/>
                <a:cs typeface="Times New Roman" panose="02020603050405020304" pitchFamily="18" charset="0"/>
              </a:rPr>
              <a:t>bölümde</a:t>
            </a:r>
            <a:r>
              <a:rPr sz="1000" dirty="0">
                <a:latin typeface="Times New Roman" panose="02020603050405020304" pitchFamily="18" charset="0"/>
                <a:cs typeface="Times New Roman" panose="02020603050405020304" pitchFamily="18" charset="0"/>
              </a:rPr>
              <a:t>;</a:t>
            </a:r>
            <a:r>
              <a:rPr lang="tr-TR" sz="1000" spc="5" dirty="0">
                <a:latin typeface="Times New Roman" panose="02020603050405020304" pitchFamily="18" charset="0"/>
                <a:cs typeface="Times New Roman" panose="02020603050405020304" pitchFamily="18" charset="0"/>
              </a:rPr>
              <a:t> </a:t>
            </a:r>
            <a:r>
              <a:rPr lang="tr-TR" sz="1000" spc="5" dirty="0" err="1">
                <a:latin typeface="Times New Roman" panose="02020603050405020304" pitchFamily="18" charset="0"/>
                <a:cs typeface="Times New Roman" panose="02020603050405020304" pitchFamily="18" charset="0"/>
              </a:rPr>
              <a:t>Vitek</a:t>
            </a:r>
            <a:r>
              <a:rPr lang="tr-TR" sz="1000" spc="5" dirty="0">
                <a:latin typeface="Times New Roman" panose="02020603050405020304" pitchFamily="18" charset="0"/>
                <a:cs typeface="Times New Roman" panose="02020603050405020304" pitchFamily="18" charset="0"/>
              </a:rPr>
              <a:t> MS</a:t>
            </a:r>
            <a:r>
              <a:rPr sz="1000" spc="-30" dirty="0">
                <a:latin typeface="Times New Roman" panose="02020603050405020304" pitchFamily="18" charset="0"/>
                <a:cs typeface="Times New Roman" panose="02020603050405020304" pitchFamily="18" charset="0"/>
              </a:rPr>
              <a:t> </a:t>
            </a:r>
            <a:r>
              <a:rPr sz="1000" dirty="0">
                <a:latin typeface="Times New Roman" panose="02020603050405020304" pitchFamily="18" charset="0"/>
                <a:cs typeface="Times New Roman" panose="02020603050405020304" pitchFamily="18" charset="0"/>
              </a:rPr>
              <a:t>cihazı,</a:t>
            </a:r>
            <a:r>
              <a:rPr sz="1000" spc="15" dirty="0">
                <a:latin typeface="Times New Roman" panose="02020603050405020304" pitchFamily="18" charset="0"/>
                <a:cs typeface="Times New Roman" panose="02020603050405020304" pitchFamily="18" charset="0"/>
              </a:rPr>
              <a:t> </a:t>
            </a:r>
            <a:r>
              <a:rPr lang="tr-TR" sz="1000" spc="15" dirty="0">
                <a:latin typeface="Times New Roman" panose="02020603050405020304" pitchFamily="18" charset="0"/>
                <a:cs typeface="Times New Roman" panose="02020603050405020304" pitchFamily="18" charset="0"/>
              </a:rPr>
              <a:t>BD </a:t>
            </a:r>
            <a:r>
              <a:rPr lang="tr-TR" sz="1000" spc="-10" dirty="0">
                <a:latin typeface="Times New Roman" panose="02020603050405020304" pitchFamily="18" charset="0"/>
                <a:cs typeface="Times New Roman" panose="02020603050405020304" pitchFamily="18" charset="0"/>
              </a:rPr>
              <a:t>Phoenix M50 antibiyogram </a:t>
            </a:r>
            <a:r>
              <a:rPr sz="1000" spc="-10" dirty="0" err="1">
                <a:latin typeface="Times New Roman" panose="02020603050405020304" pitchFamily="18" charset="0"/>
                <a:cs typeface="Times New Roman" panose="02020603050405020304" pitchFamily="18" charset="0"/>
              </a:rPr>
              <a:t>cihaz</a:t>
            </a:r>
            <a:r>
              <a:rPr lang="tr-TR" sz="1000" spc="-10" dirty="0">
                <a:latin typeface="Times New Roman" panose="02020603050405020304" pitchFamily="18" charset="0"/>
                <a:cs typeface="Times New Roman" panose="02020603050405020304" pitchFamily="18" charset="0"/>
              </a:rPr>
              <a:t>ı ve etüv yer alır.</a:t>
            </a:r>
            <a:endParaRPr sz="1000" dirty="0">
              <a:latin typeface="Times New Roman" panose="02020603050405020304" pitchFamily="18" charset="0"/>
              <a:cs typeface="Times New Roman" panose="02020603050405020304" pitchFamily="18" charset="0"/>
            </a:endParaRPr>
          </a:p>
        </p:txBody>
      </p:sp>
      <p:sp>
        <p:nvSpPr>
          <p:cNvPr id="6" name="object 5">
            <a:extLst>
              <a:ext uri="{FF2B5EF4-FFF2-40B4-BE49-F238E27FC236}">
                <a16:creationId xmlns:a16="http://schemas.microsoft.com/office/drawing/2014/main" id="{5328C292-9ACF-5D16-D1E5-4A9444681769}"/>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501994"/>
            <a:ext cx="1195130" cy="1593506"/>
          </a:xfrm>
          <a:prstGeom prst="rect">
            <a:avLst/>
          </a:prstGeom>
        </p:spPr>
      </p:pic>
      <p:pic>
        <p:nvPicPr>
          <p:cNvPr id="1026" name="Picture 2" descr="BD Phoenix™ M50 automated identification and susceptibility t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497527"/>
            <a:ext cx="1114062" cy="988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D Phoenix™ M50 otomatik tanımlama Ve duyarlılık tes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146" y="1615281"/>
            <a:ext cx="2097797" cy="9604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bial Identification via MS / MALDI-ToF - Eurofins Scientifi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76" t="335" r="21724" b="-335"/>
          <a:stretch/>
        </p:blipFill>
        <p:spPr bwMode="auto">
          <a:xfrm>
            <a:off x="3468053" y="346247"/>
            <a:ext cx="10668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8600" y="2476500"/>
            <a:ext cx="4114800" cy="807272"/>
          </a:xfrm>
          <a:prstGeom prst="rect">
            <a:avLst/>
          </a:prstGeom>
        </p:spPr>
        <p:txBody>
          <a:bodyPr vert="horz" wrap="square" lIns="0" tIns="37465" rIns="0" bIns="0" rtlCol="0">
            <a:spAutoFit/>
          </a:bodyPr>
          <a:lstStyle/>
          <a:p>
            <a:pPr marL="127000" marR="5080" indent="-114935" algn="just">
              <a:lnSpc>
                <a:spcPts val="1510"/>
              </a:lnSpc>
              <a:spcBef>
                <a:spcPts val="295"/>
              </a:spcBef>
              <a:buFont typeface="Microsoft Sans Serif"/>
              <a:buChar char="•"/>
              <a:tabLst>
                <a:tab pos="127000" algn="l"/>
              </a:tabLst>
            </a:pPr>
            <a:r>
              <a:rPr lang="tr-TR" sz="1200" b="1" dirty="0">
                <a:latin typeface="Times New Roman" panose="02020603050405020304" pitchFamily="18" charset="0"/>
                <a:cs typeface="Times New Roman" panose="02020603050405020304" pitchFamily="18" charset="0"/>
              </a:rPr>
              <a:t>Tüberküloz</a:t>
            </a:r>
            <a:r>
              <a:rPr sz="1200" b="1" dirty="0">
                <a:latin typeface="Times New Roman" panose="02020603050405020304" pitchFamily="18" charset="0"/>
                <a:cs typeface="Times New Roman" panose="02020603050405020304" pitchFamily="18" charset="0"/>
              </a:rPr>
              <a:t>:</a:t>
            </a:r>
            <a:r>
              <a:rPr lang="tr-TR" sz="1200" b="1"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Tüberküloz, değişik organ ve sistemleri etkileyebilen sistemik bir enfeksiyon hastalığıdır.</a:t>
            </a:r>
            <a:r>
              <a:rPr sz="1200" b="1" spc="-7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Örneklerin alındığı kaplar, tek kullanımlık, steril, vida kapaklı sızdırmaz kaplar olmalıdır.</a:t>
            </a:r>
            <a:endParaRPr sz="1200" dirty="0">
              <a:latin typeface="Times New Roman" panose="02020603050405020304" pitchFamily="18" charset="0"/>
              <a:cs typeface="Times New Roman" panose="02020603050405020304" pitchFamily="18" charset="0"/>
            </a:endParaRPr>
          </a:p>
        </p:txBody>
      </p:sp>
      <p:sp>
        <p:nvSpPr>
          <p:cNvPr id="6" name="object 5">
            <a:extLst>
              <a:ext uri="{FF2B5EF4-FFF2-40B4-BE49-F238E27FC236}">
                <a16:creationId xmlns:a16="http://schemas.microsoft.com/office/drawing/2014/main" id="{B190E4F1-8DBC-CD52-7791-B4C2AC918200}"/>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rotWithShape="1">
          <a:blip r:embed="rId2"/>
          <a:srcRect l="25913" t="19859" r="14816" b="8057"/>
          <a:stretch/>
        </p:blipFill>
        <p:spPr>
          <a:xfrm>
            <a:off x="2512561" y="561310"/>
            <a:ext cx="1949268" cy="1762790"/>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86784"/>
            <a:ext cx="2133600" cy="1930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4800" y="2324100"/>
            <a:ext cx="3748437" cy="834203"/>
          </a:xfrm>
          <a:prstGeom prst="rect">
            <a:avLst/>
          </a:prstGeom>
        </p:spPr>
        <p:txBody>
          <a:bodyPr vert="horz" wrap="square" lIns="0" tIns="13335" rIns="0" bIns="0" rtlCol="0">
            <a:spAutoFit/>
          </a:bodyPr>
          <a:lstStyle/>
          <a:p>
            <a:pPr marL="127000" indent="-114300">
              <a:lnSpc>
                <a:spcPts val="1595"/>
              </a:lnSpc>
              <a:spcBef>
                <a:spcPts val="105"/>
              </a:spcBef>
              <a:buFont typeface="Microsoft Sans Serif"/>
              <a:buChar char="•"/>
              <a:tabLst>
                <a:tab pos="127000" algn="l"/>
              </a:tabLst>
            </a:pPr>
            <a:r>
              <a:rPr lang="tr-TR" sz="1200" b="1" dirty="0" err="1">
                <a:latin typeface="Times New Roman" panose="02020603050405020304" pitchFamily="18" charset="0"/>
                <a:cs typeface="Times New Roman" panose="02020603050405020304" pitchFamily="18" charset="0"/>
              </a:rPr>
              <a:t>Seroloji</a:t>
            </a:r>
            <a:r>
              <a:rPr lang="tr-TR" sz="1200" dirty="0">
                <a:latin typeface="Times New Roman" panose="02020603050405020304" pitchFamily="18" charset="0"/>
                <a:cs typeface="Times New Roman" panose="02020603050405020304" pitchFamily="18" charset="0"/>
              </a:rPr>
              <a:t>: Hepatit, </a:t>
            </a:r>
            <a:r>
              <a:rPr lang="tr-TR" sz="1200" dirty="0" err="1">
                <a:latin typeface="Times New Roman" panose="02020603050405020304" pitchFamily="18" charset="0"/>
                <a:cs typeface="Times New Roman" panose="02020603050405020304" pitchFamily="18" charset="0"/>
              </a:rPr>
              <a:t>allerji</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torch</a:t>
            </a:r>
            <a:r>
              <a:rPr lang="tr-TR" sz="1200" dirty="0">
                <a:latin typeface="Times New Roman" panose="02020603050405020304" pitchFamily="18" charset="0"/>
                <a:cs typeface="Times New Roman" panose="02020603050405020304" pitchFamily="18" charset="0"/>
              </a:rPr>
              <a:t> ve </a:t>
            </a:r>
            <a:r>
              <a:rPr lang="tr-TR" sz="1200" dirty="0" err="1">
                <a:latin typeface="Times New Roman" panose="02020603050405020304" pitchFamily="18" charset="0"/>
                <a:cs typeface="Times New Roman" panose="02020603050405020304" pitchFamily="18" charset="0"/>
              </a:rPr>
              <a:t>nefelometrik</a:t>
            </a:r>
            <a:r>
              <a:rPr lang="tr-TR" sz="1200" dirty="0">
                <a:latin typeface="Times New Roman" panose="02020603050405020304" pitchFamily="18" charset="0"/>
                <a:cs typeface="Times New Roman" panose="02020603050405020304" pitchFamily="18" charset="0"/>
              </a:rPr>
              <a:t> testlerin çalışıldığı birimdir</a:t>
            </a:r>
            <a:r>
              <a:rPr sz="1200" spc="-10" dirty="0">
                <a:latin typeface="Times New Roman" panose="02020603050405020304" pitchFamily="18" charset="0"/>
                <a:cs typeface="Times New Roman" panose="02020603050405020304" pitchFamily="18" charset="0"/>
              </a:rPr>
              <a:t>.</a:t>
            </a:r>
            <a:r>
              <a:rPr lang="tr-TR" sz="1200" spc="-10" dirty="0">
                <a:latin typeface="Times New Roman" panose="02020603050405020304" pitchFamily="18" charset="0"/>
                <a:cs typeface="Times New Roman" panose="02020603050405020304" pitchFamily="18" charset="0"/>
              </a:rPr>
              <a:t> Bu birimde ayrıca </a:t>
            </a:r>
            <a:r>
              <a:rPr lang="tr-TR" sz="1200" spc="-10" dirty="0" err="1">
                <a:latin typeface="Times New Roman" panose="02020603050405020304" pitchFamily="18" charset="0"/>
                <a:cs typeface="Times New Roman" panose="02020603050405020304" pitchFamily="18" charset="0"/>
              </a:rPr>
              <a:t>brusella</a:t>
            </a:r>
            <a:r>
              <a:rPr lang="tr-TR" sz="1200" spc="-10" dirty="0">
                <a:latin typeface="Times New Roman" panose="02020603050405020304" pitchFamily="18" charset="0"/>
                <a:cs typeface="Times New Roman" panose="02020603050405020304" pitchFamily="18" charset="0"/>
              </a:rPr>
              <a:t> </a:t>
            </a:r>
            <a:r>
              <a:rPr lang="tr-TR" sz="1200" spc="-10" dirty="0" err="1">
                <a:latin typeface="Times New Roman" panose="02020603050405020304" pitchFamily="18" charset="0"/>
                <a:cs typeface="Times New Roman" panose="02020603050405020304" pitchFamily="18" charset="0"/>
              </a:rPr>
              <a:t>immuncaptura</a:t>
            </a:r>
            <a:r>
              <a:rPr lang="tr-TR" sz="1200" spc="-10" dirty="0">
                <a:latin typeface="Times New Roman" panose="02020603050405020304" pitchFamily="18" charset="0"/>
                <a:cs typeface="Times New Roman" panose="02020603050405020304" pitchFamily="18" charset="0"/>
              </a:rPr>
              <a:t>, </a:t>
            </a:r>
            <a:r>
              <a:rPr lang="tr-TR" sz="1200" spc="-10" dirty="0" err="1">
                <a:latin typeface="Times New Roman" panose="02020603050405020304" pitchFamily="18" charset="0"/>
                <a:cs typeface="Times New Roman" panose="02020603050405020304" pitchFamily="18" charset="0"/>
              </a:rPr>
              <a:t>salmonella</a:t>
            </a:r>
            <a:r>
              <a:rPr lang="tr-TR" sz="1200" spc="-10" dirty="0">
                <a:latin typeface="Times New Roman" panose="02020603050405020304" pitchFamily="18" charset="0"/>
                <a:cs typeface="Times New Roman" panose="02020603050405020304" pitchFamily="18" charset="0"/>
              </a:rPr>
              <a:t>, </a:t>
            </a:r>
            <a:r>
              <a:rPr lang="tr-TR" sz="1200" spc="-10" dirty="0" err="1">
                <a:latin typeface="Times New Roman" panose="02020603050405020304" pitchFamily="18" charset="0"/>
                <a:cs typeface="Times New Roman" panose="02020603050405020304" pitchFamily="18" charset="0"/>
              </a:rPr>
              <a:t>kisthidatik</a:t>
            </a:r>
            <a:r>
              <a:rPr lang="tr-TR" sz="1200" spc="-10" dirty="0">
                <a:latin typeface="Times New Roman" panose="02020603050405020304" pitchFamily="18" charset="0"/>
                <a:cs typeface="Times New Roman" panose="02020603050405020304" pitchFamily="18" charset="0"/>
              </a:rPr>
              <a:t> ve </a:t>
            </a:r>
            <a:r>
              <a:rPr lang="tr-TR" sz="1200" spc="-10" dirty="0" err="1">
                <a:latin typeface="Times New Roman" panose="02020603050405020304" pitchFamily="18" charset="0"/>
                <a:cs typeface="Times New Roman" panose="02020603050405020304" pitchFamily="18" charset="0"/>
              </a:rPr>
              <a:t>galaktomannan</a:t>
            </a:r>
            <a:r>
              <a:rPr lang="tr-TR" sz="1200" spc="-10" dirty="0">
                <a:latin typeface="Times New Roman" panose="02020603050405020304" pitchFamily="18" charset="0"/>
                <a:cs typeface="Times New Roman" panose="02020603050405020304" pitchFamily="18" charset="0"/>
              </a:rPr>
              <a:t> antijen testi manuel olarak çalışılmaktadır. </a:t>
            </a:r>
            <a:endParaRPr sz="1200" dirty="0">
              <a:latin typeface="Times New Roman" panose="02020603050405020304" pitchFamily="18" charset="0"/>
              <a:cs typeface="Times New Roman" panose="02020603050405020304" pitchFamily="18" charset="0"/>
            </a:endParaRPr>
          </a:p>
        </p:txBody>
      </p:sp>
      <p:sp>
        <p:nvSpPr>
          <p:cNvPr id="6" name="object 5">
            <a:extLst>
              <a:ext uri="{FF2B5EF4-FFF2-40B4-BE49-F238E27FC236}">
                <a16:creationId xmlns:a16="http://schemas.microsoft.com/office/drawing/2014/main" id="{349B594F-469D-17F5-065D-969D769378C9}"/>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381000" y="501994"/>
            <a:ext cx="2286000" cy="1714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67349" y="647700"/>
            <a:ext cx="3823651" cy="628377"/>
          </a:xfrm>
          <a:prstGeom prst="rect">
            <a:avLst/>
          </a:prstGeom>
        </p:spPr>
        <p:txBody>
          <a:bodyPr vert="horz" wrap="square" lIns="0" tIns="12700" rIns="0" bIns="0" rtlCol="0">
            <a:spAutoFit/>
          </a:bodyPr>
          <a:lstStyle/>
          <a:p>
            <a:pPr marL="127000" indent="-114300">
              <a:lnSpc>
                <a:spcPts val="1595"/>
              </a:lnSpc>
              <a:spcBef>
                <a:spcPts val="100"/>
              </a:spcBef>
              <a:buFont typeface="Microsoft Sans Serif"/>
              <a:buChar char="•"/>
              <a:tabLst>
                <a:tab pos="127000" algn="l"/>
              </a:tabLst>
            </a:pPr>
            <a:r>
              <a:rPr sz="1200" b="1" spc="-10" dirty="0">
                <a:latin typeface="Times New Roman" panose="02020603050405020304" pitchFamily="18" charset="0"/>
                <a:cs typeface="Times New Roman" panose="02020603050405020304" pitchFamily="18" charset="0"/>
              </a:rPr>
              <a:t>M</a:t>
            </a:r>
            <a:r>
              <a:rPr lang="tr-TR" sz="1200" b="1" spc="-10" dirty="0" err="1">
                <a:latin typeface="Times New Roman" panose="02020603050405020304" pitchFamily="18" charset="0"/>
                <a:cs typeface="Times New Roman" panose="02020603050405020304" pitchFamily="18" charset="0"/>
              </a:rPr>
              <a:t>oleküler</a:t>
            </a:r>
            <a:r>
              <a:rPr sz="1200" b="1" dirty="0">
                <a:latin typeface="Times New Roman" panose="02020603050405020304" pitchFamily="18" charset="0"/>
                <a:cs typeface="Times New Roman" panose="02020603050405020304" pitchFamily="18" charset="0"/>
              </a:rPr>
              <a:t>:</a:t>
            </a:r>
            <a:r>
              <a:rPr sz="1200" b="1" spc="-25" dirty="0">
                <a:latin typeface="Times New Roman" panose="02020603050405020304" pitchFamily="18" charset="0"/>
                <a:cs typeface="Times New Roman" panose="02020603050405020304" pitchFamily="18" charset="0"/>
              </a:rPr>
              <a:t> </a:t>
            </a:r>
            <a:r>
              <a:rPr lang="tr-TR" sz="1200" spc="-25" dirty="0">
                <a:latin typeface="Times New Roman" panose="02020603050405020304" pitchFamily="18" charset="0"/>
                <a:cs typeface="Times New Roman" panose="02020603050405020304" pitchFamily="18" charset="0"/>
              </a:rPr>
              <a:t>Covid-19, solunum yolu virüsleri, </a:t>
            </a:r>
            <a:r>
              <a:rPr lang="tr-TR" sz="1200" spc="-25" dirty="0" err="1">
                <a:latin typeface="Times New Roman" panose="02020603050405020304" pitchFamily="18" charset="0"/>
                <a:cs typeface="Times New Roman" panose="02020603050405020304" pitchFamily="18" charset="0"/>
              </a:rPr>
              <a:t>Hcv</a:t>
            </a:r>
            <a:r>
              <a:rPr lang="tr-TR" sz="1200" spc="-25" dirty="0">
                <a:latin typeface="Times New Roman" panose="02020603050405020304" pitchFamily="18" charset="0"/>
                <a:cs typeface="Times New Roman" panose="02020603050405020304" pitchFamily="18" charset="0"/>
              </a:rPr>
              <a:t>-DNA, </a:t>
            </a:r>
            <a:r>
              <a:rPr lang="tr-TR" sz="1200" spc="-25" dirty="0" err="1">
                <a:latin typeface="Times New Roman" panose="02020603050405020304" pitchFamily="18" charset="0"/>
                <a:cs typeface="Times New Roman" panose="02020603050405020304" pitchFamily="18" charset="0"/>
              </a:rPr>
              <a:t>Hbv</a:t>
            </a:r>
            <a:r>
              <a:rPr lang="tr-TR" sz="1200" spc="-25" dirty="0">
                <a:latin typeface="Times New Roman" panose="02020603050405020304" pitchFamily="18" charset="0"/>
                <a:cs typeface="Times New Roman" panose="02020603050405020304" pitchFamily="18" charset="0"/>
              </a:rPr>
              <a:t>-DNA, </a:t>
            </a:r>
            <a:r>
              <a:rPr lang="tr-TR" sz="1200" spc="-25" dirty="0" err="1">
                <a:latin typeface="Times New Roman" panose="02020603050405020304" pitchFamily="18" charset="0"/>
                <a:cs typeface="Times New Roman" panose="02020603050405020304" pitchFamily="18" charset="0"/>
              </a:rPr>
              <a:t>Tbc</a:t>
            </a:r>
            <a:r>
              <a:rPr lang="tr-TR" sz="1200" spc="-25" dirty="0">
                <a:latin typeface="Times New Roman" panose="02020603050405020304" pitchFamily="18" charset="0"/>
                <a:cs typeface="Times New Roman" panose="02020603050405020304" pitchFamily="18" charset="0"/>
              </a:rPr>
              <a:t>-DNA, CMV-DNA ve HPV testlerinin </a:t>
            </a:r>
            <a:r>
              <a:rPr sz="1200" dirty="0" err="1">
                <a:latin typeface="Times New Roman" panose="02020603050405020304" pitchFamily="18" charset="0"/>
                <a:cs typeface="Times New Roman" panose="02020603050405020304" pitchFamily="18" charset="0"/>
              </a:rPr>
              <a:t>inceleme</a:t>
            </a:r>
            <a:r>
              <a:rPr sz="1200" spc="-30" dirty="0">
                <a:latin typeface="Times New Roman" panose="02020603050405020304" pitchFamily="18" charset="0"/>
                <a:cs typeface="Times New Roman" panose="02020603050405020304" pitchFamily="18" charset="0"/>
              </a:rPr>
              <a:t> </a:t>
            </a:r>
            <a:r>
              <a:rPr sz="1200" spc="-10" dirty="0">
                <a:latin typeface="Times New Roman" panose="02020603050405020304" pitchFamily="18" charset="0"/>
                <a:cs typeface="Times New Roman" panose="02020603050405020304" pitchFamily="18" charset="0"/>
              </a:rPr>
              <a:t>yapılan</a:t>
            </a:r>
            <a:r>
              <a:rPr sz="1200" spc="-30" dirty="0">
                <a:latin typeface="Times New Roman" panose="02020603050405020304" pitchFamily="18" charset="0"/>
                <a:cs typeface="Times New Roman" panose="02020603050405020304" pitchFamily="18" charset="0"/>
              </a:rPr>
              <a:t> </a:t>
            </a:r>
            <a:r>
              <a:rPr sz="1200" spc="-25" dirty="0">
                <a:latin typeface="Times New Roman" panose="02020603050405020304" pitchFamily="18" charset="0"/>
                <a:cs typeface="Times New Roman" panose="02020603050405020304" pitchFamily="18" charset="0"/>
              </a:rPr>
              <a:t>ve </a:t>
            </a:r>
            <a:r>
              <a:rPr sz="1200" dirty="0">
                <a:latin typeface="Times New Roman" panose="02020603050405020304" pitchFamily="18" charset="0"/>
                <a:cs typeface="Times New Roman" panose="02020603050405020304" pitchFamily="18" charset="0"/>
              </a:rPr>
              <a:t>tanı</a:t>
            </a:r>
            <a:r>
              <a:rPr sz="1200" spc="-55" dirty="0">
                <a:latin typeface="Times New Roman" panose="02020603050405020304" pitchFamily="18" charset="0"/>
                <a:cs typeface="Times New Roman" panose="02020603050405020304" pitchFamily="18" charset="0"/>
              </a:rPr>
              <a:t> </a:t>
            </a:r>
            <a:r>
              <a:rPr sz="1200" dirty="0" err="1">
                <a:latin typeface="Times New Roman" panose="02020603050405020304" pitchFamily="18" charset="0"/>
                <a:cs typeface="Times New Roman" panose="02020603050405020304" pitchFamily="18" charset="0"/>
              </a:rPr>
              <a:t>konulan</a:t>
            </a:r>
            <a:r>
              <a:rPr sz="1200" spc="204" dirty="0">
                <a:latin typeface="Times New Roman" panose="02020603050405020304" pitchFamily="18" charset="0"/>
                <a:cs typeface="Times New Roman" panose="02020603050405020304" pitchFamily="18" charset="0"/>
              </a:rPr>
              <a:t> </a:t>
            </a:r>
            <a:r>
              <a:rPr sz="1200" spc="-10" dirty="0">
                <a:latin typeface="Times New Roman" panose="02020603050405020304" pitchFamily="18" charset="0"/>
                <a:cs typeface="Times New Roman" panose="02020603050405020304" pitchFamily="18" charset="0"/>
              </a:rPr>
              <a:t>b</a:t>
            </a:r>
            <a:r>
              <a:rPr lang="tr-TR" sz="1200" spc="-10" dirty="0">
                <a:latin typeface="Times New Roman" panose="02020603050405020304" pitchFamily="18" charset="0"/>
                <a:cs typeface="Times New Roman" panose="02020603050405020304" pitchFamily="18" charset="0"/>
              </a:rPr>
              <a:t>irimdir</a:t>
            </a:r>
            <a:r>
              <a:rPr sz="1200" spc="-10"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p:txBody>
      </p:sp>
      <p:sp>
        <p:nvSpPr>
          <p:cNvPr id="6" name="object 5">
            <a:extLst>
              <a:ext uri="{FF2B5EF4-FFF2-40B4-BE49-F238E27FC236}">
                <a16:creationId xmlns:a16="http://schemas.microsoft.com/office/drawing/2014/main" id="{194714EE-8DC9-BC36-9B22-224058A8BA0E}"/>
              </a:ext>
            </a:extLst>
          </p:cNvPr>
          <p:cNvSpPr txBox="1"/>
          <p:nvPr/>
        </p:nvSpPr>
        <p:spPr>
          <a:xfrm>
            <a:off x="1066800" y="182035"/>
            <a:ext cx="2556828" cy="319959"/>
          </a:xfrm>
          <a:prstGeom prst="rect">
            <a:avLst/>
          </a:prstGeom>
        </p:spPr>
        <p:txBody>
          <a:bodyPr vert="horz" wrap="square" lIns="0" tIns="12065" rIns="0" bIns="0" rtlCol="0">
            <a:spAutoFit/>
          </a:bodyPr>
          <a:lstStyle/>
          <a:p>
            <a:pPr marL="12700" marR="5080">
              <a:lnSpc>
                <a:spcPct val="100000"/>
              </a:lnSpc>
              <a:spcBef>
                <a:spcPts val="95"/>
              </a:spcBef>
            </a:pPr>
            <a:r>
              <a:rPr lang="tr-TR" sz="2000" dirty="0">
                <a:latin typeface="Times New Roman" panose="02020603050405020304" pitchFamily="18" charset="0"/>
                <a:cs typeface="Times New Roman" panose="02020603050405020304" pitchFamily="18" charset="0"/>
              </a:rPr>
              <a:t>Tıbbi Mikrobiyoloji</a:t>
            </a:r>
            <a:endParaRPr sz="20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367349" y="1307483"/>
            <a:ext cx="2528251" cy="1896188"/>
          </a:xfrm>
          <a:prstGeom prst="rect">
            <a:avLst/>
          </a:prstGeom>
        </p:spPr>
      </p:pic>
    </p:spTree>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488</TotalTime>
  <Words>1000</Words>
  <Application>Microsoft Office PowerPoint</Application>
  <PresentationFormat>Özel</PresentationFormat>
  <Paragraphs>124</Paragraphs>
  <Slides>28</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28</vt:i4>
      </vt:variant>
    </vt:vector>
  </HeadingPairs>
  <TitlesOfParts>
    <vt:vector size="39" baseType="lpstr">
      <vt:lpstr>Arial</vt:lpstr>
      <vt:lpstr>Arial MT</vt:lpstr>
      <vt:lpstr>Calibri</vt:lpstr>
      <vt:lpstr>Century Gothic</vt:lpstr>
      <vt:lpstr>Georgia</vt:lpstr>
      <vt:lpstr>Microsoft Sans Serif</vt:lpstr>
      <vt:lpstr>Segoe UI Symbol</vt:lpstr>
      <vt:lpstr>Times New Roman</vt:lpstr>
      <vt:lpstr>Wingdings</vt:lpstr>
      <vt:lpstr>Wingdings 3</vt:lpstr>
      <vt:lpstr>Dilim</vt:lpstr>
      <vt:lpstr>       N.E.Ü. Tıp Fakültesi HASTANESİ  tıbbi Mikrobiyoloji   laboratuvarı </vt:lpstr>
      <vt:lpstr>Tıbbi Laboratuvar</vt:lpstr>
      <vt:lpstr>Klinik Mikrobiyoloji Laboratuvarı</vt:lpstr>
      <vt:lpstr>PowerPoint Sunusu</vt:lpstr>
      <vt:lpstr>PowerPoint Sunusu</vt:lpstr>
      <vt:lpstr>PowerPoint Sunusu</vt:lpstr>
      <vt:lpstr>PowerPoint Sunusu</vt:lpstr>
      <vt:lpstr>PowerPoint Sunusu</vt:lpstr>
      <vt:lpstr>PowerPoint Sunusu</vt:lpstr>
      <vt:lpstr>PowerPoint Sunusu</vt:lpstr>
      <vt:lpstr>PowerPoint Sunusu</vt:lpstr>
      <vt:lpstr>Lab</vt:lpstr>
      <vt:lpstr>Laboratuvar Süreçleri</vt:lpstr>
      <vt:lpstr>Laboratuvar Hata Kaynakları</vt:lpstr>
      <vt:lpstr>Pre-analitik Hatalar</vt:lpstr>
      <vt:lpstr>TIBBİ MİKROBİYOLOJİ LABORATUVARI NUMUNE RET KRİTERLERİ: </vt:lpstr>
      <vt:lpstr>TIBBİ MİKROBİYOLOJİ LABORATUVARI NUMUNE RET KRİTERLERİ</vt:lpstr>
      <vt:lpstr>TIBBİ MİKROBİYOLOJİ LABORATUVARI NUMUNE RET KRİTERLERİ</vt:lpstr>
      <vt:lpstr>TIBBİ MİKROBİYOLOJİ LABORATUVARI ÖRNEK KABUL KRİTERLERİ: </vt:lpstr>
      <vt:lpstr>PowerPoint Sunusu</vt:lpstr>
      <vt:lpstr>PowerPoint Sunusu</vt:lpstr>
      <vt:lpstr>PowerPoint Sunusu</vt:lpstr>
      <vt:lpstr>PowerPoint Sunusu</vt:lpstr>
      <vt:lpstr>PowerPoint Sunusu</vt:lpstr>
      <vt:lpstr>PowerPoint Sunusu</vt:lpstr>
      <vt:lpstr>PowerPoint Sunusu</vt:lpstr>
      <vt:lpstr>SONUÇ ve ÖNERİLER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ronaldinho424</dc:creator>
  <cp:lastModifiedBy>HAKAN SART</cp:lastModifiedBy>
  <cp:revision>43</cp:revision>
  <dcterms:created xsi:type="dcterms:W3CDTF">2024-06-30T19:33:27Z</dcterms:created>
  <dcterms:modified xsi:type="dcterms:W3CDTF">2024-09-18T06:52:35Z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2021-10-09T00:00:00Z</vt:filetime>
  </property>
  <property fmtid="{D5CDD505-2E9C-101B-9397-08002B2CF9AE}" pid="3" name="Creator">
    <vt:lpwstr>Microsoft® PowerPoint® 2016</vt:lpwstr>
  </property>
  <property fmtid="{D5CDD505-2E9C-101B-9397-08002B2CF9AE}" pid="4" name="LastSaved">
    <vt:filetime>2024-06-30T00:00:00Z</vt:filetime>
  </property>
  <property fmtid="{D5CDD505-2E9C-101B-9397-08002B2CF9AE}" pid="5" name="Producer">
    <vt:lpwstr>Microsoft® PowerPoint® 2016</vt:lpwstr>
  </property>
</Properties>
</file>