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86" r:id="rId24"/>
    <p:sldId id="276" r:id="rId25"/>
    <p:sldId id="280" r:id="rId26"/>
    <p:sldId id="279" r:id="rId27"/>
    <p:sldId id="278" r:id="rId28"/>
    <p:sldId id="277" r:id="rId29"/>
    <p:sldId id="281" r:id="rId30"/>
    <p:sldId id="282" r:id="rId31"/>
    <p:sldId id="283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512" y="1098613"/>
            <a:ext cx="382905" cy="474980"/>
          </a:xfrm>
          <a:custGeom>
            <a:avLst/>
            <a:gdLst/>
            <a:ahLst/>
            <a:cxnLst/>
            <a:rect l="l" t="t" r="r" b="b"/>
            <a:pathLst>
              <a:path w="382905" h="474980">
                <a:moveTo>
                  <a:pt x="0" y="474662"/>
                </a:moveTo>
                <a:lnTo>
                  <a:pt x="382587" y="474662"/>
                </a:lnTo>
                <a:lnTo>
                  <a:pt x="3825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E0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100" y="1098613"/>
            <a:ext cx="328612" cy="4746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1337" y="1520888"/>
            <a:ext cx="370205" cy="474980"/>
          </a:xfrm>
          <a:custGeom>
            <a:avLst/>
            <a:gdLst/>
            <a:ahLst/>
            <a:cxnLst/>
            <a:rect l="l" t="t" r="r" b="b"/>
            <a:pathLst>
              <a:path w="370205" h="474980">
                <a:moveTo>
                  <a:pt x="0" y="474662"/>
                </a:moveTo>
                <a:lnTo>
                  <a:pt x="369887" y="474662"/>
                </a:lnTo>
                <a:lnTo>
                  <a:pt x="3698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225" y="1520888"/>
            <a:ext cx="368300" cy="4746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000" y="1447799"/>
            <a:ext cx="560387" cy="42227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000" y="990663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261"/>
                </a:moveTo>
                <a:lnTo>
                  <a:pt x="0" y="822261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261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11"/>
                </a:lnTo>
                <a:lnTo>
                  <a:pt x="31750" y="790511"/>
                </a:lnTo>
                <a:lnTo>
                  <a:pt x="3175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2912" y="1781174"/>
            <a:ext cx="8226425" cy="31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9969" y="944626"/>
            <a:ext cx="51257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1617" y="2048078"/>
            <a:ext cx="7261225" cy="3148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38336"/>
            <a:ext cx="9009380" cy="1052830"/>
            <a:chOff x="0" y="2438336"/>
            <a:chExt cx="9009380" cy="1052830"/>
          </a:xfrm>
        </p:grpSpPr>
        <p:sp>
          <p:nvSpPr>
            <p:cNvPr id="3" name="object 3"/>
            <p:cNvSpPr/>
            <p:nvPr/>
          </p:nvSpPr>
          <p:spPr>
            <a:xfrm>
              <a:off x="293687" y="2546413"/>
              <a:ext cx="384175" cy="474980"/>
            </a:xfrm>
            <a:custGeom>
              <a:avLst/>
              <a:gdLst/>
              <a:ahLst/>
              <a:cxnLst/>
              <a:rect l="l" t="t" r="r" b="b"/>
              <a:pathLst>
                <a:path w="384175" h="474980">
                  <a:moveTo>
                    <a:pt x="0" y="474662"/>
                  </a:moveTo>
                  <a:lnTo>
                    <a:pt x="383806" y="474662"/>
                  </a:lnTo>
                  <a:lnTo>
                    <a:pt x="383806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494" y="2546413"/>
              <a:ext cx="328980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7512" y="2968688"/>
              <a:ext cx="371475" cy="474980"/>
            </a:xfrm>
            <a:custGeom>
              <a:avLst/>
              <a:gdLst/>
              <a:ahLst/>
              <a:cxnLst/>
              <a:rect l="l" t="t" r="r" b="b"/>
              <a:pathLst>
                <a:path w="371475" h="474979">
                  <a:moveTo>
                    <a:pt x="0" y="474662"/>
                  </a:moveTo>
                  <a:lnTo>
                    <a:pt x="370992" y="474662"/>
                  </a:lnTo>
                  <a:lnTo>
                    <a:pt x="370992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E0B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504" y="2968688"/>
              <a:ext cx="368782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5599"/>
              <a:ext cx="560387" cy="4222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5000" y="2438336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29">
                  <a:moveTo>
                    <a:pt x="31750" y="878014"/>
                  </a:moveTo>
                  <a:lnTo>
                    <a:pt x="0" y="878014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78014"/>
                  </a:lnTo>
                  <a:close/>
                </a:path>
                <a:path w="31750" h="1052829">
                  <a:moveTo>
                    <a:pt x="31750" y="0"/>
                  </a:moveTo>
                  <a:lnTo>
                    <a:pt x="0" y="0"/>
                  </a:lnTo>
                  <a:lnTo>
                    <a:pt x="0" y="822452"/>
                  </a:lnTo>
                  <a:lnTo>
                    <a:pt x="31750" y="82245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912" y="3260788"/>
              <a:ext cx="8693150" cy="5556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2060" y="2516885"/>
            <a:ext cx="5728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RADYASYON</a:t>
            </a:r>
            <a:r>
              <a:rPr sz="3600" b="1" spc="-204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GÜVENLİĞİ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1005" y="4806161"/>
            <a:ext cx="1978660" cy="9582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3730" algn="just">
              <a:lnSpc>
                <a:spcPts val="2400"/>
              </a:lnSpc>
              <a:spcBef>
                <a:spcPts val="295"/>
              </a:spcBef>
            </a:pPr>
            <a:r>
              <a:rPr sz="2100" i="1" spc="-65" dirty="0">
                <a:solidFill>
                  <a:srgbClr val="000066"/>
                </a:solidFill>
                <a:latin typeface="Tahoma"/>
                <a:cs typeface="Tahoma"/>
              </a:rPr>
              <a:t>RADYOLOJİ </a:t>
            </a:r>
            <a:r>
              <a:rPr sz="2100" i="1" spc="-10" dirty="0">
                <a:solidFill>
                  <a:srgbClr val="000066"/>
                </a:solidFill>
                <a:latin typeface="Tahoma"/>
                <a:cs typeface="Tahoma"/>
              </a:rPr>
              <a:t>BAŞTEKNİSYENİ </a:t>
            </a:r>
            <a:r>
              <a:rPr sz="2100" i="1" spc="-70" dirty="0">
                <a:solidFill>
                  <a:srgbClr val="000066"/>
                </a:solidFill>
                <a:latin typeface="Tahoma"/>
                <a:cs typeface="Tahoma"/>
              </a:rPr>
              <a:t>M.ÖZKAN</a:t>
            </a:r>
            <a:r>
              <a:rPr sz="2100" i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100" i="1" spc="-55" dirty="0">
                <a:solidFill>
                  <a:srgbClr val="000066"/>
                </a:solidFill>
                <a:latin typeface="Tahoma"/>
                <a:cs typeface="Tahoma"/>
              </a:rPr>
              <a:t>GÜNER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969" y="1182369"/>
            <a:ext cx="6382385" cy="5160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RADYASYONDAN</a:t>
            </a:r>
            <a:r>
              <a:rPr sz="2800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KORUNMA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800">
              <a:latin typeface="Times New Roman"/>
              <a:cs typeface="Times New Roman"/>
            </a:endParaRPr>
          </a:p>
          <a:p>
            <a:pPr marL="386715" marR="5080" indent="-342900">
              <a:lnSpc>
                <a:spcPct val="100000"/>
              </a:lnSpc>
              <a:buClr>
                <a:srgbClr val="800000"/>
              </a:buClr>
              <a:buSzPct val="59375"/>
              <a:buFont typeface="Wingdings"/>
              <a:buChar char=""/>
              <a:tabLst>
                <a:tab pos="386715" algn="l"/>
              </a:tabLst>
            </a:pPr>
            <a:r>
              <a:rPr sz="3200" dirty="0">
                <a:latin typeface="Tahoma"/>
                <a:cs typeface="Tahoma"/>
              </a:rPr>
              <a:t>Tanısal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radyolojide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radyasyondan </a:t>
            </a:r>
            <a:r>
              <a:rPr sz="3200" dirty="0">
                <a:latin typeface="Tahoma"/>
                <a:cs typeface="Tahoma"/>
              </a:rPr>
              <a:t>korunmada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önemli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olan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üç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unsur</a:t>
            </a:r>
            <a:endParaRPr sz="3200">
              <a:latin typeface="Tahoma"/>
              <a:cs typeface="Tahoma"/>
            </a:endParaRPr>
          </a:p>
          <a:p>
            <a:pPr marL="558800" indent="-514984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AutoNum type="arabicPeriod"/>
              <a:tabLst>
                <a:tab pos="558800" algn="l"/>
              </a:tabLst>
            </a:pPr>
            <a:r>
              <a:rPr sz="3200" spc="-10" dirty="0">
                <a:latin typeface="Tahoma"/>
                <a:cs typeface="Tahoma"/>
              </a:rPr>
              <a:t>Zaman</a:t>
            </a:r>
            <a:endParaRPr sz="3200">
              <a:latin typeface="Tahoma"/>
              <a:cs typeface="Tahoma"/>
            </a:endParaRPr>
          </a:p>
          <a:p>
            <a:pPr marL="958215" lvl="1" indent="-513080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958215" algn="l"/>
              </a:tabLst>
            </a:pPr>
            <a:r>
              <a:rPr sz="2800" dirty="0">
                <a:latin typeface="Tahoma"/>
                <a:cs typeface="Tahoma"/>
              </a:rPr>
              <a:t>Mümkün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olduğu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kadar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az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süre</a:t>
            </a:r>
            <a:endParaRPr sz="2800">
              <a:latin typeface="Tahoma"/>
              <a:cs typeface="Tahoma"/>
            </a:endParaRPr>
          </a:p>
          <a:p>
            <a:pPr marL="558800" indent="-514984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SzPct val="59375"/>
              <a:buAutoNum type="arabicPeriod"/>
              <a:tabLst>
                <a:tab pos="558800" algn="l"/>
              </a:tabLst>
            </a:pPr>
            <a:r>
              <a:rPr sz="3200" spc="-10" dirty="0">
                <a:latin typeface="Tahoma"/>
                <a:cs typeface="Tahoma"/>
              </a:rPr>
              <a:t>Uzaklık</a:t>
            </a:r>
            <a:endParaRPr sz="3200">
              <a:latin typeface="Tahoma"/>
              <a:cs typeface="Tahoma"/>
            </a:endParaRPr>
          </a:p>
          <a:p>
            <a:pPr marL="958215" lvl="1" indent="-51308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958215" algn="l"/>
              </a:tabLst>
            </a:pPr>
            <a:r>
              <a:rPr sz="2800" dirty="0">
                <a:latin typeface="Tahoma"/>
                <a:cs typeface="Tahoma"/>
              </a:rPr>
              <a:t>Mümkün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olduğu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kadar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uzaktan</a:t>
            </a:r>
            <a:endParaRPr sz="2800">
              <a:latin typeface="Tahoma"/>
              <a:cs typeface="Tahoma"/>
            </a:endParaRPr>
          </a:p>
          <a:p>
            <a:pPr marL="558800" indent="-514984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SzPct val="59375"/>
              <a:buAutoNum type="arabicPeriod"/>
              <a:tabLst>
                <a:tab pos="558800" algn="l"/>
              </a:tabLst>
            </a:pPr>
            <a:r>
              <a:rPr sz="3200" dirty="0">
                <a:latin typeface="Tahoma"/>
                <a:cs typeface="Tahoma"/>
              </a:rPr>
              <a:t>Engel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(Bariyer,paravan)</a:t>
            </a:r>
            <a:endParaRPr sz="3200">
              <a:latin typeface="Tahoma"/>
              <a:cs typeface="Tahoma"/>
            </a:endParaRPr>
          </a:p>
          <a:p>
            <a:pPr marL="958215" lvl="1" indent="-513080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958215" algn="l"/>
              </a:tabLst>
            </a:pPr>
            <a:r>
              <a:rPr sz="2800" dirty="0">
                <a:latin typeface="Tahoma"/>
                <a:cs typeface="Tahoma"/>
              </a:rPr>
              <a:t>Arada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engel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çalış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zaman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2048078"/>
            <a:ext cx="7274559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Süre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kadar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azalırsa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alınan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doz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o </a:t>
            </a:r>
            <a:r>
              <a:rPr sz="3200" dirty="0">
                <a:latin typeface="Tahoma"/>
                <a:cs typeface="Tahoma"/>
              </a:rPr>
              <a:t>kadar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azalır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Floroskopi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süresi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minimumda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tutulmalı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Aralıklı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skopi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yapılmalı</a:t>
            </a:r>
            <a:endParaRPr sz="3200">
              <a:latin typeface="Tahoma"/>
              <a:cs typeface="Tahoma"/>
            </a:endParaRPr>
          </a:p>
          <a:p>
            <a:pPr marL="355600" marR="6985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Çekimlerde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asla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çekim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odası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içinde bulunmamalı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uzaklık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2049602"/>
            <a:ext cx="752094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Birim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alandaki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X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ışınları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yoğunluğu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uzaklığın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karesi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ile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ters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orantılıdır.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Uzaklık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arttıkça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doz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%75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azalır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Yani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m²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deki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x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ışını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miktarı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Tüpün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hemen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yanında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16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birim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1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metere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uzakta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4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birim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2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metre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uzakta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birim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İçeride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bulunacaklar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spc="-10" dirty="0">
                <a:latin typeface="Tahoma"/>
                <a:cs typeface="Tahoma"/>
              </a:rPr>
              <a:t>Yakınlar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Diğer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hastane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personeli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Radyoloji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personeli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engel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92579"/>
            <a:ext cx="7145020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spc="-20" dirty="0">
                <a:latin typeface="Tahoma"/>
                <a:cs typeface="Tahoma"/>
              </a:rPr>
              <a:t>X-</a:t>
            </a:r>
            <a:r>
              <a:rPr sz="2400" dirty="0">
                <a:latin typeface="Tahoma"/>
                <a:cs typeface="Tahoma"/>
              </a:rPr>
              <a:t>ışını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odasının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uygun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kurşunlanması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Koruyucu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bariyerler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Kurşun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giysiler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(önlük,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tiroid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koruyucu)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Kurşun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önlük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giyilmez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1m’de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hasta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dozunun</a:t>
            </a:r>
            <a:endParaRPr sz="24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%0.1’i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Röntgen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cihazı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üzerindeki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ek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koruyucular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spc="-10" dirty="0">
                <a:latin typeface="Tahoma"/>
                <a:cs typeface="Tahoma"/>
              </a:rPr>
              <a:t>Kolimatörler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Kurşun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plaklar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0998" y="1773237"/>
            <a:ext cx="1733550" cy="381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6" y="762000"/>
            <a:ext cx="7615477" cy="5246217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1796" y="5974689"/>
            <a:ext cx="7261225" cy="680085"/>
          </a:xfrm>
        </p:spPr>
        <p:txBody>
          <a:bodyPr/>
          <a:lstStyle/>
          <a:p>
            <a:r>
              <a:rPr lang="tr-TR" dirty="0" smtClean="0"/>
              <a:t>GONAD KORUYUCULAR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02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dozimetreler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1976438"/>
            <a:ext cx="7493000" cy="33915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Yüzük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dozimetre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(cilt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dozu)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Film </a:t>
            </a:r>
            <a:r>
              <a:rPr sz="2400" spc="-10" dirty="0">
                <a:latin typeface="Tahoma"/>
                <a:cs typeface="Tahoma"/>
              </a:rPr>
              <a:t>dozimetre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Plastik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taşıyıcı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içerisine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yerleştirilen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özel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dozimetre </a:t>
            </a:r>
            <a:r>
              <a:rPr sz="2400" dirty="0">
                <a:latin typeface="Tahoma"/>
                <a:cs typeface="Tahoma"/>
              </a:rPr>
              <a:t>filminin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zaman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içinde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aldığı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doz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hesaplanır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Termoluminesans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dozimetre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(TLD)</a:t>
            </a:r>
            <a:endParaRPr sz="2400">
              <a:latin typeface="Tahoma"/>
              <a:cs typeface="Tahoma"/>
            </a:endParaRPr>
          </a:p>
          <a:p>
            <a:pPr marL="756285" marR="448309" lvl="1" indent="-287020">
              <a:lnSpc>
                <a:spcPct val="100000"/>
              </a:lnSpc>
              <a:spcBef>
                <a:spcPts val="580"/>
              </a:spcBef>
              <a:buClr>
                <a:srgbClr val="FF6600"/>
              </a:buClr>
              <a:buSzPct val="54166"/>
              <a:buFont typeface="Wingdings"/>
              <a:buChar char=""/>
              <a:tabLst>
                <a:tab pos="756285" algn="l"/>
              </a:tabLst>
            </a:pPr>
            <a:r>
              <a:rPr sz="2400" dirty="0">
                <a:latin typeface="Tahoma"/>
                <a:cs typeface="Tahoma"/>
              </a:rPr>
              <a:t>Termoluminesans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maddenin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absorbe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ettiği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doz </a:t>
            </a:r>
            <a:r>
              <a:rPr sz="2400" spc="-10" dirty="0">
                <a:latin typeface="Tahoma"/>
                <a:cs typeface="Tahoma"/>
              </a:rPr>
              <a:t>hesaplanır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Sintilasyon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dedektörleri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24750" y="0"/>
            <a:ext cx="1619250" cy="2832100"/>
            <a:chOff x="7524750" y="0"/>
            <a:chExt cx="1619250" cy="2832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675" y="0"/>
              <a:ext cx="1584324" cy="1584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750" y="1557400"/>
              <a:ext cx="1619249" cy="12746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1975" y="4625972"/>
            <a:ext cx="2232025" cy="223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RADYASYONDAN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KORUNMA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617" y="1989240"/>
            <a:ext cx="7043420" cy="35623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000"/>
              <a:buAutoNum type="arabicPeriod"/>
              <a:tabLst>
                <a:tab pos="527685" algn="l"/>
              </a:tabLst>
            </a:pPr>
            <a:r>
              <a:rPr sz="2000" dirty="0">
                <a:latin typeface="Tahoma"/>
                <a:cs typeface="Tahoma"/>
              </a:rPr>
              <a:t>Uygulamanın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gerekliliği</a:t>
            </a:r>
            <a:endParaRPr sz="20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AutoNum type="arabicPeriod"/>
              <a:tabLst>
                <a:tab pos="527685" algn="l"/>
              </a:tabLst>
            </a:pPr>
            <a:r>
              <a:rPr sz="2000" dirty="0">
                <a:latin typeface="Tahoma"/>
                <a:cs typeface="Tahoma"/>
              </a:rPr>
              <a:t>Radyasyon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korunmasının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optimizasyonu</a:t>
            </a:r>
            <a:endParaRPr sz="2000">
              <a:latin typeface="Tahoma"/>
              <a:cs typeface="Tahoma"/>
            </a:endParaRPr>
          </a:p>
          <a:p>
            <a:pPr marL="926465" lvl="1" indent="-513080">
              <a:lnSpc>
                <a:spcPct val="100000"/>
              </a:lnSpc>
              <a:spcBef>
                <a:spcPts val="480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926465" algn="l"/>
              </a:tabLst>
            </a:pPr>
            <a:r>
              <a:rPr sz="2000" dirty="0">
                <a:latin typeface="Tahoma"/>
                <a:cs typeface="Tahoma"/>
              </a:rPr>
              <a:t>Alınan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dozun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azaltılması</a:t>
            </a:r>
            <a:endParaRPr sz="2000">
              <a:latin typeface="Tahoma"/>
              <a:cs typeface="Tahoma"/>
            </a:endParaRPr>
          </a:p>
          <a:p>
            <a:pPr marL="926465" lvl="1" indent="-513080">
              <a:lnSpc>
                <a:spcPct val="100000"/>
              </a:lnSpc>
              <a:spcBef>
                <a:spcPts val="480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926465" algn="l"/>
              </a:tabLst>
            </a:pPr>
            <a:r>
              <a:rPr sz="2000" dirty="0">
                <a:latin typeface="Tahoma"/>
                <a:cs typeface="Tahoma"/>
              </a:rPr>
              <a:t>Işınlanan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kişi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sayısının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azaltılması</a:t>
            </a:r>
            <a:endParaRPr sz="2000">
              <a:latin typeface="Tahoma"/>
              <a:cs typeface="Tahoma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ahoma"/>
                <a:cs typeface="Tahoma"/>
              </a:rPr>
              <a:t>ALARA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(As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low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as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reasonably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achievable)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prensibi</a:t>
            </a:r>
            <a:endParaRPr sz="20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AutoNum type="arabicPeriod" startAt="3"/>
              <a:tabLst>
                <a:tab pos="527685" algn="l"/>
              </a:tabLst>
            </a:pPr>
            <a:r>
              <a:rPr sz="2000" dirty="0">
                <a:latin typeface="Tahoma"/>
                <a:cs typeface="Tahoma"/>
              </a:rPr>
              <a:t>Doz</a:t>
            </a:r>
            <a:r>
              <a:rPr sz="2000" spc="-10" dirty="0">
                <a:latin typeface="Tahoma"/>
                <a:cs typeface="Tahoma"/>
              </a:rPr>
              <a:t> sınırlaması:</a:t>
            </a:r>
            <a:endParaRPr sz="2000">
              <a:latin typeface="Tahoma"/>
              <a:cs typeface="Tahoma"/>
            </a:endParaRPr>
          </a:p>
          <a:p>
            <a:pPr marL="927100" marR="91440" lvl="1" indent="-513715">
              <a:lnSpc>
                <a:spcPct val="100000"/>
              </a:lnSpc>
              <a:spcBef>
                <a:spcPts val="480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927100" algn="l"/>
              </a:tabLst>
            </a:pPr>
            <a:r>
              <a:rPr sz="2000" dirty="0">
                <a:latin typeface="Tahoma"/>
                <a:cs typeface="Tahoma"/>
              </a:rPr>
              <a:t>Radyasyon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görevlilieri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için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50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mSv/yıl,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ardışık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beş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yılın </a:t>
            </a:r>
            <a:r>
              <a:rPr sz="2000" dirty="0">
                <a:latin typeface="Tahoma"/>
                <a:cs typeface="Tahoma"/>
              </a:rPr>
              <a:t>ortalaması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20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mSv</a:t>
            </a:r>
            <a:r>
              <a:rPr sz="2000" spc="-10" dirty="0">
                <a:latin typeface="Tahoma"/>
                <a:cs typeface="Tahoma"/>
              </a:rPr>
              <a:t> geçmemeli</a:t>
            </a:r>
            <a:endParaRPr sz="2000">
              <a:latin typeface="Tahoma"/>
              <a:cs typeface="Tahoma"/>
            </a:endParaRPr>
          </a:p>
          <a:p>
            <a:pPr marL="927100" marR="5080" lvl="1" indent="-513715">
              <a:lnSpc>
                <a:spcPct val="100000"/>
              </a:lnSpc>
              <a:spcBef>
                <a:spcPts val="484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927100" algn="l"/>
              </a:tabLst>
            </a:pPr>
            <a:r>
              <a:rPr sz="2000" dirty="0">
                <a:latin typeface="Tahoma"/>
                <a:cs typeface="Tahoma"/>
              </a:rPr>
              <a:t>Bireyler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için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5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mSv/yıl,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ardışık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beş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yıl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ortalaması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1</a:t>
            </a:r>
            <a:r>
              <a:rPr sz="2000" spc="-25" dirty="0">
                <a:latin typeface="Tahoma"/>
                <a:cs typeface="Tahoma"/>
              </a:rPr>
              <a:t> mSv </a:t>
            </a:r>
            <a:r>
              <a:rPr sz="2000" spc="-10" dirty="0">
                <a:latin typeface="Tahoma"/>
                <a:cs typeface="Tahoma"/>
              </a:rPr>
              <a:t>geçmemeli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RADYASYONDAN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KORUNMA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617" y="1989240"/>
            <a:ext cx="7389495" cy="4476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ahoma"/>
                <a:cs typeface="Tahoma"/>
              </a:rPr>
              <a:t>Gereksiz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radyasyon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dozlarından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kaçınmak</a:t>
            </a:r>
            <a:endParaRPr sz="20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Belirli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radyasyon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uyarı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işaretleri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kullanılması</a:t>
            </a:r>
            <a:endParaRPr sz="200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Zorunlu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olmayan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çekimlerden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kaçınılmalı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ultrasonografi,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MR </a:t>
            </a:r>
            <a:r>
              <a:rPr sz="2000" dirty="0">
                <a:latin typeface="Tahoma"/>
                <a:cs typeface="Tahoma"/>
              </a:rPr>
              <a:t>veya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endoskopi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gibi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tekniklerle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yapılabilecek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incelemeler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tercih edilmeli</a:t>
            </a:r>
            <a:endParaRPr sz="2000">
              <a:latin typeface="Tahoma"/>
              <a:cs typeface="Tahoma"/>
            </a:endParaRPr>
          </a:p>
          <a:p>
            <a:pPr marL="355600" marR="601980" indent="-342900" algn="just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Uygulama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yöntemlerinin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daha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az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film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çekimi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daha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kısa </a:t>
            </a:r>
            <a:r>
              <a:rPr sz="2000" dirty="0">
                <a:latin typeface="Tahoma"/>
                <a:cs typeface="Tahoma"/>
              </a:rPr>
              <a:t>floroskopi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süreleri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kullanılacak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şekilde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ayarlanması</a:t>
            </a:r>
            <a:endParaRPr sz="20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Uygun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çekim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teknikleri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pozisyonlarında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tetkikler</a:t>
            </a:r>
            <a:endParaRPr sz="2000">
              <a:latin typeface="Tahoma"/>
              <a:cs typeface="Tahoma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gerçekleştirilmeli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tekrarlardan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kaçınılmalı</a:t>
            </a:r>
            <a:endParaRPr sz="2000">
              <a:latin typeface="Tahoma"/>
              <a:cs typeface="Tahoma"/>
            </a:endParaRPr>
          </a:p>
          <a:p>
            <a:pPr marL="355600" marR="511175" indent="-3429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Cihazlar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yöntemler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için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kalite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temini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çalışmalarının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rutin </a:t>
            </a:r>
            <a:r>
              <a:rPr sz="2000" dirty="0">
                <a:latin typeface="Tahoma"/>
                <a:cs typeface="Tahoma"/>
              </a:rPr>
              <a:t>olarak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yapılması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Bekleyen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hastaların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çekim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odası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dışında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tutulması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Çalışanların,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kurşun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önlük,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yakalık,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dozimetre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kullanımı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DR nano | Fujifilm [Türkiye]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6857999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6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RADYASYONDAN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KORUNMA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950" y="2276348"/>
            <a:ext cx="8785225" cy="3467735"/>
            <a:chOff x="107950" y="2276348"/>
            <a:chExt cx="8785225" cy="3467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001" y="2276348"/>
              <a:ext cx="3305175" cy="1944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1975" y="2276475"/>
              <a:ext cx="1981200" cy="1981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50" y="4292600"/>
              <a:ext cx="3721100" cy="11525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4300" y="4292600"/>
              <a:ext cx="2951099" cy="145097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950" y="2276475"/>
            <a:ext cx="3346450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2040458"/>
            <a:ext cx="7313295" cy="346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İyonlaştırıcı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radyasyonlar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canlılar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olumsuz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etkileri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vardır.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1895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W.Conrad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Roentgen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ışınını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bulduktan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ay </a:t>
            </a:r>
            <a:r>
              <a:rPr sz="2400" spc="-10" dirty="0">
                <a:latin typeface="Times New Roman"/>
                <a:cs typeface="Times New Roman"/>
              </a:rPr>
              <a:t>sonra </a:t>
            </a:r>
            <a:r>
              <a:rPr sz="2400" dirty="0">
                <a:latin typeface="Times New Roman"/>
                <a:cs typeface="Times New Roman"/>
              </a:rPr>
              <a:t>saç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dökülmesini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fark</a:t>
            </a:r>
            <a:r>
              <a:rPr sz="2400" spc="-10" dirty="0">
                <a:latin typeface="Times New Roman"/>
                <a:cs typeface="Times New Roman"/>
              </a:rPr>
              <a:t> etmesi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Radyasyon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95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Doğal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radyasyon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Times New Roman"/>
                <a:cs typeface="Times New Roman"/>
              </a:rPr>
              <a:t>(kozmik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radyasyon,</a:t>
            </a:r>
            <a:r>
              <a:rPr sz="2000" spc="-10" dirty="0">
                <a:latin typeface="Times New Roman"/>
                <a:cs typeface="Times New Roman"/>
              </a:rPr>
              <a:t> potasyum-</a:t>
            </a:r>
            <a:r>
              <a:rPr sz="2000" dirty="0">
                <a:latin typeface="Times New Roman"/>
                <a:cs typeface="Times New Roman"/>
              </a:rPr>
              <a:t>40,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radyum-</a:t>
            </a:r>
            <a:r>
              <a:rPr sz="2000" dirty="0">
                <a:latin typeface="Times New Roman"/>
                <a:cs typeface="Times New Roman"/>
              </a:rPr>
              <a:t>226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gibi)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FF6600"/>
              </a:buClr>
              <a:buSzPct val="55000"/>
              <a:buFont typeface="Wingdings"/>
              <a:buChar char="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Yapay</a:t>
            </a:r>
            <a:r>
              <a:rPr sz="2000" spc="-10" dirty="0">
                <a:latin typeface="Times New Roman"/>
                <a:cs typeface="Times New Roman"/>
              </a:rPr>
              <a:t> radyasyon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(tıp,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endüstri,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tarım,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sterilizasyon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gibi)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RADYASYONDAN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KORUNMA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617" y="1996870"/>
            <a:ext cx="6938645" cy="34874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latin typeface="Tahoma"/>
                <a:cs typeface="Tahoma"/>
              </a:rPr>
              <a:t>Alınan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doz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miktarını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azaltma</a:t>
            </a:r>
            <a:endParaRPr sz="2000">
              <a:latin typeface="Tahoma"/>
              <a:cs typeface="Tahoma"/>
            </a:endParaRPr>
          </a:p>
          <a:p>
            <a:pPr marL="355600" marR="435609" indent="-342900">
              <a:lnSpc>
                <a:spcPct val="100000"/>
              </a:lnSpc>
              <a:spcBef>
                <a:spcPts val="42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Radyasyon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kaynağından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mümkün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olduğunca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uzakta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durmak </a:t>
            </a:r>
            <a:r>
              <a:rPr sz="2000" dirty="0">
                <a:latin typeface="Times New Roman"/>
                <a:cs typeface="Times New Roman"/>
              </a:rPr>
              <a:t>(Radyasyon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miktarı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uzaklığın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karesi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orantılı)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Doğrudan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ışını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maruziyetinden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kaçınılmalı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Tetkik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radyasyon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dozunu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azaltmak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Tüp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akımını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düşürmek,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ışın </a:t>
            </a:r>
            <a:r>
              <a:rPr sz="2000" dirty="0">
                <a:latin typeface="Times New Roman"/>
                <a:cs typeface="Times New Roman"/>
              </a:rPr>
              <a:t>demetini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daraltmak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(kolimasyon)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gibi)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Tüm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çalışanlar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koruyucu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önlük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 yakalık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giymeli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Tetkik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süresini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kısaltmak</a:t>
            </a:r>
            <a:endParaRPr sz="2000">
              <a:latin typeface="Times New Roman"/>
              <a:cs typeface="Times New Roman"/>
            </a:endParaRPr>
          </a:p>
          <a:p>
            <a:pPr marL="355600" marR="41275" indent="-342900">
              <a:lnSpc>
                <a:spcPct val="100499"/>
              </a:lnSpc>
              <a:spcBef>
                <a:spcPts val="470"/>
              </a:spcBef>
              <a:buClr>
                <a:srgbClr val="800000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Zırhlama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(radyasyon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kaynağı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önüne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çevresine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radyasyonu </a:t>
            </a:r>
            <a:r>
              <a:rPr sz="2000" dirty="0">
                <a:latin typeface="Times New Roman"/>
                <a:cs typeface="Times New Roman"/>
              </a:rPr>
              <a:t>zayıflatan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maddeler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koymak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(beton,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volfram))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sonuç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56895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/>
              <a:t>Her</a:t>
            </a:r>
            <a:r>
              <a:rPr spc="-45" dirty="0"/>
              <a:t> </a:t>
            </a:r>
            <a:r>
              <a:rPr dirty="0"/>
              <a:t>düzey</a:t>
            </a:r>
            <a:r>
              <a:rPr spc="-40" dirty="0"/>
              <a:t> </a:t>
            </a:r>
            <a:r>
              <a:rPr dirty="0"/>
              <a:t>iyonizan</a:t>
            </a:r>
            <a:r>
              <a:rPr spc="-40" dirty="0"/>
              <a:t> </a:t>
            </a:r>
            <a:r>
              <a:rPr dirty="0"/>
              <a:t>radyasyon</a:t>
            </a:r>
            <a:r>
              <a:rPr spc="-55" dirty="0"/>
              <a:t> </a:t>
            </a:r>
            <a:r>
              <a:rPr spc="-20" dirty="0"/>
              <a:t>dozu </a:t>
            </a:r>
            <a:r>
              <a:rPr spc="-10" dirty="0"/>
              <a:t>zararlı</a:t>
            </a:r>
          </a:p>
          <a:p>
            <a:pPr marL="355600" marR="28702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/>
              <a:t>Hiçbir</a:t>
            </a:r>
            <a:r>
              <a:rPr spc="-65" dirty="0"/>
              <a:t> </a:t>
            </a:r>
            <a:r>
              <a:rPr dirty="0"/>
              <a:t>riskin</a:t>
            </a:r>
            <a:r>
              <a:rPr spc="-50" dirty="0"/>
              <a:t> </a:t>
            </a:r>
            <a:r>
              <a:rPr dirty="0"/>
              <a:t>olmadığı</a:t>
            </a:r>
            <a:r>
              <a:rPr spc="-45" dirty="0"/>
              <a:t> </a:t>
            </a:r>
            <a:r>
              <a:rPr dirty="0"/>
              <a:t>bir</a:t>
            </a:r>
            <a:r>
              <a:rPr spc="-55" dirty="0"/>
              <a:t> </a:t>
            </a:r>
            <a:r>
              <a:rPr dirty="0"/>
              <a:t>eşik</a:t>
            </a:r>
            <a:r>
              <a:rPr spc="-65" dirty="0"/>
              <a:t> </a:t>
            </a:r>
            <a:r>
              <a:rPr spc="-10" dirty="0"/>
              <a:t>değerin </a:t>
            </a:r>
            <a:r>
              <a:rPr dirty="0"/>
              <a:t>varlığını</a:t>
            </a:r>
            <a:r>
              <a:rPr spc="-65" dirty="0"/>
              <a:t> </a:t>
            </a:r>
            <a:r>
              <a:rPr dirty="0"/>
              <a:t>gösteren</a:t>
            </a:r>
            <a:r>
              <a:rPr spc="-90" dirty="0"/>
              <a:t> </a:t>
            </a:r>
            <a:r>
              <a:rPr dirty="0"/>
              <a:t>bilimsel</a:t>
            </a:r>
            <a:r>
              <a:rPr spc="-65" dirty="0"/>
              <a:t> </a:t>
            </a:r>
            <a:r>
              <a:rPr dirty="0"/>
              <a:t>veri</a:t>
            </a:r>
            <a:r>
              <a:rPr spc="-70" dirty="0"/>
              <a:t> </a:t>
            </a:r>
            <a:r>
              <a:rPr spc="-25" dirty="0"/>
              <a:t>yok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/>
              <a:t>Pratikte</a:t>
            </a:r>
            <a:r>
              <a:rPr spc="-60" dirty="0"/>
              <a:t> </a:t>
            </a:r>
            <a:r>
              <a:rPr dirty="0"/>
              <a:t>yapılabilen</a:t>
            </a:r>
            <a:r>
              <a:rPr spc="-60" dirty="0"/>
              <a:t> </a:t>
            </a:r>
            <a:r>
              <a:rPr dirty="0"/>
              <a:t>makul</a:t>
            </a:r>
            <a:r>
              <a:rPr spc="-65" dirty="0"/>
              <a:t> </a:t>
            </a:r>
            <a:r>
              <a:rPr dirty="0"/>
              <a:t>en</a:t>
            </a:r>
            <a:r>
              <a:rPr spc="-60" dirty="0"/>
              <a:t> </a:t>
            </a:r>
            <a:r>
              <a:rPr dirty="0"/>
              <a:t>az</a:t>
            </a:r>
            <a:r>
              <a:rPr spc="-70" dirty="0"/>
              <a:t> </a:t>
            </a:r>
            <a:r>
              <a:rPr spc="-10" dirty="0"/>
              <a:t>dozun </a:t>
            </a:r>
            <a:r>
              <a:rPr dirty="0"/>
              <a:t>verilmesi</a:t>
            </a:r>
            <a:r>
              <a:rPr spc="-120" dirty="0"/>
              <a:t> </a:t>
            </a:r>
            <a:r>
              <a:rPr spc="-10" dirty="0"/>
              <a:t>gerekli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"/>
            <a:ext cx="9004299" cy="666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39147" y="2496622"/>
            <a:ext cx="4865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dirty="0" smtClean="0">
                <a:solidFill>
                  <a:srgbClr val="4D5156"/>
                </a:solidFill>
                <a:effectLst/>
                <a:latin typeface="Google Sans"/>
              </a:rPr>
              <a:t>1 </a:t>
            </a:r>
            <a:r>
              <a:rPr lang="tr-TR" b="0" i="0" dirty="0" err="1" smtClean="0">
                <a:solidFill>
                  <a:srgbClr val="4D5156"/>
                </a:solidFill>
                <a:effectLst/>
                <a:latin typeface="Google Sans"/>
              </a:rPr>
              <a:t>tesla</a:t>
            </a:r>
            <a:r>
              <a:rPr lang="tr-TR" b="0" i="0" dirty="0" smtClean="0">
                <a:solidFill>
                  <a:srgbClr val="4D5156"/>
                </a:solidFill>
                <a:effectLst/>
                <a:latin typeface="Google Sans"/>
              </a:rPr>
              <a:t>: </a:t>
            </a:r>
            <a:r>
              <a:rPr lang="tr-TR" b="0" i="0" dirty="0" smtClean="0">
                <a:solidFill>
                  <a:srgbClr val="040C28"/>
                </a:solidFill>
                <a:effectLst/>
                <a:latin typeface="Google Sans"/>
              </a:rPr>
              <a:t>10,000 </a:t>
            </a:r>
            <a:r>
              <a:rPr lang="tr-TR" b="0" i="0" dirty="0" err="1" smtClean="0">
                <a:solidFill>
                  <a:srgbClr val="040C28"/>
                </a:solidFill>
                <a:effectLst/>
                <a:latin typeface="Google Sans"/>
              </a:rPr>
              <a:t>gauss</a:t>
            </a:r>
            <a:r>
              <a:rPr lang="tr-TR" b="0" i="0" dirty="0" err="1" smtClean="0">
                <a:solidFill>
                  <a:srgbClr val="4D5156"/>
                </a:solidFill>
                <a:effectLst/>
                <a:latin typeface="Google Sans"/>
              </a:rPr>
              <a:t>‘DUR</a:t>
            </a:r>
            <a:endParaRPr lang="tr-TR" b="0" i="0" dirty="0" smtClean="0">
              <a:solidFill>
                <a:srgbClr val="4D5156"/>
              </a:solidFill>
              <a:effectLst/>
              <a:latin typeface="Google Sans"/>
            </a:endParaRPr>
          </a:p>
          <a:p>
            <a:endParaRPr lang="tr-TR" smtClean="0">
              <a:solidFill>
                <a:srgbClr val="4D5156"/>
              </a:solidFill>
              <a:latin typeface="Google Sans"/>
            </a:endParaRPr>
          </a:p>
          <a:p>
            <a:r>
              <a:rPr lang="tr-TR" smtClean="0">
                <a:solidFill>
                  <a:srgbClr val="4D5156"/>
                </a:solidFill>
                <a:latin typeface="Google Sans"/>
              </a:rPr>
              <a:t>Dünyanın  </a:t>
            </a:r>
            <a:r>
              <a:rPr lang="tr-TR" dirty="0" err="1" smtClean="0">
                <a:solidFill>
                  <a:srgbClr val="4D5156"/>
                </a:solidFill>
                <a:latin typeface="Google Sans"/>
              </a:rPr>
              <a:t>magnetic</a:t>
            </a:r>
            <a:r>
              <a:rPr lang="tr-TR" dirty="0" smtClean="0">
                <a:solidFill>
                  <a:srgbClr val="4D5156"/>
                </a:solidFill>
                <a:latin typeface="Google Sans"/>
              </a:rPr>
              <a:t> çekim gücü 0.5 </a:t>
            </a:r>
            <a:r>
              <a:rPr lang="tr-TR" dirty="0" err="1" smtClean="0">
                <a:solidFill>
                  <a:srgbClr val="4D5156"/>
                </a:solidFill>
                <a:latin typeface="Google Sans"/>
              </a:rPr>
              <a:t>gaussdur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02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7" y="0"/>
            <a:ext cx="564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55" y="0"/>
            <a:ext cx="5577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9" y="0"/>
            <a:ext cx="556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0"/>
            <a:ext cx="567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49" y="0"/>
            <a:ext cx="558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9" y="0"/>
            <a:ext cx="556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1951139"/>
            <a:ext cx="755332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6375" indent="-342900">
              <a:lnSpc>
                <a:spcPct val="120000"/>
              </a:lnSpc>
              <a:spcBef>
                <a:spcPts val="100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Temel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olarak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X-</a:t>
            </a:r>
            <a:r>
              <a:rPr sz="3200" dirty="0">
                <a:latin typeface="Tahoma"/>
                <a:cs typeface="Tahoma"/>
              </a:rPr>
              <a:t>ışın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fotonlarının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her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biri </a:t>
            </a:r>
            <a:r>
              <a:rPr sz="3200" dirty="0">
                <a:latin typeface="Tahoma"/>
                <a:cs typeface="Tahoma"/>
              </a:rPr>
              <a:t>etkileşime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girdikleri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atomdan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bir</a:t>
            </a:r>
            <a:endParaRPr sz="32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elektron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koparacak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enerji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düzeyine </a:t>
            </a:r>
            <a:r>
              <a:rPr sz="3200" dirty="0">
                <a:latin typeface="Tahoma"/>
                <a:cs typeface="Tahoma"/>
              </a:rPr>
              <a:t>sahip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oldukları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için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“iyonizan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radyasyon” sınıfındadır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1675" y="4467225"/>
            <a:ext cx="3362324" cy="239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53" y="0"/>
            <a:ext cx="5573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27" y="0"/>
            <a:ext cx="5628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RADYASYONUN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ETKİSİ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617" y="1967294"/>
            <a:ext cx="7508875" cy="2879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Fiziksel,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kimyasal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biyolojik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etkiler</a:t>
            </a:r>
            <a:endParaRPr sz="2400" dirty="0">
              <a:latin typeface="Times New Roman"/>
              <a:cs typeface="Times New Roman"/>
            </a:endParaRPr>
          </a:p>
          <a:p>
            <a:pPr marL="469900" marR="426720" indent="-457200">
              <a:lnSpc>
                <a:spcPct val="100000"/>
              </a:lnSpc>
              <a:spcBef>
                <a:spcPts val="580"/>
              </a:spcBef>
              <a:buClr>
                <a:srgbClr val="800000"/>
              </a:buClr>
              <a:buSzPct val="60416"/>
              <a:buAutoNum type="arabicPeriod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Fiziksel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DNA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moleküllerinde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iyonlaşma</a:t>
            </a:r>
            <a:r>
              <a:rPr sz="2400" spc="-25" dirty="0">
                <a:latin typeface="Times New Roman"/>
                <a:cs typeface="Times New Roman"/>
              </a:rPr>
              <a:t> ve </a:t>
            </a:r>
            <a:r>
              <a:rPr sz="2400" dirty="0">
                <a:latin typeface="Times New Roman"/>
                <a:cs typeface="Times New Roman"/>
              </a:rPr>
              <a:t>uyarılma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(&lt;1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sn)</a:t>
            </a: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Kimyasal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İyonlaşma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sonucu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oluşan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serbest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radikaller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ile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4747895" algn="l"/>
              </a:tabLst>
            </a:pPr>
            <a:r>
              <a:rPr sz="2400" dirty="0">
                <a:latin typeface="Times New Roman"/>
                <a:cs typeface="Times New Roman"/>
              </a:rPr>
              <a:t>proteinler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DNA üzerinde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hasar</a:t>
            </a:r>
            <a:r>
              <a:rPr sz="2400" dirty="0">
                <a:latin typeface="Times New Roman"/>
                <a:cs typeface="Times New Roman"/>
              </a:rPr>
              <a:t>	(&lt;1 </a:t>
            </a:r>
            <a:r>
              <a:rPr sz="2400" spc="-25" dirty="0">
                <a:latin typeface="Times New Roman"/>
                <a:cs typeface="Times New Roman"/>
              </a:rPr>
              <a:t>sn)</a:t>
            </a:r>
            <a:endParaRPr sz="2400" dirty="0">
              <a:latin typeface="Times New Roman"/>
              <a:cs typeface="Times New Roman"/>
            </a:endParaRPr>
          </a:p>
          <a:p>
            <a:pPr marL="469900" marR="174625" indent="-4572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SzPct val="60416"/>
              <a:buAutoNum type="arabicPeriod" startAt="3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Biyolojik: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Hücre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ölümü, kanser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gelişimi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mutasyonlar </a:t>
            </a:r>
            <a:r>
              <a:rPr sz="2400" dirty="0">
                <a:latin typeface="Times New Roman"/>
                <a:cs typeface="Times New Roman"/>
              </a:rPr>
              <a:t>(saatler,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yıllar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sonra)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RADYASYONUN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ETKİSİ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617" y="2045030"/>
            <a:ext cx="2931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1600" dirty="0">
                <a:latin typeface="Times New Roman"/>
                <a:cs typeface="Times New Roman"/>
              </a:rPr>
              <a:t>Biyolojik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sistemler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üzerine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etki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617" y="2418714"/>
            <a:ext cx="11683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solidFill>
                  <a:srgbClr val="800000"/>
                </a:solidFill>
                <a:latin typeface="Times New Roman"/>
                <a:cs typeface="Times New Roman"/>
              </a:rPr>
              <a:t>1.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8817" y="2337942"/>
            <a:ext cx="140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Stokastik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etkiler: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429" y="3014599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429" y="3307460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2429" y="3600069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2429" y="3892677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2429" y="2581173"/>
            <a:ext cx="6350635" cy="14890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84"/>
              </a:spcBef>
              <a:buClr>
                <a:srgbClr val="FF6600"/>
              </a:buClr>
              <a:buSzPct val="53125"/>
              <a:buFont typeface="Wingdings"/>
              <a:buChar char=""/>
              <a:tabLst>
                <a:tab pos="469265" algn="l"/>
              </a:tabLst>
            </a:pPr>
            <a:r>
              <a:rPr sz="1600" dirty="0">
                <a:latin typeface="Times New Roman"/>
                <a:cs typeface="Times New Roman"/>
              </a:rPr>
              <a:t>Eşik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dozu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yoktur.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latin typeface="Times New Roman"/>
                <a:cs typeface="Times New Roman"/>
              </a:rPr>
              <a:t>Etkinin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şiddeti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maruz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kalınan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radyasyon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dozu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korelasyon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göstermez.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</a:pPr>
            <a:r>
              <a:rPr sz="1600" dirty="0">
                <a:latin typeface="Times New Roman"/>
                <a:cs typeface="Times New Roman"/>
              </a:rPr>
              <a:t>Ya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hep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hiç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kanunu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geçerlidir.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latin typeface="Times New Roman"/>
                <a:cs typeface="Times New Roman"/>
              </a:rPr>
              <a:t>Kimde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hangi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dozda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çıkacağı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öngörülemez.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Times New Roman"/>
                <a:cs typeface="Times New Roman"/>
              </a:rPr>
              <a:t>Mutajenik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etkiler,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kanser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lösemiye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neden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olan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etkiler.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1617" y="4174616"/>
            <a:ext cx="11683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solidFill>
                  <a:srgbClr val="800000"/>
                </a:solidFill>
                <a:latin typeface="Times New Roman"/>
                <a:cs typeface="Times New Roman"/>
              </a:rPr>
              <a:t>2.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8817" y="4093845"/>
            <a:ext cx="3060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Non-</a:t>
            </a:r>
            <a:r>
              <a:rPr sz="1600" dirty="0">
                <a:latin typeface="Times New Roman"/>
                <a:cs typeface="Times New Roman"/>
              </a:rPr>
              <a:t>stokastik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(deterministik)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etkiler: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2429" y="4770882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2429" y="5063490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2429" y="5356097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2429" y="5648655"/>
            <a:ext cx="1085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0" dirty="0">
                <a:solidFill>
                  <a:srgbClr val="FF6600"/>
                </a:solidFill>
                <a:latin typeface="Wingdings"/>
                <a:cs typeface="Wingdings"/>
              </a:rPr>
              <a:t>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62429" y="4337138"/>
            <a:ext cx="6761480" cy="173291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84"/>
              </a:spcBef>
              <a:buClr>
                <a:srgbClr val="FF6600"/>
              </a:buClr>
              <a:buSzPct val="53125"/>
              <a:buFont typeface="Wingdings"/>
              <a:buChar char=""/>
              <a:tabLst>
                <a:tab pos="469265" algn="l"/>
              </a:tabLst>
            </a:pPr>
            <a:r>
              <a:rPr sz="1600" dirty="0">
                <a:latin typeface="Times New Roman"/>
                <a:cs typeface="Times New Roman"/>
              </a:rPr>
              <a:t>Belli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eşik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dozu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bulunmaktadır.</a:t>
            </a:r>
            <a:endParaRPr sz="1600">
              <a:latin typeface="Times New Roman"/>
              <a:cs typeface="Times New Roman"/>
            </a:endParaRPr>
          </a:p>
          <a:p>
            <a:pPr marL="469900" marR="626110">
              <a:lnSpc>
                <a:spcPct val="120000"/>
              </a:lnSpc>
            </a:pPr>
            <a:r>
              <a:rPr sz="1600" dirty="0">
                <a:latin typeface="Times New Roman"/>
                <a:cs typeface="Times New Roman"/>
              </a:rPr>
              <a:t>Etkinin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şiddeti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maruz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kalınan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radyasyon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dozu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korelasyon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gösterir. </a:t>
            </a:r>
            <a:r>
              <a:rPr sz="1600" dirty="0">
                <a:latin typeface="Times New Roman"/>
                <a:cs typeface="Times New Roman"/>
              </a:rPr>
              <a:t>Radyasyonun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hücre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öldürücü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etkileri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sonucu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ortaya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çıkar.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Times New Roman"/>
                <a:cs typeface="Times New Roman"/>
              </a:rPr>
              <a:t>Kimde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hangi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dozda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gelişeceği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öngörülebilir.</a:t>
            </a:r>
            <a:endParaRPr sz="160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384"/>
              </a:spcBef>
            </a:pPr>
            <a:r>
              <a:rPr sz="1600" dirty="0">
                <a:latin typeface="Times New Roman"/>
                <a:cs typeface="Times New Roman"/>
              </a:rPr>
              <a:t>Katarakt,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infertilite,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cilt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bulguları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akut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radyasyon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sendromuna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neden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olan </a:t>
            </a:r>
            <a:r>
              <a:rPr sz="1600" spc="-10" dirty="0">
                <a:latin typeface="Times New Roman"/>
                <a:cs typeface="Times New Roman"/>
              </a:rPr>
              <a:t>etkiler.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Radyasyonun</a:t>
            </a:r>
            <a:r>
              <a:rPr spc="-215" dirty="0"/>
              <a:t> </a:t>
            </a:r>
            <a:r>
              <a:rPr spc="-10" dirty="0"/>
              <a:t>etkileri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1949228"/>
            <a:ext cx="7364095" cy="42843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5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spc="-10" dirty="0">
                <a:latin typeface="Tahoma"/>
                <a:cs typeface="Tahoma"/>
              </a:rPr>
              <a:t>Erken</a:t>
            </a:r>
            <a:endParaRPr sz="32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300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rad’lık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total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vücut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ışınlamasında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ay </a:t>
            </a:r>
            <a:r>
              <a:rPr sz="2800" dirty="0">
                <a:latin typeface="Tahoma"/>
                <a:cs typeface="Tahoma"/>
              </a:rPr>
              <a:t>içerisinde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ölüm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oranı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%50</a:t>
            </a:r>
            <a:endParaRPr sz="2800">
              <a:latin typeface="Tahoma"/>
              <a:cs typeface="Tahoma"/>
            </a:endParaRPr>
          </a:p>
          <a:p>
            <a:pPr marL="756285" marR="99695" lvl="1" indent="-28702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Aralıklı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olarak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birkaç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aylık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periyodda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5000 </a:t>
            </a:r>
            <a:r>
              <a:rPr sz="2800" dirty="0">
                <a:latin typeface="Tahoma"/>
                <a:cs typeface="Tahoma"/>
              </a:rPr>
              <a:t>rad’lık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bölgesel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radyoterapi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uygulaması </a:t>
            </a:r>
            <a:r>
              <a:rPr sz="2800" dirty="0">
                <a:latin typeface="Tahoma"/>
                <a:cs typeface="Tahoma"/>
              </a:rPr>
              <a:t>sadece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cilt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değişikliklerine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neden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olur.</a:t>
            </a:r>
            <a:endParaRPr sz="2800">
              <a:latin typeface="Tahoma"/>
              <a:cs typeface="Tahoma"/>
            </a:endParaRPr>
          </a:p>
          <a:p>
            <a:pPr marL="756285" marR="1035050" lvl="1" indent="-28702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Yüksek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radyasyon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sonrası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günler </a:t>
            </a:r>
            <a:r>
              <a:rPr sz="2800" dirty="0">
                <a:latin typeface="Tahoma"/>
                <a:cs typeface="Tahoma"/>
              </a:rPr>
              <a:t>yadahaftalar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içerisinde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ölüm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=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akut </a:t>
            </a:r>
            <a:r>
              <a:rPr sz="2800" dirty="0">
                <a:latin typeface="Tahoma"/>
                <a:cs typeface="Tahoma"/>
              </a:rPr>
              <a:t>radyasyon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sendromu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Radyasyonun</a:t>
            </a:r>
            <a:r>
              <a:rPr spc="-215" dirty="0"/>
              <a:t> </a:t>
            </a:r>
            <a:r>
              <a:rPr spc="-10" dirty="0"/>
              <a:t>etkileri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74191" y="2080343"/>
          <a:ext cx="6444615" cy="211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Etki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ışınlanma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bölgesi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ts val="2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doz(rad)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Ölüm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tüm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vücut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2270" marR="31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Hematolojik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yıkım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tüm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vücut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82270" marR="31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25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Deri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eritemi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bölgesel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82270" marR="31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Epilasyon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bölgesel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82270" marR="31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ts val="2325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Kromozom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325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tüm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vücut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82270" marR="3175">
                        <a:lnSpc>
                          <a:spcPts val="2325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61617" y="4177893"/>
            <a:ext cx="16357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295" indent="208279">
              <a:lnSpc>
                <a:spcPct val="1201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aberasyonu Gonadal</a:t>
            </a:r>
            <a:endParaRPr sz="20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Arial"/>
                <a:cs typeface="Arial"/>
              </a:rPr>
              <a:t>disfonksiyon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5453" y="4604765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bölgesel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033" y="4604765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Dozlar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2043506"/>
            <a:ext cx="838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Tetkik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9853" y="2043506"/>
            <a:ext cx="1414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doz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(mSv)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4191" y="2392679"/>
            <a:ext cx="5047615" cy="22860"/>
          </a:xfrm>
          <a:custGeom>
            <a:avLst/>
            <a:gdLst/>
            <a:ahLst/>
            <a:cxnLst/>
            <a:rect l="l" t="t" r="r" b="b"/>
            <a:pathLst>
              <a:path w="5047615" h="22860">
                <a:moveTo>
                  <a:pt x="5047488" y="0"/>
                </a:moveTo>
                <a:lnTo>
                  <a:pt x="0" y="0"/>
                </a:lnTo>
                <a:lnTo>
                  <a:pt x="0" y="22860"/>
                </a:lnTo>
                <a:lnTo>
                  <a:pt x="5047488" y="22860"/>
                </a:lnTo>
                <a:lnTo>
                  <a:pt x="5047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617" y="2409570"/>
            <a:ext cx="25825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0">
              <a:lnSpc>
                <a:spcPct val="120000"/>
              </a:lnSpc>
              <a:spcBef>
                <a:spcPts val="100"/>
              </a:spcBef>
              <a:tabLst>
                <a:tab pos="1622425" algn="l"/>
              </a:tabLst>
            </a:pPr>
            <a:r>
              <a:rPr sz="2400" dirty="0">
                <a:latin typeface="Arial"/>
                <a:cs typeface="Arial"/>
              </a:rPr>
              <a:t>Pa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akciğer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grafisi Mamografi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Arial"/>
                <a:cs typeface="Arial"/>
              </a:rPr>
              <a:t>BT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Nükleer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tıp </a:t>
            </a:r>
            <a:r>
              <a:rPr sz="2400" dirty="0">
                <a:latin typeface="Arial"/>
                <a:cs typeface="Arial"/>
              </a:rPr>
              <a:t>Girişimsel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radyoloji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9853" y="2409570"/>
            <a:ext cx="88963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20" dirty="0">
                <a:latin typeface="Arial"/>
                <a:cs typeface="Arial"/>
              </a:rPr>
              <a:t>0,02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Arial"/>
                <a:cs typeface="Arial"/>
              </a:rPr>
              <a:t>0,4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Arial"/>
                <a:cs typeface="Arial"/>
              </a:rPr>
              <a:t>2-</a:t>
            </a:r>
            <a:r>
              <a:rPr sz="2400" spc="-25" dirty="0">
                <a:latin typeface="Arial"/>
                <a:cs typeface="Arial"/>
              </a:rPr>
              <a:t>16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0" dirty="0">
                <a:latin typeface="Arial"/>
                <a:cs typeface="Arial"/>
              </a:rPr>
              <a:t>0,2-</a:t>
            </a:r>
            <a:r>
              <a:rPr sz="2400" spc="-25" dirty="0">
                <a:latin typeface="Arial"/>
                <a:cs typeface="Arial"/>
              </a:rPr>
              <a:t>41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20" dirty="0">
                <a:latin typeface="Arial"/>
                <a:cs typeface="Arial"/>
              </a:rPr>
              <a:t>5-</a:t>
            </a:r>
            <a:r>
              <a:rPr sz="2400" spc="-25" dirty="0">
                <a:latin typeface="Arial"/>
                <a:cs typeface="Arial"/>
              </a:rPr>
              <a:t>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617" y="5555691"/>
            <a:ext cx="3683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1000mSv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1Sv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9491" y="5555691"/>
            <a:ext cx="2220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5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50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mSv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Radyasyonun</a:t>
            </a:r>
            <a:r>
              <a:rPr spc="-215" dirty="0"/>
              <a:t> </a:t>
            </a:r>
            <a:r>
              <a:rPr spc="-10" dirty="0"/>
              <a:t>etkileri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617" y="1949228"/>
            <a:ext cx="7475855" cy="445452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5"/>
              </a:spcBef>
              <a:buClr>
                <a:srgbClr val="800000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spc="-25" dirty="0">
                <a:latin typeface="Tahoma"/>
                <a:cs typeface="Tahoma"/>
              </a:rPr>
              <a:t>Geç</a:t>
            </a:r>
            <a:endParaRPr sz="3200">
              <a:latin typeface="Tahoma"/>
              <a:cs typeface="Tahoma"/>
            </a:endParaRPr>
          </a:p>
          <a:p>
            <a:pPr marL="756285" marR="1538605" lvl="1" indent="-28702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Az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dozlarda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uzun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süre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radyasyon maruziyetlerinde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görülen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etkiler</a:t>
            </a:r>
            <a:endParaRPr sz="28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Deride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eritem,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deskuamasyon, </a:t>
            </a:r>
            <a:r>
              <a:rPr sz="2800" dirty="0">
                <a:latin typeface="Tahoma"/>
                <a:cs typeface="Tahoma"/>
              </a:rPr>
              <a:t>pigmentasyon,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geç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dönemde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cilt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kanserleri</a:t>
            </a:r>
            <a:endParaRPr sz="28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Lensde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katarakt</a:t>
            </a:r>
            <a:endParaRPr sz="2800">
              <a:latin typeface="Tahoma"/>
              <a:cs typeface="Tahoma"/>
            </a:endParaRPr>
          </a:p>
          <a:p>
            <a:pPr marL="756285" marR="1104900" lvl="1" indent="-287020">
              <a:lnSpc>
                <a:spcPct val="100000"/>
              </a:lnSpc>
              <a:spcBef>
                <a:spcPts val="670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Kan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tablosunda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lenfositlerde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artma, </a:t>
            </a:r>
            <a:r>
              <a:rPr sz="2800" dirty="0">
                <a:latin typeface="Tahoma"/>
                <a:cs typeface="Tahoma"/>
              </a:rPr>
              <a:t>granülosit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trombositlerde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azalma</a:t>
            </a:r>
            <a:endParaRPr sz="28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buSzPct val="53571"/>
              <a:buFont typeface="Wingdings"/>
              <a:buChar char=""/>
              <a:tabLst>
                <a:tab pos="756285" algn="l"/>
              </a:tabLst>
            </a:pPr>
            <a:r>
              <a:rPr sz="2800" dirty="0">
                <a:latin typeface="Tahoma"/>
                <a:cs typeface="Tahoma"/>
              </a:rPr>
              <a:t>Kanser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genetik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etkiler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749</Words>
  <Application>Microsoft Office PowerPoint</Application>
  <PresentationFormat>Ekran Gösterisi (4:3)</PresentationFormat>
  <Paragraphs>167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Google Sans</vt:lpstr>
      <vt:lpstr>Tahoma</vt:lpstr>
      <vt:lpstr>Times New Roman</vt:lpstr>
      <vt:lpstr>Wingdings</vt:lpstr>
      <vt:lpstr>Office Theme</vt:lpstr>
      <vt:lpstr>RADYASYON GÜVENLİĞİ</vt:lpstr>
      <vt:lpstr>PowerPoint Sunusu</vt:lpstr>
      <vt:lpstr>PowerPoint Sunusu</vt:lpstr>
      <vt:lpstr>RADYASYONUN ETKİSİ</vt:lpstr>
      <vt:lpstr>RADYASYONUN ETKİSİ</vt:lpstr>
      <vt:lpstr>Radyasyonun etkileri</vt:lpstr>
      <vt:lpstr>Radyasyonun etkileri</vt:lpstr>
      <vt:lpstr>Dozlar</vt:lpstr>
      <vt:lpstr>Radyasyonun etkileri</vt:lpstr>
      <vt:lpstr>PowerPoint Sunusu</vt:lpstr>
      <vt:lpstr>zaman</vt:lpstr>
      <vt:lpstr>uzaklık</vt:lpstr>
      <vt:lpstr>engel</vt:lpstr>
      <vt:lpstr>PowerPoint Sunusu</vt:lpstr>
      <vt:lpstr>dozimetreler</vt:lpstr>
      <vt:lpstr>RADYASYONDAN KORUNMA</vt:lpstr>
      <vt:lpstr>RADYASYONDAN KORUNMA</vt:lpstr>
      <vt:lpstr>PowerPoint Sunusu</vt:lpstr>
      <vt:lpstr>RADYASYONDAN KORUNMA</vt:lpstr>
      <vt:lpstr>RADYASYONDAN KORUNMA</vt:lpstr>
      <vt:lpstr>sonuç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dr</dc:creator>
  <cp:lastModifiedBy>MUSTAFA GÜNER</cp:lastModifiedBy>
  <cp:revision>4</cp:revision>
  <dcterms:created xsi:type="dcterms:W3CDTF">2024-07-01T12:16:40Z</dcterms:created>
  <dcterms:modified xsi:type="dcterms:W3CDTF">2024-07-02T09:42:49Z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2024-07-01T00:00:00Z</vt:filetime>
  </property>
  <property fmtid="{D5CDD505-2E9C-101B-9397-08002B2CF9AE}" pid="5" name="Producer">
    <vt:lpwstr>3-Heights(TM) PDF Security Shell 4.8.25.2 (http://www.pdf-tools.com)</vt:lpwstr>
  </property>
</Properties>
</file>